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2" r:id="rId4"/>
    <p:sldId id="258" r:id="rId5"/>
    <p:sldId id="273" r:id="rId6"/>
    <p:sldId id="259" r:id="rId7"/>
    <p:sldId id="260" r:id="rId8"/>
    <p:sldId id="261" r:id="rId9"/>
    <p:sldId id="274" r:id="rId10"/>
    <p:sldId id="262" r:id="rId11"/>
    <p:sldId id="275" r:id="rId12"/>
    <p:sldId id="263" r:id="rId13"/>
    <p:sldId id="276" r:id="rId14"/>
    <p:sldId id="264" r:id="rId15"/>
    <p:sldId id="265" r:id="rId16"/>
    <p:sldId id="270" r:id="rId17"/>
    <p:sldId id="271" r:id="rId18"/>
    <p:sldId id="26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BF3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Hubot Sans 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2321" y="591234"/>
            <a:ext cx="69605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মহাবিশ্ব, গ্রহ ও প্রাকৃতিক উপগ্রহ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5212" y="1597967"/>
            <a:ext cx="42130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3264B4"/>
                </a:solidFill>
                <a:latin typeface="Noto Sans Bengali"/>
              </a:defRPr>
            </a:pPr>
            <a:r>
              <a:rPr sz="2400"/>
              <a:t>৮ম শ্রেণি • বিজ্ঞান • ৭ম অধ্যায়</a:t>
            </a:r>
          </a:p>
        </p:txBody>
      </p:sp>
      <p:sp>
        <p:nvSpPr>
          <p:cNvPr id="5" name="Oval 4"/>
          <p:cNvSpPr/>
          <p:nvPr/>
        </p:nvSpPr>
        <p:spPr>
          <a:xfrm>
            <a:off x="10195560" y="5372100"/>
            <a:ext cx="594360" cy="594360"/>
          </a:xfrm>
          <a:prstGeom prst="ellipse">
            <a:avLst/>
          </a:prstGeom>
          <a:solidFill>
            <a:srgbClr val="3264B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012680" y="5966460"/>
            <a:ext cx="960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বুধ</a:t>
            </a:r>
          </a:p>
        </p:txBody>
      </p:sp>
      <p:sp>
        <p:nvSpPr>
          <p:cNvPr id="7" name="Oval 6"/>
          <p:cNvSpPr/>
          <p:nvPr/>
        </p:nvSpPr>
        <p:spPr>
          <a:xfrm>
            <a:off x="9090985" y="4526280"/>
            <a:ext cx="777240" cy="777240"/>
          </a:xfrm>
          <a:prstGeom prst="ellipse">
            <a:avLst/>
          </a:prstGeom>
          <a:solidFill>
            <a:srgbClr val="E67E2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052560" y="5303520"/>
            <a:ext cx="1143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শুক্র</a:t>
            </a:r>
          </a:p>
        </p:txBody>
      </p:sp>
      <p:sp>
        <p:nvSpPr>
          <p:cNvPr id="9" name="Oval 8"/>
          <p:cNvSpPr/>
          <p:nvPr/>
        </p:nvSpPr>
        <p:spPr>
          <a:xfrm>
            <a:off x="10378440" y="4065563"/>
            <a:ext cx="822960" cy="822960"/>
          </a:xfrm>
          <a:prstGeom prst="ellipse">
            <a:avLst/>
          </a:prstGeom>
          <a:solidFill>
            <a:srgbClr val="3C965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195560" y="4888523"/>
            <a:ext cx="1188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পৃথিবী</a:t>
            </a:r>
          </a:p>
        </p:txBody>
      </p:sp>
      <p:sp>
        <p:nvSpPr>
          <p:cNvPr id="11" name="Oval 10"/>
          <p:cNvSpPr/>
          <p:nvPr/>
        </p:nvSpPr>
        <p:spPr>
          <a:xfrm>
            <a:off x="8823960" y="2194560"/>
            <a:ext cx="640080" cy="640080"/>
          </a:xfrm>
          <a:prstGeom prst="ellipse">
            <a:avLst/>
          </a:prstGeom>
          <a:solidFill>
            <a:srgbClr val="E67E2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61120" y="2880360"/>
            <a:ext cx="1005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মঙ্গল</a:t>
            </a:r>
          </a:p>
        </p:txBody>
      </p:sp>
      <p:sp>
        <p:nvSpPr>
          <p:cNvPr id="13" name="Oval 12"/>
          <p:cNvSpPr/>
          <p:nvPr/>
        </p:nvSpPr>
        <p:spPr>
          <a:xfrm>
            <a:off x="10378440" y="2059632"/>
            <a:ext cx="1097280" cy="1097280"/>
          </a:xfrm>
          <a:prstGeom prst="ellipse">
            <a:avLst/>
          </a:prstGeom>
          <a:solidFill>
            <a:srgbClr val="784BA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378440" y="324612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বৃহস্পতি</a:t>
            </a:r>
          </a:p>
        </p:txBody>
      </p:sp>
      <p:sp>
        <p:nvSpPr>
          <p:cNvPr id="15" name="Oval 14"/>
          <p:cNvSpPr/>
          <p:nvPr/>
        </p:nvSpPr>
        <p:spPr>
          <a:xfrm>
            <a:off x="9326880" y="3017520"/>
            <a:ext cx="868680" cy="868680"/>
          </a:xfrm>
          <a:prstGeom prst="ellipse">
            <a:avLst/>
          </a:prstGeom>
          <a:solidFill>
            <a:srgbClr val="E67E2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0" y="3931920"/>
            <a:ext cx="1234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Noto Sans Bengali"/>
              </a:defRPr>
            </a:pPr>
            <a:r>
              <a:t>শনি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099" y="787791"/>
            <a:ext cx="335866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  <p:pic>
        <p:nvPicPr>
          <p:cNvPr id="20" name="Picture 19" descr="ট্বা্বিা্নি্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00" y="2194560"/>
            <a:ext cx="8088922" cy="43891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47404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প্রাকৃতিক উপগ্রহ কী?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393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যে প্রাকৃতিক মহাজাগতিক বস্তু কোনো গ্রহ বা বামন গ্রহকে প্রদক্ষিণ করে তাকে প্রাকৃতিক উপগ্রহ বলে।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চাঁদ হলো পৃথিবীর প্রাকৃতিক উপগ্রহ।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প্রাকৃতিক উপগ্রহকে ইংরেজিতে Natural Satellite বা Moon বলা হয়।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বুধ ও শুক্রের কোনো প্রাকৃতিক উপগ্রহ নেই।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টচবডপ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6" y="422031"/>
            <a:ext cx="11085340" cy="6133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48445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কিছু প্রাকৃতিক উপগ্রহ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পৃথিবী — চাঁদ।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মঙ্গল — ফোবোস ও ডেইমোস।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বৃহস্পতি — আইও, ইউরোপা, গ্যানিমিড, ক্যালিস্টোসহ বহু উপগ্রহ।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শনি — টাইটানসহ বহু উপগ্রহ।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ইউরেনাস ও নেপচুনেরও বহু প্রাকৃতিক উপগ্রহ রয়েছে।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e7m_comparison_Uranus_Neptune_Sirius_B_Earth_Venu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478302"/>
            <a:ext cx="11057206" cy="58099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721062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গ্রহ ও প্রাকৃতিক উপগ্রহের পার্থক্য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015197"/>
            <a:ext cx="1078992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গ্রহ সূর্যকে প্রদক্ষিণ করে; প্রাকৃতিক উপগ্রহ সাধারণত গ্রহ বা বামন গ্রহকে প্রদক্ষিণ করে।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উদাহরণ: পৃথিবী একটি গ্রহ; চাঁদ পৃথিবীর প্রাকৃতিক উপগ্রহ।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উভয়ই নিজের আলো তৈরি করে না; সূর্যের আলো প্রতিফলিত করে।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520527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4000"/>
              <a:t>শ্রেণিকক্ষের কার্যক্রম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240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১. আটটি গ্রহের নাম সূর্য থেকে দূরত্বের ক্রমে সাজাও।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২. পৃথিবী ও চাঁদের সম্পর্ক একটি চিত্রে দেখাও।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৩. কোন দুটি গ্রহের প্রাকৃতিক উপগ্রহ নেই—বলতে পারো?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৪. একটি গ্রহ ও একটি প্রাকৃতিক উপগ্রহের উদাহরণ দাও।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465864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4000"/>
              <a:t>পাঠের সারসংক্ষেপ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মহাবিশ্বে অসংখ্য গ্যালাক্সি ও মহাজাগতিক বস্তু রয়েছে।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আমাদের সৌরজগতের কেন্দ্র হলো সূর্য এবং এতে ৮টি গ্রহ রয়েছে।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পৃথিবী একটি গ্রহ; চাঁদ পৃথিবীর প্রাকৃতিক উপগ্রহ।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প্রাকৃতিক উপগ্রহ গ্রহকে প্রদক্ষিণ করে।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বুধ ও শুক্রের কোনো প্রাকৃতিক উপগ্রহ নেই।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BF3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2103120"/>
            <a:ext cx="105464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মহাবিশ্ব → সৌরজগত → গ্রহ → প্রাকৃতিক উপগ্রহ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290646" y="407963"/>
            <a:ext cx="209063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4000" smtClean="0"/>
              <a:t>মূল্যায়ন</a:t>
            </a:r>
            <a:endParaRPr sz="4000"/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993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ক. মহাবিশ্ব বলতে কী বোঝ?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খ. সৌরজগতে কয়টি গ্রহ আছে? নামগুলো লেখো।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গ. প্রাকৃতিক উপগ্রহ কী?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ঘ. পৃথিবীর প্রাকৃতিক উপগ্রহের নাম কী?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ঙ. বুধ ও শুক্রের বিশেষত্ব কী?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চ. গ্রহ ও প্রাকৃতিক উপগ্রহের একটি পার্থক্য লেখো।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2680542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4400"/>
              <a:t>শিখনফল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2800"/>
              <a:t>মহাবিশ্ব ও মহাকাশের ধারণা ব্যাখ্যা করতে পারবে।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2800"/>
              <a:t>সৌরজগতের প্রধান উপাদানগুলো শনাক্ত করতে পারবে।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2800"/>
              <a:t>গ্রহের সংজ্ঞা ও আটটি গ্রহের নাম বলতে পারবে।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2800"/>
              <a:t>প্রাকৃতিক উপগ্রহ কী এবং গ্রহের সঙ্গে এর সম্পর্ক ব্যাখ্যা করতে পারবে।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2800"/>
              <a:t>গ্রহ ও প্রাকৃতিক উপগ্রহের পার্থক্য বলতে পারবে।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tended_universe_logarithmic_illustration_(English_annotated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618978"/>
            <a:ext cx="11240085" cy="57818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283603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মহাবিশ্ব কী?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মহাবিশ্ব হলো স্থান, সময়, পদার্থ ও শক্তিসহ সবকিছুর বিশাল সমষ্টি।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এর মধ্যে রয়েছে অসংখ্য গ্যালাক্সি, নক্ষত্র, গ্রহ, উপগ্রহ ও অন্যান্য মহাজাগতিক বস্তু।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আমাদের সৌরজগৎ মিল্কিওয়ে বা আকাশগঙ্গা গ্যালাক্সির একটি অংশ।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৬৬জচবড৫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8" y="576775"/>
            <a:ext cx="11211950" cy="5795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274305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4000"/>
              <a:t>সৌরজগত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সূর্য ও তাকে প্রদক্ষিণকারী গ্রহসহ বিভিন্ন মহাজাগতিক বস্তুর সমষ্টিকে সৌরজগত বলে।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সৌরজগতে ৮টি গ্রহ, প্রাকৃতিক উপগ্রহ, বামন গ্রহ, গ্রহাণু, ধূমকেতু ও অন্যান্য ক্ষুদ্র বস্তু রয়েছে।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200"/>
              <a:t>গ্রহগুলো সূর্যকে নিজ নিজ কক্ষপথে প্রদক্ষিণ করে।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48061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সৌরজগতের ৮টি গ্রহ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186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সূর্য থেকে ক্রম: বুধ → শুক্র → পৃথিবী → মঙ্গল → বৃহস্পতি → শনি → ইউরেনাস → নেপচুন।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প্রথম চারটি অভ্যন্তরীণ গ্রহ; শেষ চারটি বাহ্যিক গ্রহ।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5</a:t>
            </a:r>
          </a:p>
        </p:txBody>
      </p:sp>
      <p:pic>
        <p:nvPicPr>
          <p:cNvPr id="7" name="Picture 6" descr="ডচডট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474721"/>
            <a:ext cx="10286999" cy="3108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54489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42D55"/>
                </a:solidFill>
                <a:latin typeface="Noto Sans Bengali"/>
              </a:defRPr>
            </a:pPr>
            <a:r>
              <a:rPr sz="3600"/>
              <a:t>অভ্যন্তরীণ ও বাহ্যিক গ্রহ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অভ্যন্তরীণ গ্রহ: বুধ, শুক্র, পৃথিবী ও মঙ্গল—প্রধানত শিলাময়।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বাহ্যিক গ্রহ: বৃহস্পতি, শনি, ইউরেনাস ও নেপচুন—আকারে বড় এবং গ্যাস/বরফসমৃদ্ধ।</a:t>
            </a:r>
          </a:p>
          <a:p>
            <a:pPr>
              <a:spcAft>
                <a:spcPts val="900"/>
              </a:spcAft>
              <a:defRPr sz="2000">
                <a:solidFill>
                  <a:srgbClr val="232323"/>
                </a:solidFill>
                <a:latin typeface="Noto Sans Bengali"/>
              </a:defRPr>
            </a:pPr>
            <a:r>
              <a:rPr sz="3600"/>
              <a:t>মঙ্গল ও বৃহস্পতির মাঝামাঝি অঞ্চলে গ্রহাণু বলয় রয়েছে।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83680"/>
            <a:ext cx="640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FFFFFF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চডপচচ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6" y="478302"/>
            <a:ext cx="10128738" cy="5613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517</Words>
  <Application>Microsoft Macintosh PowerPoint</Application>
  <PresentationFormat>Custom</PresentationFormat>
  <Paragraphs>80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HP</cp:lastModifiedBy>
  <cp:revision>13</cp:revision>
  <dcterms:created xsi:type="dcterms:W3CDTF">2013-01-27T09:14:16Z</dcterms:created>
  <dcterms:modified xsi:type="dcterms:W3CDTF">2026-08-18T16:17:27Z</dcterms:modified>
  <cp:category/>
</cp:coreProperties>
</file>