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6"/>
  </p:notesMasterIdLst>
  <p:sldIdLst>
    <p:sldId id="306" r:id="rId2"/>
    <p:sldId id="308" r:id="rId3"/>
    <p:sldId id="310" r:id="rId4"/>
    <p:sldId id="291" r:id="rId5"/>
    <p:sldId id="293" r:id="rId6"/>
    <p:sldId id="312" r:id="rId7"/>
    <p:sldId id="257" r:id="rId8"/>
    <p:sldId id="287" r:id="rId9"/>
    <p:sldId id="314" r:id="rId10"/>
    <p:sldId id="286" r:id="rId11"/>
    <p:sldId id="300" r:id="rId12"/>
    <p:sldId id="290" r:id="rId13"/>
    <p:sldId id="316" r:id="rId14"/>
    <p:sldId id="299" r:id="rId15"/>
    <p:sldId id="301" r:id="rId16"/>
    <p:sldId id="288" r:id="rId17"/>
    <p:sldId id="303" r:id="rId18"/>
    <p:sldId id="317" r:id="rId19"/>
    <p:sldId id="302" r:id="rId20"/>
    <p:sldId id="295" r:id="rId21"/>
    <p:sldId id="296" r:id="rId22"/>
    <p:sldId id="297" r:id="rId23"/>
    <p:sldId id="282" r:id="rId24"/>
    <p:sldId id="31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C4D0C"/>
    <a:srgbClr val="2DF73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717" autoAdjust="0"/>
  </p:normalViewPr>
  <p:slideViewPr>
    <p:cSldViewPr>
      <p:cViewPr varScale="1">
        <p:scale>
          <a:sx n="80" d="100"/>
          <a:sy n="80" d="100"/>
        </p:scale>
        <p:origin x="-965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CFDC5-A07C-4F9F-A21B-B4053BAD56A4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2ECC8-7C96-42C4-ACD1-2A68B1B7F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697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2ECC8-7C96-42C4-ACD1-2A68B1B7F0C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667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194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958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114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695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505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306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031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606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269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1580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187503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0312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228966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1247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2012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647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BCE8-D7D9-498A-BCA1-51918C64DFBA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FCB4DCA-5F0D-4CC3-B2DE-CAC4361166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193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228600"/>
            <a:ext cx="3048000" cy="1524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 </a:t>
            </a: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শুভেচ্ছা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283299" y="2362200"/>
            <a:ext cx="4555901" cy="415498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জালাল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সরকারি বালিকা উচ্চ বিদ্যালয় 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পার্বত্য জেলা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 -০১৫৫৬৫২৯৩৬৩।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600" y="228600"/>
            <a:ext cx="26670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221673"/>
            <a:ext cx="2514600" cy="1759527"/>
          </a:xfrm>
          <a:prstGeom prst="rect">
            <a:avLst/>
          </a:prstGeom>
        </p:spPr>
      </p:pic>
      <p:pic>
        <p:nvPicPr>
          <p:cNvPr id="9" name="Picture 8" descr="jalal pic 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2200"/>
            <a:ext cx="4190999" cy="413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6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696283"/>
            <a:ext cx="8153400" cy="424731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 পরিচয়</a:t>
            </a: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৮ম শ্রেণি</a:t>
            </a:r>
            <a:endParaRPr lang="en-US" sz="5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5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5ম</a:t>
            </a:r>
            <a:endParaRPr lang="bn-BD" sz="5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5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দেশঃরাষ্ট্র</a:t>
            </a:r>
            <a:r>
              <a:rPr lang="en-US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ওসরকার</a:t>
            </a:r>
            <a:r>
              <a:rPr lang="en-US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bn-BD" sz="5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 smtClean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5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5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মিনিট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304800"/>
            <a:ext cx="5867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</a:rPr>
              <a:t>পাঠ পরিচিতি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4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EDF796D-4CD4-8A00-32DA-8D2E3B8551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943" y="1447799"/>
            <a:ext cx="4068602" cy="23622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B2A1BB3-3CCE-7DAF-503C-BA58FB682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038600"/>
            <a:ext cx="4191000" cy="2209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4205D90-2496-A744-9FF4-A28D9B2652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71" y="4038600"/>
            <a:ext cx="4118031" cy="2209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73EA057-DB75-8A8F-1567-896131548935}"/>
              </a:ext>
            </a:extLst>
          </p:cNvPr>
          <p:cNvSpPr/>
          <p:nvPr/>
        </p:nvSpPr>
        <p:spPr>
          <a:xfrm>
            <a:off x="486808" y="76200"/>
            <a:ext cx="8344737" cy="9264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accent1"/>
                </a:solidFill>
              </a:rPr>
              <a:t>নিচের ছবিগুলো লক্ষ্য কর।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jalal pic6.66peg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383507"/>
            <a:ext cx="4114800" cy="23502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3217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4FC2CAB-3042-DB0C-A202-E967DCEBFB50}"/>
              </a:ext>
            </a:extLst>
          </p:cNvPr>
          <p:cNvSpPr/>
          <p:nvPr/>
        </p:nvSpPr>
        <p:spPr>
          <a:xfrm>
            <a:off x="609600" y="2133600"/>
            <a:ext cx="8153400" cy="4191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অঙ্গ</a:t>
            </a:r>
            <a:r>
              <a:rPr lang="en-US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6600" dirty="0"/>
          </a:p>
        </p:txBody>
      </p:sp>
      <p:sp>
        <p:nvSpPr>
          <p:cNvPr id="3" name="Rectangle 2"/>
          <p:cNvSpPr/>
          <p:nvPr/>
        </p:nvSpPr>
        <p:spPr>
          <a:xfrm>
            <a:off x="1676400" y="304800"/>
            <a:ext cx="6096000" cy="16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B0F0"/>
                </a:solidFill>
              </a:rPr>
              <a:t>আজকের পাঠ</a:t>
            </a:r>
            <a:endParaRPr lang="en-US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87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304800"/>
            <a:ext cx="4114800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283655"/>
            <a:ext cx="8077200" cy="4001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 </a:t>
            </a:r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শিক্ষার্থীরাঃ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বাংলাদেশ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সরকারের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বিভিন্ন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অঙ্গের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নাম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বলতে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পারবে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।</a:t>
            </a:r>
            <a:endParaRPr lang="bn-BD" sz="4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বাংলাদেশ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সরকারের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বিভিন্ন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অঙ্গের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কার্যাবলি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বর্ণনা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করতে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পারবে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/>
                <a:sym typeface="Wingdings 2" panose="05020102010507070707" pitchFamily="18" charset="2"/>
              </a:rPr>
              <a:t>।</a:t>
            </a:r>
            <a:endParaRPr lang="bn-BD" sz="4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89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228600"/>
            <a:ext cx="8610600" cy="14478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অঙ্গ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524000" y="1676400"/>
            <a:ext cx="762000" cy="1371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4191000" y="1676400"/>
            <a:ext cx="304800" cy="28956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553200" y="1676400"/>
            <a:ext cx="838200" cy="1447800"/>
          </a:xfrm>
          <a:prstGeom prst="downArrow">
            <a:avLst/>
          </a:prstGeom>
          <a:solidFill>
            <a:srgbClr val="2DF7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34000" y="3124200"/>
            <a:ext cx="3429000" cy="23622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</a:rPr>
              <a:t>বিচার বিভাগ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52400" y="3048000"/>
            <a:ext cx="3124200" cy="22098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B0F0"/>
                </a:solidFill>
              </a:rPr>
              <a:t>আইন বিভাগ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67000" y="4724400"/>
            <a:ext cx="3048000" cy="2133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B0F0"/>
                </a:solidFill>
              </a:rPr>
              <a:t>শাসন বিভাগ</a:t>
            </a:r>
            <a:endParaRPr lang="en-US" sz="4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5410200"/>
            <a:ext cx="693420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60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সংসদ</a:t>
            </a:r>
            <a:r>
              <a:rPr lang="en-US" sz="60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ভবন</a:t>
            </a:r>
            <a:endParaRPr lang="en-US" sz="60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DFFB5F2-DEF8-1F79-5FED-61F858CA23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4543"/>
            <a:ext cx="69342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 Arrow 8"/>
          <p:cNvSpPr/>
          <p:nvPr/>
        </p:nvSpPr>
        <p:spPr>
          <a:xfrm rot="16200000">
            <a:off x="533400" y="1295400"/>
            <a:ext cx="2133600" cy="762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সংসদ ভবন</a:t>
            </a:r>
          </a:p>
        </p:txBody>
      </p:sp>
      <p:pic>
        <p:nvPicPr>
          <p:cNvPr id="3" name="Picture 2" descr="national-assembly-of-bangladesh.ourneedz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895600"/>
            <a:ext cx="3962400" cy="3380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Left Arrow 14"/>
          <p:cNvSpPr/>
          <p:nvPr/>
        </p:nvSpPr>
        <p:spPr>
          <a:xfrm rot="16200000">
            <a:off x="6743700" y="1219200"/>
            <a:ext cx="2057400" cy="8382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সভা </a:t>
            </a:r>
          </a:p>
        </p:txBody>
      </p:sp>
      <p:pic>
        <p:nvPicPr>
          <p:cNvPr id="4" name="Picture 3" descr="Bangladesh_Parliament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895600"/>
            <a:ext cx="4267200" cy="3367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2286000" y="1447800"/>
            <a:ext cx="4191000" cy="10668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আইন বিভাগ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38D6B9-CC0A-1267-58B7-31F605CFF963}"/>
              </a:ext>
            </a:extLst>
          </p:cNvPr>
          <p:cNvSpPr/>
          <p:nvPr/>
        </p:nvSpPr>
        <p:spPr>
          <a:xfrm>
            <a:off x="1828800" y="228600"/>
            <a:ext cx="5410200" cy="838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7030A0"/>
                </a:solidFill>
              </a:rPr>
              <a:t>আইন</a:t>
            </a:r>
            <a:r>
              <a:rPr lang="en-US" sz="5400" b="1" dirty="0">
                <a:solidFill>
                  <a:srgbClr val="7030A0"/>
                </a:solidFill>
              </a:rPr>
              <a:t> </a:t>
            </a:r>
            <a:r>
              <a:rPr lang="en-US" sz="5400" b="1" dirty="0" err="1">
                <a:solidFill>
                  <a:srgbClr val="7030A0"/>
                </a:solidFill>
              </a:rPr>
              <a:t>সভা</a:t>
            </a: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7" name="Picture 6" descr="1780836470-d792b8b490aef953d009f0fbd3211c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5029200" cy="2920365"/>
          </a:xfrm>
          <a:prstGeom prst="rect">
            <a:avLst/>
          </a:prstGeom>
        </p:spPr>
      </p:pic>
      <p:pic>
        <p:nvPicPr>
          <p:cNvPr id="8" name="Picture 7" descr="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14800"/>
            <a:ext cx="4953000" cy="2743200"/>
          </a:xfrm>
          <a:prstGeom prst="rect">
            <a:avLst/>
          </a:prstGeom>
        </p:spPr>
      </p:pic>
      <p:pic>
        <p:nvPicPr>
          <p:cNvPr id="9" name="Picture 8" descr="images (40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219200"/>
            <a:ext cx="304038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6E4EE1E4-A280-63E2-C318-47588A4A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304800"/>
            <a:ext cx="36957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574BE6EC-0399-74BF-6ADA-D663ED99F624}"/>
              </a:ext>
            </a:extLst>
          </p:cNvPr>
          <p:cNvSpPr txBox="1">
            <a:spLocks/>
          </p:cNvSpPr>
          <p:nvPr/>
        </p:nvSpPr>
        <p:spPr>
          <a:xfrm>
            <a:off x="419100" y="1752600"/>
            <a:ext cx="8305800" cy="4114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মোট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৩০০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নির্বাচিত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৫০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সংরক্ষিত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মহিলা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সদস্যগন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দেশের জন্য প্রয়োজনীয়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আইন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প্রনয়ন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করেন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সংসদ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সদস্যদের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মেয়াদ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৫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বছর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 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011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28600"/>
            <a:ext cx="73914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838FBF8-5EBE-EA7B-4F77-FD357260C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31" y="1600200"/>
            <a:ext cx="8356538" cy="4789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q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971800"/>
            <a:ext cx="5486400" cy="2941320"/>
          </a:xfrm>
          <a:prstGeom prst="rect">
            <a:avLst/>
          </a:prstGeom>
        </p:spPr>
      </p:pic>
      <p:pic>
        <p:nvPicPr>
          <p:cNvPr id="3" name="Picture 2" descr="bnp-03525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79641"/>
            <a:ext cx="4419600" cy="2715959"/>
          </a:xfrm>
          <a:prstGeom prst="rect">
            <a:avLst/>
          </a:prstGeom>
        </p:spPr>
      </p:pic>
      <p:pic>
        <p:nvPicPr>
          <p:cNvPr id="4" name="Picture 3" descr="images (41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0"/>
            <a:ext cx="2895600" cy="2895600"/>
          </a:xfrm>
          <a:prstGeom prst="rect">
            <a:avLst/>
          </a:prstGeom>
        </p:spPr>
      </p:pic>
      <p:pic>
        <p:nvPicPr>
          <p:cNvPr id="5" name="Picture 4" descr="images (39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52400"/>
            <a:ext cx="4419600" cy="274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5400" y="6096000"/>
            <a:ext cx="7391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শাসন বিভাগের কার্যক্রম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50A85EB-F4A4-34D9-54EA-946A7E480E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200"/>
            <a:ext cx="7924800" cy="541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907FDA9-C36F-9B1E-2567-239D40E17D68}"/>
              </a:ext>
            </a:extLst>
          </p:cNvPr>
          <p:cNvSpPr txBox="1"/>
          <p:nvPr/>
        </p:nvSpPr>
        <p:spPr>
          <a:xfrm>
            <a:off x="990600" y="5766137"/>
            <a:ext cx="754380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2094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C5CA0C86-516C-6CE1-4C82-FA82B31C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304800"/>
            <a:ext cx="3771900" cy="762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3D7B40B1-DC8F-DEDA-06FD-02F36157142A}"/>
              </a:ext>
            </a:extLst>
          </p:cNvPr>
          <p:cNvSpPr txBox="1">
            <a:spLocks/>
          </p:cNvSpPr>
          <p:nvPr/>
        </p:nvSpPr>
        <p:spPr>
          <a:xfrm>
            <a:off x="419100" y="1752600"/>
            <a:ext cx="8305800" cy="411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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রাষ্ট্রপতি থেকে শুরু করে একজন কর্মচারী পর্যন্ত         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      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সকল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প্রজাতন্ত্রের চাকুরীজীবি শাসন বিভাগের সদস্য।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রাষ্ট্র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পরিচালনার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আইন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প্রয়োগ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করে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জনগনের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নিরাপত্তা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প্রদান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করে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সংবিধান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অনুযায়ী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দেশ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পরিচালনা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করা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আইন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অমান্যকারীকে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বিচার বিভাগের কাছে সোপর্দ করে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366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152400"/>
            <a:ext cx="624840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47247E0-7463-6972-C28B-CC060D5D5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62743"/>
            <a:ext cx="8343900" cy="5442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538BE3E-FDA9-EFFB-5903-FE147AB73E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2400"/>
            <a:ext cx="2819399" cy="3703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6B9E397-B914-5554-9858-23EE48D7DF12}"/>
              </a:ext>
            </a:extLst>
          </p:cNvPr>
          <p:cNvSpPr txBox="1"/>
          <p:nvPr/>
        </p:nvSpPr>
        <p:spPr>
          <a:xfrm>
            <a:off x="1248062" y="5613737"/>
            <a:ext cx="678180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ct-26020907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52400"/>
            <a:ext cx="4038600" cy="2547696"/>
          </a:xfrm>
          <a:prstGeom prst="rect">
            <a:avLst/>
          </a:prstGeom>
        </p:spPr>
      </p:pic>
      <p:pic>
        <p:nvPicPr>
          <p:cNvPr id="8" name="Picture 7" descr="images (42)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1" y="2895600"/>
            <a:ext cx="4038600" cy="2209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415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4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733800"/>
            <a:ext cx="2514600" cy="3124200"/>
          </a:xfrm>
          <a:prstGeom prst="rect">
            <a:avLst/>
          </a:prstGeom>
        </p:spPr>
      </p:pic>
      <p:pic>
        <p:nvPicPr>
          <p:cNvPr id="3" name="Picture 2" descr="images (4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8600"/>
            <a:ext cx="2209800" cy="3352800"/>
          </a:xfrm>
          <a:prstGeom prst="rect">
            <a:avLst/>
          </a:prstGeom>
        </p:spPr>
      </p:pic>
      <p:pic>
        <p:nvPicPr>
          <p:cNvPr id="4" name="Picture 3" descr="Portal_Image_DN_-_2026-06-07T101046.59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28600"/>
            <a:ext cx="5696857" cy="3390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43400" y="4267200"/>
            <a:ext cx="4191000" cy="2362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</a:rPr>
              <a:t>বিচারিক কার্যক্রম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BE2A99E1-A4EB-ED60-6B09-716DA5758C7D}"/>
              </a:ext>
            </a:extLst>
          </p:cNvPr>
          <p:cNvSpPr txBox="1">
            <a:spLocks/>
          </p:cNvSpPr>
          <p:nvPr/>
        </p:nvSpPr>
        <p:spPr>
          <a:xfrm>
            <a:off x="419100" y="1752600"/>
            <a:ext cx="8305800" cy="4191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আইন সভায় প্রণীত আইন অনুযায়ী আইন অমান্যকারীকে শাস্তি প্রদান করা হয়।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সর্বোচ্চ আদালত হল সুপ্রীম কোর্ট এবং তাঁর                                         অধঃনস্ত সারাদেশে নিম্ন আদালত রয়েছে।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বিভিন্ন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মেয়াদে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শাস্তি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প্রদান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করে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আপিল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বিভাগে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আসামীদের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আবেদনের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সুযোগ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।</a:t>
            </a:r>
          </a:p>
          <a:p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C9F542CC-55C9-70DD-628A-3EB3AD8BB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304800"/>
            <a:ext cx="36957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34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2734E04-512D-ABEB-3ACF-9A562DE7A262}"/>
              </a:ext>
            </a:extLst>
          </p:cNvPr>
          <p:cNvSpPr/>
          <p:nvPr/>
        </p:nvSpPr>
        <p:spPr>
          <a:xfrm>
            <a:off x="914400" y="304800"/>
            <a:ext cx="7315200" cy="198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rgbClr val="00B0F0"/>
                </a:solidFill>
              </a:rPr>
              <a:t>একক</a:t>
            </a:r>
            <a:r>
              <a:rPr lang="en-US" sz="6600" dirty="0">
                <a:solidFill>
                  <a:srgbClr val="00B0F0"/>
                </a:solidFill>
              </a:rPr>
              <a:t> </a:t>
            </a:r>
            <a:r>
              <a:rPr lang="en-US" sz="6600" dirty="0" err="1" smtClean="0">
                <a:solidFill>
                  <a:srgbClr val="00B0F0"/>
                </a:solidFill>
              </a:rPr>
              <a:t>কাজ</a:t>
            </a:r>
            <a:endParaRPr lang="bn-BD" sz="6600" dirty="0" smtClean="0">
              <a:solidFill>
                <a:srgbClr val="00B0F0"/>
              </a:solidFill>
            </a:endParaRPr>
          </a:p>
          <a:p>
            <a:pPr algn="ctr"/>
            <a:r>
              <a:rPr lang="bn-BD" sz="6600" dirty="0" smtClean="0">
                <a:solidFill>
                  <a:srgbClr val="00B0F0"/>
                </a:solidFill>
              </a:rPr>
              <a:t>সময়ঃ০২ মিনিট</a:t>
            </a:r>
            <a:endParaRPr lang="en-US" sz="6600" dirty="0">
              <a:solidFill>
                <a:srgbClr val="00B0F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6B424F0-180A-52CE-018B-A3C01463284A}"/>
              </a:ext>
            </a:extLst>
          </p:cNvPr>
          <p:cNvSpPr/>
          <p:nvPr/>
        </p:nvSpPr>
        <p:spPr>
          <a:xfrm>
            <a:off x="914400" y="2667000"/>
            <a:ext cx="7696200" cy="3352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</a:t>
            </a:r>
            <a:r>
              <a:rPr lang="en-US" sz="5400" dirty="0" err="1">
                <a:solidFill>
                  <a:srgbClr val="00B0F0"/>
                </a:solidFill>
                <a:sym typeface="Wingdings 2" panose="05020102010507070707" pitchFamily="18" charset="2"/>
              </a:rPr>
              <a:t>সরকারের</a:t>
            </a:r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 </a:t>
            </a:r>
            <a:r>
              <a:rPr lang="en-US" sz="5400" dirty="0" err="1">
                <a:solidFill>
                  <a:srgbClr val="00B0F0"/>
                </a:solidFill>
                <a:sym typeface="Wingdings 2" panose="05020102010507070707" pitchFamily="18" charset="2"/>
              </a:rPr>
              <a:t>অঙ্গ</a:t>
            </a:r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sym typeface="Wingdings 2" panose="05020102010507070707" pitchFamily="18" charset="2"/>
              </a:rPr>
              <a:t>কয়টি</a:t>
            </a:r>
            <a:r>
              <a:rPr lang="bn-BD" sz="5400" dirty="0" smtClean="0">
                <a:solidFill>
                  <a:srgbClr val="00B0F0"/>
                </a:solidFill>
                <a:sym typeface="Wingdings 2" panose="05020102010507070707" pitchFamily="18" charset="2"/>
              </a:rPr>
              <a:t>?</a:t>
            </a:r>
            <a:endParaRPr lang="en-US" sz="5400" dirty="0">
              <a:solidFill>
                <a:srgbClr val="00B0F0"/>
              </a:solidFill>
              <a:sym typeface="Wingdings 2" panose="05020102010507070707" pitchFamily="18" charset="2"/>
            </a:endParaRPr>
          </a:p>
          <a:p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</a:t>
            </a:r>
            <a:r>
              <a:rPr lang="en-US" sz="5400" dirty="0" err="1">
                <a:solidFill>
                  <a:srgbClr val="00B0F0"/>
                </a:solidFill>
                <a:sym typeface="Wingdings 2" panose="05020102010507070707" pitchFamily="18" charset="2"/>
              </a:rPr>
              <a:t>অঙ্গগুলোর</a:t>
            </a:r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 </a:t>
            </a:r>
            <a:r>
              <a:rPr lang="en-US" sz="5400" dirty="0" err="1">
                <a:solidFill>
                  <a:srgbClr val="00B0F0"/>
                </a:solidFill>
                <a:sym typeface="Wingdings 2" panose="05020102010507070707" pitchFamily="18" charset="2"/>
              </a:rPr>
              <a:t>নাম</a:t>
            </a:r>
            <a:r>
              <a:rPr lang="en-US" sz="5400" dirty="0">
                <a:solidFill>
                  <a:srgbClr val="00B0F0"/>
                </a:solidFill>
                <a:sym typeface="Wingdings 2" panose="05020102010507070707" pitchFamily="18" charset="2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sym typeface="Wingdings 2" panose="05020102010507070707" pitchFamily="18" charset="2"/>
              </a:rPr>
              <a:t>লিখ</a:t>
            </a:r>
            <a:r>
              <a:rPr lang="bn-BD" sz="5400" dirty="0" smtClean="0">
                <a:solidFill>
                  <a:srgbClr val="00B0F0"/>
                </a:solidFill>
                <a:sym typeface="Wingdings 2" panose="05020102010507070707" pitchFamily="18" charset="2"/>
              </a:rPr>
              <a:t>।</a:t>
            </a:r>
            <a:endParaRPr lang="en-US" sz="5400" dirty="0">
              <a:solidFill>
                <a:srgbClr val="00B0F0"/>
              </a:solidFill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841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6057EB1-587C-1A37-31B3-AC1B25F1F284}"/>
              </a:ext>
            </a:extLst>
          </p:cNvPr>
          <p:cNvSpPr/>
          <p:nvPr/>
        </p:nvSpPr>
        <p:spPr>
          <a:xfrm>
            <a:off x="304800" y="511629"/>
            <a:ext cx="8458200" cy="1066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উত্তর</a:t>
            </a:r>
            <a:endParaRPr lang="en-US" sz="6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7403F82-A3D4-3F40-9C02-A5C9FBC14B47}"/>
              </a:ext>
            </a:extLst>
          </p:cNvPr>
          <p:cNvSpPr/>
          <p:nvPr/>
        </p:nvSpPr>
        <p:spPr>
          <a:xfrm>
            <a:off x="304800" y="1676400"/>
            <a:ext cx="8458200" cy="5638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Wingdings 2" panose="05020102010507070707" pitchFamily="18" charset="2"/>
              <a:buChar char="P"/>
            </a:pP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সরকারের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অঙ্গ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৩টি</a:t>
            </a:r>
          </a:p>
          <a:p>
            <a:pPr marL="857250" indent="-857250" algn="ctr">
              <a:buFont typeface="Wingdings 2" panose="05020102010507070707" pitchFamily="18" charset="2"/>
              <a:buChar char="P"/>
            </a:pP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১.আইন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বিভাগ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</a:t>
            </a:r>
          </a:p>
          <a:p>
            <a:pPr algn="ctr"/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২.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শাসন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বিভাগ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 </a:t>
            </a:r>
          </a:p>
          <a:p>
            <a:pPr algn="ctr"/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৩.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বিচার</a:t>
            </a:r>
            <a:r>
              <a:rPr lang="en-US" sz="6600" dirty="0">
                <a:solidFill>
                  <a:srgbClr val="002060"/>
                </a:solidFill>
                <a:sym typeface="Wingdings 2" panose="05020102010507070707" pitchFamily="18" charset="2"/>
              </a:rPr>
              <a:t> </a:t>
            </a:r>
            <a:r>
              <a:rPr lang="en-US" sz="6600" dirty="0" err="1">
                <a:solidFill>
                  <a:srgbClr val="002060"/>
                </a:solidFill>
                <a:sym typeface="Wingdings 2" panose="05020102010507070707" pitchFamily="18" charset="2"/>
              </a:rPr>
              <a:t>বিভাগ</a:t>
            </a:r>
            <a:endParaRPr lang="en-US" sz="6600" dirty="0">
              <a:solidFill>
                <a:srgbClr val="002060"/>
              </a:solidFill>
              <a:sym typeface="Wingdings 2" panose="05020102010507070707" pitchFamily="18" charset="2"/>
            </a:endParaRPr>
          </a:p>
          <a:p>
            <a:pPr algn="ctr"/>
            <a:endParaRPr lang="en-US" sz="6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022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F9A62B2-C286-F434-A701-3DFC1FC34D1A}"/>
              </a:ext>
            </a:extLst>
          </p:cNvPr>
          <p:cNvSpPr/>
          <p:nvPr/>
        </p:nvSpPr>
        <p:spPr>
          <a:xfrm>
            <a:off x="914400" y="152400"/>
            <a:ext cx="8001000" cy="2209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chemeClr val="accent1">
                    <a:lumMod val="75000"/>
                  </a:schemeClr>
                </a:solidFill>
              </a:rPr>
              <a:t>দলীয়</a:t>
            </a:r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কাজ</a:t>
            </a:r>
            <a:endParaRPr lang="en-US" sz="7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সময়ঃ০৭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মিনিট</a:t>
            </a:r>
            <a:endParaRPr lang="en-US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48CF1D6-1175-4388-E2E4-A75E1B4117D0}"/>
              </a:ext>
            </a:extLst>
          </p:cNvPr>
          <p:cNvSpPr/>
          <p:nvPr/>
        </p:nvSpPr>
        <p:spPr>
          <a:xfrm>
            <a:off x="914400" y="2971800"/>
            <a:ext cx="8001000" cy="3581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/>
                </a:solidFill>
                <a:sym typeface="Wingdings 2" panose="05020102010507070707" pitchFamily="18" charset="2"/>
              </a:rPr>
              <a:t></a:t>
            </a:r>
            <a:r>
              <a:rPr lang="en-US" sz="7200" dirty="0" err="1">
                <a:solidFill>
                  <a:schemeClr val="tx1"/>
                </a:solidFill>
                <a:sym typeface="Wingdings 2" panose="05020102010507070707" pitchFamily="18" charset="2"/>
              </a:rPr>
              <a:t>সরকারের</a:t>
            </a:r>
            <a:r>
              <a:rPr lang="en-US" sz="7200" dirty="0">
                <a:solidFill>
                  <a:schemeClr val="tx1"/>
                </a:solidFill>
                <a:sym typeface="Wingdings 2" panose="05020102010507070707" pitchFamily="18" charset="2"/>
              </a:rPr>
              <a:t> </a:t>
            </a:r>
            <a:r>
              <a:rPr lang="en-US" sz="7200" dirty="0" err="1">
                <a:solidFill>
                  <a:schemeClr val="tx1"/>
                </a:solidFill>
                <a:sym typeface="Wingdings 2" panose="05020102010507070707" pitchFamily="18" charset="2"/>
              </a:rPr>
              <a:t>আইন</a:t>
            </a:r>
            <a:r>
              <a:rPr lang="en-US" sz="7200" dirty="0">
                <a:solidFill>
                  <a:schemeClr val="tx1"/>
                </a:solidFill>
                <a:sym typeface="Wingdings 2" panose="05020102010507070707" pitchFamily="18" charset="2"/>
              </a:rPr>
              <a:t> </a:t>
            </a:r>
            <a:r>
              <a:rPr lang="en-US" sz="7200" dirty="0" err="1">
                <a:solidFill>
                  <a:schemeClr val="tx1"/>
                </a:solidFill>
                <a:sym typeface="Wingdings 2" panose="05020102010507070707" pitchFamily="18" charset="2"/>
              </a:rPr>
              <a:t>বিভাগের</a:t>
            </a:r>
            <a:r>
              <a:rPr lang="en-US" sz="7200" dirty="0">
                <a:solidFill>
                  <a:schemeClr val="tx1"/>
                </a:solidFill>
                <a:sym typeface="Wingdings 2" panose="05020102010507070707" pitchFamily="18" charset="2"/>
              </a:rPr>
              <a:t> </a:t>
            </a:r>
            <a:r>
              <a:rPr lang="en-US" sz="7200" dirty="0" err="1">
                <a:solidFill>
                  <a:schemeClr val="tx1"/>
                </a:solidFill>
                <a:sym typeface="Wingdings 2" panose="05020102010507070707" pitchFamily="18" charset="2"/>
              </a:rPr>
              <a:t>কার্যাবলী</a:t>
            </a:r>
            <a:r>
              <a:rPr lang="en-US" sz="7200" dirty="0">
                <a:solidFill>
                  <a:schemeClr val="tx1"/>
                </a:solidFill>
                <a:sym typeface="Wingdings 2" panose="05020102010507070707" pitchFamily="18" charset="2"/>
              </a:rPr>
              <a:t> </a:t>
            </a:r>
            <a:r>
              <a:rPr lang="en-US" sz="7200" dirty="0" err="1" smtClean="0">
                <a:solidFill>
                  <a:schemeClr val="tx1"/>
                </a:solidFill>
                <a:sym typeface="Wingdings 2" panose="05020102010507070707" pitchFamily="18" charset="2"/>
              </a:rPr>
              <a:t>লিখ</a:t>
            </a:r>
            <a:r>
              <a:rPr lang="en-US" sz="7200" dirty="0" smtClean="0">
                <a:solidFill>
                  <a:schemeClr val="tx1"/>
                </a:solidFill>
                <a:sym typeface="Wingdings 2" panose="05020102010507070707" pitchFamily="18" charset="2"/>
              </a:rPr>
              <a:t>। </a:t>
            </a:r>
            <a:endParaRPr lang="en-US" sz="7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89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44433"/>
            <a:ext cx="5029200" cy="1103367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algn="ctr"/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7772400" cy="4191000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4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বিভাগের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বিভাগের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কাজকে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715125"/>
          </a:xfrm>
          <a:solidFill>
            <a:schemeClr val="accent3">
              <a:lumMod val="50000"/>
            </a:schemeClr>
          </a:solidFill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n-BD" sz="239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br>
              <a:rPr lang="bn-BD" sz="239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39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239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1232</TotalTime>
  <Words>289</Words>
  <Application>Microsoft Office PowerPoint</Application>
  <PresentationFormat>On-screen Show (4:3)</PresentationFormat>
  <Paragraphs>69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Wisp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  আইন বিভাগ </vt:lpstr>
      <vt:lpstr>Slide 12</vt:lpstr>
      <vt:lpstr>Slide 13</vt:lpstr>
      <vt:lpstr>Slide 14</vt:lpstr>
      <vt:lpstr>শাসন বিভাগ </vt:lpstr>
      <vt:lpstr>Slide 16</vt:lpstr>
      <vt:lpstr>Slide 17</vt:lpstr>
      <vt:lpstr>Slide 18</vt:lpstr>
      <vt:lpstr>  বিচার বিভাগ </vt:lpstr>
      <vt:lpstr>Slide 20</vt:lpstr>
      <vt:lpstr>Slide 21</vt:lpstr>
      <vt:lpstr>Slide 22</vt:lpstr>
      <vt:lpstr>বাড়ির কাজ</vt:lpstr>
      <vt:lpstr>ধন্যবাদ সবাইকে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iTech</dc:creator>
  <cp:lastModifiedBy>pc</cp:lastModifiedBy>
  <cp:revision>124</cp:revision>
  <dcterms:created xsi:type="dcterms:W3CDTF">2023-03-27T05:19:00Z</dcterms:created>
  <dcterms:modified xsi:type="dcterms:W3CDTF">2026-08-19T08:58:06Z</dcterms:modified>
</cp:coreProperties>
</file>