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176" autoAdjust="0"/>
    <p:restoredTop sz="94660"/>
  </p:normalViewPr>
  <p:slideViewPr>
    <p:cSldViewPr snapToGrid="0">
      <p:cViewPr varScale="1">
        <p:scale>
          <a:sx n="64" d="100"/>
          <a:sy n="64" d="100"/>
        </p:scale>
        <p:origin x="52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F6A88C-8D91-5B7F-0A2E-F056DFC25A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70209C-AC7B-1F53-C360-38D827CB74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14D4D8-8FAD-AAE8-8FD6-95B6ACAA59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CEC68-56A2-499F-ABD5-E53D3F944278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9B4940-7237-127F-24FB-94A07159B8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035564-5FD3-1C05-491B-82DFE6D78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34C83-B1A5-44D8-AE8A-D7037110D1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671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3F523-F605-04B5-FDA9-A4DA7A61EE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85B397-CFDA-D95F-1BB7-CDA90D5F71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DC323E-078B-FB87-A685-4727C16A3E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CEC68-56A2-499F-ABD5-E53D3F944278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98CB14-7893-E2F6-5A88-9F9EE22426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110C74-76F6-2773-D67D-C205FB6ECA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34C83-B1A5-44D8-AE8A-D7037110D1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8442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929A81-3750-221C-D8B4-4511D08918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0427B4-67EE-B3E6-2864-EF01DA5502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BCCD4D-E84C-38B4-E958-0FADC27965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CEC68-56A2-499F-ABD5-E53D3F944278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850111-E86A-4E06-E83C-4D38C79B69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38A66D-BEA8-72E9-B3FA-C42DE4EEA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34C83-B1A5-44D8-AE8A-D7037110D1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927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9FBFC1-A51E-D8F3-34D0-0FF276C9F4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2B8A7A-DE55-37A2-4008-3455F6829D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F45557-1940-93F3-5DE3-095538AF88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4F36F1-FF8B-5B06-3621-08B117778D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CEC68-56A2-499F-ABD5-E53D3F944278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C07078-2233-A9BD-47A9-7BE10D411A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2719F5-FC40-989C-0731-8005D1F29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34C83-B1A5-44D8-AE8A-D7037110D1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6006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1CC2C3-65E3-C97A-E3B8-D548E9030B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5FC593-69D0-800F-1279-CC1ABB710D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81AA6B-2B1E-B359-BEDF-CC5A33C45C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66FB49C-FEE5-81D7-C476-50AC6496805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C28B737-17D4-8688-4A98-526AC87CAF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5D57408-036D-9333-4AC7-40F57AECC6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CEC68-56A2-499F-ABD5-E53D3F944278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BB56B69-8DC0-ED19-B7A2-AA3E57084C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55F4DA5-C38A-8B55-DA38-5EDEBABE21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34C83-B1A5-44D8-AE8A-D7037110D1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0351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526FC0-C908-CAF3-775A-239A017C89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74C345-400D-AACE-F994-EA3C6FC4D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CEC68-56A2-499F-ABD5-E53D3F944278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7CCB91-B49A-3D30-A393-CE0A4F5D88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627EAD9-1C91-E8B7-89D2-B852E1C229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34C83-B1A5-44D8-AE8A-D7037110D1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3072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7C83560-032D-99F6-701D-B091C9BE99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CEC68-56A2-499F-ABD5-E53D3F944278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6F07D09-A914-2B25-07C5-A9E480C8F8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0802B3-7847-29B1-477F-EE711E722C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34C83-B1A5-44D8-AE8A-D7037110D1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1117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49D75-68C4-14C0-3C60-E201587CF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7DFC11-C4F5-E1B6-BF16-26B8F0CD29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D778DC-EAB8-3DA2-3982-3809308756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AB0F22-1CFC-DED4-1E8F-DBECFC9DE2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CEC68-56A2-499F-ABD5-E53D3F944278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C317AD-79D5-7596-6627-F53B6C725C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2B9A29-3CD2-E0D6-5353-E52C3F38EE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34C83-B1A5-44D8-AE8A-D7037110D1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4862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539F6-04A3-6D02-038E-D651014C20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DCB05BE-5610-65A4-295B-193FE4A080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846E92-0A1D-5E2C-0207-F48109948E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5300DA-6318-580C-754B-A19ED8AE6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CEC68-56A2-499F-ABD5-E53D3F944278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E583F1-A8BB-6136-2924-D2A9CB7E65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BBAA0E-6458-1A3B-4893-9041C6B3F0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34C83-B1A5-44D8-AE8A-D7037110D1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2654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B544E2-FFB1-974A-7AA9-D89900516E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0AA91A2-6645-DE10-61A6-858173D623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866A2E-42A1-CCE4-1569-790E3F816C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CEC68-56A2-499F-ABD5-E53D3F944278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0BDAE8-6A22-EDE1-CD9D-3B0A589555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A8D7C4-3062-0BEB-1C8D-8F8DB9777E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34C83-B1A5-44D8-AE8A-D7037110D1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2357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B0E6E14-6F9E-AC10-FA71-AB8AA3BCA8B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573DF22-3A15-1D96-BBF0-9E5C41CDAA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2FF18C-4447-5B7D-846C-58C5E93DD0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CEC68-56A2-499F-ABD5-E53D3F944278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C87106-BAB2-3DD0-7526-135B8E3A5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98998D-C298-38F6-EA00-F9332654A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34C83-B1A5-44D8-AE8A-D7037110D1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9905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CB851E-0D39-5FE3-EC6F-8765834FB9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768023-432C-F426-414C-D1AFE40CDF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BA9F18-2B27-F34F-788F-982E64EF31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6CEC68-56A2-499F-ABD5-E53D3F944278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8EF08E-0058-09A5-2AEB-0B77E88BC8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B1C41E-EB01-5C44-1C65-B12EEF537A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E34C83-B1A5-44D8-AE8A-D7037110D1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022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pxhere.com/en/photo/615513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mailto:luthfurma1989@gmail.com" TargetMode="Externa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947EF8B-7D4C-F783-ABFF-3D7C838AFD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463966" y="1553077"/>
            <a:ext cx="6320269" cy="32385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268BA19-17B5-F7A1-21E5-BD3B884D6525}"/>
              </a:ext>
            </a:extLst>
          </p:cNvPr>
          <p:cNvSpPr txBox="1"/>
          <p:nvPr/>
        </p:nvSpPr>
        <p:spPr>
          <a:xfrm>
            <a:off x="2848131" y="906746"/>
            <a:ext cx="60560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highlight>
                  <a:srgbClr val="00FF00"/>
                </a:highlight>
              </a:rPr>
              <a:t>আজকের</a:t>
            </a:r>
            <a:r>
              <a:rPr lang="en-US" sz="4000" dirty="0">
                <a:highlight>
                  <a:srgbClr val="00FF00"/>
                </a:highlight>
              </a:rPr>
              <a:t> </a:t>
            </a:r>
            <a:r>
              <a:rPr lang="en-US" sz="4000" dirty="0" err="1">
                <a:highlight>
                  <a:srgbClr val="00FF00"/>
                </a:highlight>
              </a:rPr>
              <a:t>ক্লাসে</a:t>
            </a:r>
            <a:r>
              <a:rPr lang="en-US" sz="4000" dirty="0">
                <a:highlight>
                  <a:srgbClr val="00FF00"/>
                </a:highlight>
              </a:rPr>
              <a:t> </a:t>
            </a:r>
            <a:r>
              <a:rPr lang="en-US" sz="4000" dirty="0" err="1">
                <a:highlight>
                  <a:srgbClr val="00FF00"/>
                </a:highlight>
              </a:rPr>
              <a:t>সবাইকে</a:t>
            </a:r>
            <a:r>
              <a:rPr lang="en-US" sz="4000" dirty="0">
                <a:highlight>
                  <a:srgbClr val="00FF00"/>
                </a:highlight>
              </a:rPr>
              <a:t>  </a:t>
            </a:r>
            <a:r>
              <a:rPr lang="en-US" sz="4000" dirty="0" err="1">
                <a:highlight>
                  <a:srgbClr val="00FF00"/>
                </a:highlight>
              </a:rPr>
              <a:t>স্বাগতম</a:t>
            </a:r>
            <a:r>
              <a:rPr lang="en-US" sz="4000" dirty="0">
                <a:highlight>
                  <a:srgbClr val="00FF00"/>
                </a:highlight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353435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B99AD6-8C8E-D88F-54B2-FEA09CB461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3338" y="1004341"/>
            <a:ext cx="8349521" cy="4062334"/>
          </a:xfrm>
        </p:spPr>
        <p:txBody>
          <a:bodyPr>
            <a:normAutofit/>
          </a:bodyPr>
          <a:lstStyle/>
          <a:p>
            <a:pPr algn="ctr"/>
            <a:r>
              <a:rPr lang="en-US" dirty="0" err="1">
                <a:highlight>
                  <a:srgbClr val="00FF00"/>
                </a:highlight>
              </a:rPr>
              <a:t>শিক্ষক</a:t>
            </a:r>
            <a:r>
              <a:rPr lang="en-US" dirty="0">
                <a:highlight>
                  <a:srgbClr val="00FF00"/>
                </a:highlight>
              </a:rPr>
              <a:t> </a:t>
            </a:r>
            <a:r>
              <a:rPr lang="en-US" dirty="0" err="1">
                <a:highlight>
                  <a:srgbClr val="00FF00"/>
                </a:highlight>
              </a:rPr>
              <a:t>পরিচিতি</a:t>
            </a:r>
            <a:br>
              <a:rPr lang="en-US" dirty="0">
                <a:highlight>
                  <a:srgbClr val="00FF00"/>
                </a:highlight>
              </a:rPr>
            </a:br>
            <a:r>
              <a:rPr lang="en-US" dirty="0" err="1">
                <a:highlight>
                  <a:srgbClr val="00FF00"/>
                </a:highlight>
              </a:rPr>
              <a:t>এস.এম.লুৎফুর</a:t>
            </a:r>
            <a:r>
              <a:rPr lang="en-US" dirty="0">
                <a:highlight>
                  <a:srgbClr val="00FF00"/>
                </a:highlight>
              </a:rPr>
              <a:t> </a:t>
            </a:r>
            <a:r>
              <a:rPr lang="en-US" dirty="0" err="1">
                <a:highlight>
                  <a:srgbClr val="00FF00"/>
                </a:highlight>
              </a:rPr>
              <a:t>রহমান</a:t>
            </a:r>
            <a:r>
              <a:rPr lang="en-US" dirty="0">
                <a:highlight>
                  <a:srgbClr val="00FF00"/>
                </a:highlight>
              </a:rPr>
              <a:t> </a:t>
            </a:r>
            <a:br>
              <a:rPr lang="en-US" dirty="0">
                <a:highlight>
                  <a:srgbClr val="00FF00"/>
                </a:highlight>
              </a:rPr>
            </a:br>
            <a:r>
              <a:rPr lang="en-US" dirty="0" err="1">
                <a:highlight>
                  <a:srgbClr val="00FF00"/>
                </a:highlight>
              </a:rPr>
              <a:t>সহকারি</a:t>
            </a:r>
            <a:r>
              <a:rPr lang="en-US" dirty="0">
                <a:highlight>
                  <a:srgbClr val="00FF00"/>
                </a:highlight>
              </a:rPr>
              <a:t> -</a:t>
            </a:r>
            <a:r>
              <a:rPr lang="en-US" dirty="0" err="1">
                <a:highlight>
                  <a:srgbClr val="00FF00"/>
                </a:highlight>
              </a:rPr>
              <a:t>সুপার</a:t>
            </a:r>
            <a:r>
              <a:rPr lang="en-US" dirty="0">
                <a:highlight>
                  <a:srgbClr val="00FF00"/>
                </a:highlight>
              </a:rPr>
              <a:t> </a:t>
            </a:r>
            <a:br>
              <a:rPr lang="en-US" dirty="0">
                <a:highlight>
                  <a:srgbClr val="00FF00"/>
                </a:highlight>
              </a:rPr>
            </a:br>
            <a:r>
              <a:rPr lang="en-US" dirty="0" err="1">
                <a:highlight>
                  <a:srgbClr val="00FF00"/>
                </a:highlight>
              </a:rPr>
              <a:t>আলেখারচর</a:t>
            </a:r>
            <a:r>
              <a:rPr lang="en-US" dirty="0">
                <a:highlight>
                  <a:srgbClr val="00FF00"/>
                </a:highlight>
              </a:rPr>
              <a:t> </a:t>
            </a:r>
            <a:r>
              <a:rPr lang="en-US" dirty="0" err="1">
                <a:highlight>
                  <a:srgbClr val="00FF00"/>
                </a:highlight>
              </a:rPr>
              <a:t>দারুচ্ছুন্নাৎইসলামিয়া</a:t>
            </a:r>
            <a:r>
              <a:rPr lang="en-US" dirty="0">
                <a:highlight>
                  <a:srgbClr val="00FF00"/>
                </a:highlight>
              </a:rPr>
              <a:t> </a:t>
            </a:r>
            <a:r>
              <a:rPr lang="en-US" dirty="0" err="1">
                <a:highlight>
                  <a:srgbClr val="00FF00"/>
                </a:highlight>
              </a:rPr>
              <a:t>দাখিল</a:t>
            </a:r>
            <a:r>
              <a:rPr lang="en-US" dirty="0">
                <a:highlight>
                  <a:srgbClr val="00FF00"/>
                </a:highlight>
              </a:rPr>
              <a:t> </a:t>
            </a:r>
            <a:r>
              <a:rPr lang="en-US" dirty="0" err="1">
                <a:highlight>
                  <a:srgbClr val="00FF00"/>
                </a:highlight>
              </a:rPr>
              <a:t>মাদ্রাসা</a:t>
            </a:r>
            <a:r>
              <a:rPr lang="en-US" dirty="0">
                <a:highlight>
                  <a:srgbClr val="00FF00"/>
                </a:highlight>
              </a:rPr>
              <a:t>  </a:t>
            </a:r>
            <a:br>
              <a:rPr lang="en-US" dirty="0">
                <a:highlight>
                  <a:srgbClr val="00FF00"/>
                </a:highlight>
              </a:rPr>
            </a:br>
            <a:r>
              <a:rPr lang="en-US" dirty="0" err="1">
                <a:highlight>
                  <a:srgbClr val="00FF00"/>
                </a:highlight>
              </a:rPr>
              <a:t>আদর্শ</a:t>
            </a:r>
            <a:r>
              <a:rPr lang="en-US" dirty="0">
                <a:highlight>
                  <a:srgbClr val="00FF00"/>
                </a:highlight>
              </a:rPr>
              <a:t> </a:t>
            </a:r>
            <a:r>
              <a:rPr lang="en-US" dirty="0" err="1">
                <a:highlight>
                  <a:srgbClr val="00FF00"/>
                </a:highlight>
              </a:rPr>
              <a:t>সদর</a:t>
            </a:r>
            <a:r>
              <a:rPr lang="en-US" dirty="0">
                <a:highlight>
                  <a:srgbClr val="00FF00"/>
                </a:highlight>
              </a:rPr>
              <a:t> ,</a:t>
            </a:r>
            <a:r>
              <a:rPr lang="en-US" dirty="0" err="1">
                <a:highlight>
                  <a:srgbClr val="00FF00"/>
                </a:highlight>
              </a:rPr>
              <a:t>কুমিল্লা</a:t>
            </a:r>
            <a:r>
              <a:rPr lang="en-US" dirty="0">
                <a:highlight>
                  <a:srgbClr val="00FF00"/>
                </a:highlight>
              </a:rPr>
              <a:t> </a:t>
            </a:r>
            <a:br>
              <a:rPr lang="en-US" dirty="0">
                <a:highlight>
                  <a:srgbClr val="00FF00"/>
                </a:highlight>
              </a:rPr>
            </a:br>
            <a:r>
              <a:rPr lang="en-US" dirty="0">
                <a:highlight>
                  <a:srgbClr val="00FF00"/>
                </a:highlight>
              </a:rPr>
              <a:t>ই </a:t>
            </a:r>
            <a:r>
              <a:rPr lang="en-US" dirty="0" err="1">
                <a:highlight>
                  <a:srgbClr val="00FF00"/>
                </a:highlight>
              </a:rPr>
              <a:t>মেইলঃ</a:t>
            </a:r>
            <a:r>
              <a:rPr lang="en-US" dirty="0">
                <a:highlight>
                  <a:srgbClr val="00FF00"/>
                </a:highlight>
              </a:rPr>
              <a:t> </a:t>
            </a:r>
            <a:r>
              <a:rPr lang="en-US" dirty="0">
                <a:highlight>
                  <a:srgbClr val="00FF00"/>
                </a:highlight>
                <a:hlinkClick r:id="rId2"/>
              </a:rPr>
              <a:t>luthfurma1989@gmail.com</a:t>
            </a:r>
            <a:r>
              <a:rPr lang="en-US" dirty="0">
                <a:highlight>
                  <a:srgbClr val="00FF00"/>
                </a:highlight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861177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9013A-E521-8203-B918-BA0FAACE84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9194" y="329785"/>
            <a:ext cx="10043409" cy="4302176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err="1">
                <a:solidFill>
                  <a:schemeClr val="accent4">
                    <a:lumMod val="75000"/>
                  </a:schemeClr>
                </a:solidFill>
              </a:rPr>
              <a:t>পাঠ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4">
                    <a:lumMod val="75000"/>
                  </a:schemeClr>
                </a:solidFill>
              </a:rPr>
              <a:t>পরিচিতি</a:t>
            </a:r>
            <a:br>
              <a:rPr lang="en-US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en-US" dirty="0" err="1">
                <a:solidFill>
                  <a:schemeClr val="accent4">
                    <a:lumMod val="75000"/>
                  </a:schemeClr>
                </a:solidFill>
              </a:rPr>
              <a:t>বিষয়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4">
                    <a:lumMod val="75000"/>
                  </a:schemeClr>
                </a:solidFill>
              </a:rPr>
              <a:t>কুরআন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4">
                    <a:lumMod val="75000"/>
                  </a:schemeClr>
                </a:solidFill>
              </a:rPr>
              <a:t>মাজিদওতাজভীদ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br>
              <a:rPr lang="en-US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en-US" dirty="0" err="1">
                <a:solidFill>
                  <a:schemeClr val="accent4">
                    <a:lumMod val="75000"/>
                  </a:schemeClr>
                </a:solidFill>
              </a:rPr>
              <a:t>শ্রেনী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 ঃ  </a:t>
            </a:r>
            <a:r>
              <a:rPr lang="en-US" dirty="0" err="1">
                <a:solidFill>
                  <a:schemeClr val="accent4">
                    <a:lumMod val="75000"/>
                  </a:schemeClr>
                </a:solidFill>
              </a:rPr>
              <a:t>দাখিল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4">
                    <a:lumMod val="75000"/>
                  </a:schemeClr>
                </a:solidFill>
              </a:rPr>
              <a:t>নবম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br>
              <a:rPr lang="en-US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en-US" dirty="0" err="1">
                <a:solidFill>
                  <a:schemeClr val="accent4">
                    <a:lumMod val="75000"/>
                  </a:schemeClr>
                </a:solidFill>
              </a:rPr>
              <a:t>প্রথম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4">
                    <a:lumMod val="75000"/>
                  </a:schemeClr>
                </a:solidFill>
              </a:rPr>
              <a:t>অধ্যায়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 - ১ম </a:t>
            </a:r>
            <a:r>
              <a:rPr lang="en-US" dirty="0" err="1">
                <a:solidFill>
                  <a:schemeClr val="accent4">
                    <a:lumMod val="75000"/>
                  </a:schemeClr>
                </a:solidFill>
              </a:rPr>
              <a:t>রুকু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br>
              <a:rPr lang="en-US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en-US" dirty="0" err="1">
                <a:solidFill>
                  <a:schemeClr val="accent4">
                    <a:lumMod val="75000"/>
                  </a:schemeClr>
                </a:solidFill>
              </a:rPr>
              <a:t>সময়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  ৪০ </a:t>
            </a:r>
            <a:r>
              <a:rPr lang="en-US" dirty="0" err="1">
                <a:solidFill>
                  <a:schemeClr val="accent4">
                    <a:lumMod val="75000"/>
                  </a:schemeClr>
                </a:solidFill>
              </a:rPr>
              <a:t>মিনিট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br>
              <a:rPr lang="en-US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en-US" dirty="0" err="1">
                <a:solidFill>
                  <a:schemeClr val="accent4">
                    <a:lumMod val="75000"/>
                  </a:schemeClr>
                </a:solidFill>
              </a:rPr>
              <a:t>পাঠের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4">
                    <a:lumMod val="75000"/>
                  </a:schemeClr>
                </a:solidFill>
              </a:rPr>
              <a:t>বিষয়ঃ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4">
                    <a:lumMod val="75000"/>
                  </a:schemeClr>
                </a:solidFill>
              </a:rPr>
              <a:t>মুত্তাকির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4">
                    <a:lumMod val="75000"/>
                  </a:schemeClr>
                </a:solidFill>
              </a:rPr>
              <a:t>পরিচয়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87170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10FD92-5FD4-D219-7345-40A96F8B03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353800" cy="4536659"/>
          </a:xfrm>
        </p:spPr>
        <p:txBody>
          <a:bodyPr>
            <a:normAutofit/>
          </a:bodyPr>
          <a:lstStyle/>
          <a:p>
            <a:pPr algn="ctr"/>
            <a:r>
              <a:rPr lang="en-US" sz="5400" b="1" dirty="0" err="1"/>
              <a:t>শিখন</a:t>
            </a:r>
            <a:r>
              <a:rPr lang="en-US" sz="5400" b="1" dirty="0"/>
              <a:t> </a:t>
            </a:r>
            <a:r>
              <a:rPr lang="en-US" sz="5400" b="1" dirty="0" err="1"/>
              <a:t>ফল</a:t>
            </a:r>
            <a:br>
              <a:rPr lang="en-US" dirty="0"/>
            </a:br>
            <a:r>
              <a:rPr lang="en-US" dirty="0" err="1">
                <a:solidFill>
                  <a:srgbClr val="FF0000"/>
                </a:solidFill>
              </a:rPr>
              <a:t>এই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পাঠ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শেষে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যা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যা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বলতে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পারবে</a:t>
            </a:r>
            <a:r>
              <a:rPr lang="en-US" dirty="0">
                <a:solidFill>
                  <a:srgbClr val="FF0000"/>
                </a:solidFill>
              </a:rPr>
              <a:t> </a:t>
            </a:r>
            <a:br>
              <a:rPr lang="en-US" dirty="0">
                <a:solidFill>
                  <a:srgbClr val="FF0000"/>
                </a:solidFill>
              </a:rPr>
            </a:br>
            <a:r>
              <a:rPr lang="en-US" dirty="0">
                <a:solidFill>
                  <a:srgbClr val="FF0000"/>
                </a:solidFill>
              </a:rPr>
              <a:t>   ১.আয়াতের </a:t>
            </a:r>
            <a:r>
              <a:rPr lang="en-US" dirty="0" err="1">
                <a:solidFill>
                  <a:srgbClr val="FF0000"/>
                </a:solidFill>
              </a:rPr>
              <a:t>অনুবাদ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করতে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পারবে</a:t>
            </a:r>
            <a:r>
              <a:rPr lang="en-US" dirty="0">
                <a:solidFill>
                  <a:srgbClr val="FF0000"/>
                </a:solidFill>
              </a:rPr>
              <a:t> ।</a:t>
            </a:r>
            <a:br>
              <a:rPr lang="en-US" dirty="0">
                <a:solidFill>
                  <a:srgbClr val="FF0000"/>
                </a:solidFill>
              </a:rPr>
            </a:br>
            <a:r>
              <a:rPr lang="en-US" dirty="0">
                <a:solidFill>
                  <a:srgbClr val="FF0000"/>
                </a:solidFill>
              </a:rPr>
              <a:t>২.মুত্তাকির </a:t>
            </a:r>
            <a:r>
              <a:rPr lang="en-US" dirty="0" err="1">
                <a:solidFill>
                  <a:srgbClr val="FF0000"/>
                </a:solidFill>
              </a:rPr>
              <a:t>সংজ্ঞা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বলতে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পারবে</a:t>
            </a:r>
            <a:r>
              <a:rPr lang="en-US" dirty="0">
                <a:solidFill>
                  <a:srgbClr val="FF0000"/>
                </a:solidFill>
              </a:rPr>
              <a:t> ।</a:t>
            </a:r>
            <a:br>
              <a:rPr lang="en-US" dirty="0">
                <a:solidFill>
                  <a:srgbClr val="FF0000"/>
                </a:solidFill>
              </a:rPr>
            </a:br>
            <a:r>
              <a:rPr lang="en-US" dirty="0">
                <a:solidFill>
                  <a:srgbClr val="FF0000"/>
                </a:solidFill>
              </a:rPr>
              <a:t>                    ৩.একজন </a:t>
            </a:r>
            <a:r>
              <a:rPr lang="en-US" dirty="0" err="1">
                <a:solidFill>
                  <a:srgbClr val="FF0000"/>
                </a:solidFill>
              </a:rPr>
              <a:t>মুমিনের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গুনাবলী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বর্ণনা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করতে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পারবে</a:t>
            </a:r>
            <a:r>
              <a:rPr lang="en-US" dirty="0">
                <a:solidFill>
                  <a:srgbClr val="FF0000"/>
                </a:solidFill>
              </a:rPr>
              <a:t> । </a:t>
            </a:r>
            <a:br>
              <a:rPr lang="en-US" dirty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368914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FCF0E47-ADBE-9A1C-40EF-B94B45A28FED}"/>
              </a:ext>
            </a:extLst>
          </p:cNvPr>
          <p:cNvSpPr txBox="1"/>
          <p:nvPr/>
        </p:nvSpPr>
        <p:spPr>
          <a:xfrm>
            <a:off x="1783830" y="1543985"/>
            <a:ext cx="797476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/>
              <a:t>একক</a:t>
            </a:r>
            <a:r>
              <a:rPr lang="en-US" sz="4000" b="1" dirty="0"/>
              <a:t> </a:t>
            </a:r>
            <a:r>
              <a:rPr lang="en-US" sz="4000" b="1" dirty="0" err="1"/>
              <a:t>কাজ</a:t>
            </a:r>
            <a:r>
              <a:rPr lang="en-US" sz="4000" b="1" dirty="0"/>
              <a:t> </a:t>
            </a:r>
          </a:p>
          <a:p>
            <a:pPr algn="ctr"/>
            <a:r>
              <a:rPr lang="en-US" sz="4000" dirty="0"/>
              <a:t>      ১. </a:t>
            </a:r>
            <a:r>
              <a:rPr lang="en-US" sz="4000" dirty="0" err="1"/>
              <a:t>অর্থ</a:t>
            </a:r>
            <a:r>
              <a:rPr lang="en-US" sz="4000" dirty="0"/>
              <a:t> </a:t>
            </a:r>
            <a:r>
              <a:rPr lang="en-US" sz="4000" dirty="0" err="1"/>
              <a:t>কি</a:t>
            </a:r>
            <a:r>
              <a:rPr lang="en-US" sz="4000" dirty="0"/>
              <a:t> ?</a:t>
            </a:r>
          </a:p>
          <a:p>
            <a:pPr algn="ctr"/>
            <a:r>
              <a:rPr lang="en-US" sz="4000" dirty="0"/>
              <a:t>            ২. </a:t>
            </a:r>
            <a:r>
              <a:rPr lang="en-US" sz="4000" dirty="0" err="1"/>
              <a:t>মুত্তাকি</a:t>
            </a:r>
            <a:r>
              <a:rPr lang="en-US" sz="4000" dirty="0"/>
              <a:t> </a:t>
            </a:r>
            <a:r>
              <a:rPr lang="en-US" sz="4000" dirty="0" err="1"/>
              <a:t>কারা</a:t>
            </a:r>
            <a:r>
              <a:rPr lang="en-US" sz="4000" dirty="0"/>
              <a:t> ?</a:t>
            </a:r>
          </a:p>
          <a:p>
            <a:pPr algn="ctr"/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504340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8DC30E-F2BD-DE72-0431-3CCDB7A90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921" y="365125"/>
            <a:ext cx="12381876" cy="4506678"/>
          </a:xfrm>
        </p:spPr>
        <p:txBody>
          <a:bodyPr>
            <a:normAutofit/>
          </a:bodyPr>
          <a:lstStyle/>
          <a:p>
            <a:pPr algn="ctr"/>
            <a:r>
              <a:rPr lang="ar-SA" dirty="0">
                <a:solidFill>
                  <a:srgbClr val="FF0000"/>
                </a:solidFill>
              </a:rPr>
              <a:t>بسم الله الرحمن الرحيم </a:t>
            </a:r>
            <a:br>
              <a:rPr lang="ar-SA" dirty="0">
                <a:solidFill>
                  <a:srgbClr val="FF0000"/>
                </a:solidFill>
              </a:rPr>
            </a:br>
            <a:r>
              <a:rPr lang="ar-SA" dirty="0">
                <a:solidFill>
                  <a:srgbClr val="FF0000"/>
                </a:solidFill>
              </a:rPr>
              <a:t>الم- ذلك الكتب لا ريب فيه هدي للمتقين – الذين يومنون </a:t>
            </a:r>
            <a:r>
              <a:rPr lang="ar-SA" dirty="0" err="1">
                <a:solidFill>
                  <a:srgbClr val="FF0000"/>
                </a:solidFill>
              </a:rPr>
              <a:t>با</a:t>
            </a:r>
            <a:r>
              <a:rPr lang="ar-SA" dirty="0">
                <a:solidFill>
                  <a:srgbClr val="FF0000"/>
                </a:solidFill>
              </a:rPr>
              <a:t> لغيب </a:t>
            </a:r>
            <a:br>
              <a:rPr lang="ar-SA" dirty="0">
                <a:solidFill>
                  <a:srgbClr val="FF0000"/>
                </a:solidFill>
              </a:rPr>
            </a:br>
            <a:r>
              <a:rPr lang="ar-SA" dirty="0">
                <a:solidFill>
                  <a:srgbClr val="FF0000"/>
                </a:solidFill>
              </a:rPr>
              <a:t>ويقيمون </a:t>
            </a:r>
            <a:r>
              <a:rPr lang="ar-SA" dirty="0" err="1">
                <a:solidFill>
                  <a:srgbClr val="FF0000"/>
                </a:solidFill>
              </a:rPr>
              <a:t>الصلوة</a:t>
            </a:r>
            <a:r>
              <a:rPr lang="ar-SA" dirty="0">
                <a:solidFill>
                  <a:srgbClr val="FF0000"/>
                </a:solidFill>
              </a:rPr>
              <a:t>  ومما رزقنهم ينفقون –والذين يومنون بما انزل اليك وما انزل من قبلك </a:t>
            </a:r>
            <a:r>
              <a:rPr lang="ar-SA" dirty="0" err="1">
                <a:solidFill>
                  <a:srgbClr val="FF0000"/>
                </a:solidFill>
              </a:rPr>
              <a:t>وبا</a:t>
            </a:r>
            <a:r>
              <a:rPr lang="ar-SA" dirty="0">
                <a:solidFill>
                  <a:srgbClr val="FF0000"/>
                </a:solidFill>
              </a:rPr>
              <a:t> </a:t>
            </a:r>
            <a:r>
              <a:rPr lang="ar-SA" dirty="0" err="1">
                <a:solidFill>
                  <a:srgbClr val="FF0000"/>
                </a:solidFill>
              </a:rPr>
              <a:t>لاخرة</a:t>
            </a:r>
            <a:r>
              <a:rPr lang="ar-SA" dirty="0">
                <a:solidFill>
                  <a:srgbClr val="FF0000"/>
                </a:solidFill>
              </a:rPr>
              <a:t> هم يوقنون 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4521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08839-F43D-0D44-D479-CD596C9B7D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179570" cy="4776501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err="1">
                <a:highlight>
                  <a:srgbClr val="FF0000"/>
                </a:highlight>
              </a:rPr>
              <a:t>আয়াতের</a:t>
            </a:r>
            <a:r>
              <a:rPr lang="en-US" dirty="0">
                <a:highlight>
                  <a:srgbClr val="FF0000"/>
                </a:highlight>
              </a:rPr>
              <a:t> </a:t>
            </a:r>
            <a:r>
              <a:rPr lang="en-US" dirty="0" err="1">
                <a:highlight>
                  <a:srgbClr val="FF0000"/>
                </a:highlight>
              </a:rPr>
              <a:t>অনুবাদ</a:t>
            </a:r>
            <a:r>
              <a:rPr lang="en-US" dirty="0">
                <a:highlight>
                  <a:srgbClr val="FF0000"/>
                </a:highlight>
              </a:rPr>
              <a:t> </a:t>
            </a:r>
            <a:br>
              <a:rPr lang="en-US" dirty="0">
                <a:highlight>
                  <a:srgbClr val="FF0000"/>
                </a:highlight>
              </a:rPr>
            </a:br>
            <a:r>
              <a:rPr lang="en-US" dirty="0" err="1">
                <a:highlight>
                  <a:srgbClr val="FF0000"/>
                </a:highlight>
              </a:rPr>
              <a:t>পরম</a:t>
            </a:r>
            <a:r>
              <a:rPr lang="en-US" dirty="0">
                <a:highlight>
                  <a:srgbClr val="FF0000"/>
                </a:highlight>
              </a:rPr>
              <a:t> </a:t>
            </a:r>
            <a:r>
              <a:rPr lang="en-US" dirty="0" err="1">
                <a:highlight>
                  <a:srgbClr val="FF0000"/>
                </a:highlight>
              </a:rPr>
              <a:t>করুনাময়</a:t>
            </a:r>
            <a:r>
              <a:rPr lang="en-US" dirty="0">
                <a:highlight>
                  <a:srgbClr val="FF0000"/>
                </a:highlight>
              </a:rPr>
              <a:t> </a:t>
            </a:r>
            <a:r>
              <a:rPr lang="en-US" dirty="0" err="1">
                <a:highlight>
                  <a:srgbClr val="FF0000"/>
                </a:highlight>
              </a:rPr>
              <a:t>অসীম</a:t>
            </a:r>
            <a:r>
              <a:rPr lang="en-US" dirty="0">
                <a:highlight>
                  <a:srgbClr val="FF0000"/>
                </a:highlight>
              </a:rPr>
              <a:t> </a:t>
            </a:r>
            <a:r>
              <a:rPr lang="en-US" dirty="0" err="1">
                <a:highlight>
                  <a:srgbClr val="FF0000"/>
                </a:highlight>
              </a:rPr>
              <a:t>দয়ালু</a:t>
            </a:r>
            <a:r>
              <a:rPr lang="en-US" dirty="0">
                <a:highlight>
                  <a:srgbClr val="FF0000"/>
                </a:highlight>
              </a:rPr>
              <a:t>  </a:t>
            </a:r>
            <a:r>
              <a:rPr lang="en-US" dirty="0" err="1">
                <a:highlight>
                  <a:srgbClr val="FF0000"/>
                </a:highlight>
              </a:rPr>
              <a:t>আল্লাহর</a:t>
            </a:r>
            <a:r>
              <a:rPr lang="en-US" dirty="0">
                <a:highlight>
                  <a:srgbClr val="FF0000"/>
                </a:highlight>
              </a:rPr>
              <a:t> </a:t>
            </a:r>
            <a:r>
              <a:rPr lang="en-US" dirty="0" err="1">
                <a:highlight>
                  <a:srgbClr val="FF0000"/>
                </a:highlight>
              </a:rPr>
              <a:t>নামে</a:t>
            </a:r>
            <a:r>
              <a:rPr lang="en-US" dirty="0">
                <a:highlight>
                  <a:srgbClr val="FF0000"/>
                </a:highlight>
              </a:rPr>
              <a:t> </a:t>
            </a:r>
            <a:r>
              <a:rPr lang="en-US" dirty="0" err="1">
                <a:highlight>
                  <a:srgbClr val="FF0000"/>
                </a:highlight>
              </a:rPr>
              <a:t>শুরু</a:t>
            </a:r>
            <a:r>
              <a:rPr lang="en-US" dirty="0">
                <a:highlight>
                  <a:srgbClr val="FF0000"/>
                </a:highlight>
              </a:rPr>
              <a:t> </a:t>
            </a:r>
            <a:r>
              <a:rPr lang="en-US" dirty="0" err="1">
                <a:highlight>
                  <a:srgbClr val="FF0000"/>
                </a:highlight>
              </a:rPr>
              <a:t>করছি</a:t>
            </a:r>
            <a:r>
              <a:rPr lang="en-US" dirty="0">
                <a:highlight>
                  <a:srgbClr val="FF0000"/>
                </a:highlight>
              </a:rPr>
              <a:t> </a:t>
            </a:r>
            <a:br>
              <a:rPr lang="en-US" dirty="0">
                <a:highlight>
                  <a:srgbClr val="FF0000"/>
                </a:highlight>
              </a:rPr>
            </a:br>
            <a:r>
              <a:rPr lang="en-US" dirty="0">
                <a:highlight>
                  <a:srgbClr val="FF0000"/>
                </a:highlight>
              </a:rPr>
              <a:t>১.আলিফ-লাম </a:t>
            </a:r>
            <a:r>
              <a:rPr lang="en-US" dirty="0" err="1">
                <a:highlight>
                  <a:srgbClr val="FF0000"/>
                </a:highlight>
              </a:rPr>
              <a:t>মিম</a:t>
            </a:r>
            <a:r>
              <a:rPr lang="en-US" dirty="0">
                <a:highlight>
                  <a:srgbClr val="FF0000"/>
                </a:highlight>
              </a:rPr>
              <a:t> </a:t>
            </a:r>
            <a:br>
              <a:rPr lang="en-US" dirty="0">
                <a:highlight>
                  <a:srgbClr val="FF0000"/>
                </a:highlight>
              </a:rPr>
            </a:br>
            <a:r>
              <a:rPr lang="en-US" dirty="0">
                <a:highlight>
                  <a:srgbClr val="FF0000"/>
                </a:highlight>
              </a:rPr>
              <a:t>২.মহাগ্রন্থ </a:t>
            </a:r>
            <a:r>
              <a:rPr lang="en-US" dirty="0" err="1">
                <a:highlight>
                  <a:srgbClr val="FF0000"/>
                </a:highlight>
              </a:rPr>
              <a:t>আল</a:t>
            </a:r>
            <a:r>
              <a:rPr lang="en-US" dirty="0">
                <a:highlight>
                  <a:srgbClr val="FF0000"/>
                </a:highlight>
              </a:rPr>
              <a:t> </a:t>
            </a:r>
            <a:r>
              <a:rPr lang="en-US" dirty="0" err="1">
                <a:highlight>
                  <a:srgbClr val="FF0000"/>
                </a:highlight>
              </a:rPr>
              <a:t>কুর-আন</a:t>
            </a:r>
            <a:r>
              <a:rPr lang="en-US" dirty="0">
                <a:highlight>
                  <a:srgbClr val="FF0000"/>
                </a:highlight>
              </a:rPr>
              <a:t> </a:t>
            </a:r>
            <a:r>
              <a:rPr lang="en-US" dirty="0" err="1">
                <a:highlight>
                  <a:srgbClr val="FF0000"/>
                </a:highlight>
              </a:rPr>
              <a:t>সেই</a:t>
            </a:r>
            <a:r>
              <a:rPr lang="en-US" dirty="0">
                <a:highlight>
                  <a:srgbClr val="FF0000"/>
                </a:highlight>
              </a:rPr>
              <a:t> </a:t>
            </a:r>
            <a:r>
              <a:rPr lang="en-US" dirty="0" err="1">
                <a:highlight>
                  <a:srgbClr val="FF0000"/>
                </a:highlight>
              </a:rPr>
              <a:t>কিতাব</a:t>
            </a:r>
            <a:r>
              <a:rPr lang="en-US" dirty="0">
                <a:highlight>
                  <a:srgbClr val="FF0000"/>
                </a:highlight>
              </a:rPr>
              <a:t> ,  </a:t>
            </a:r>
            <a:r>
              <a:rPr lang="en-US" dirty="0" err="1">
                <a:highlight>
                  <a:srgbClr val="FF0000"/>
                </a:highlight>
              </a:rPr>
              <a:t>যার</a:t>
            </a:r>
            <a:r>
              <a:rPr lang="en-US" dirty="0">
                <a:highlight>
                  <a:srgbClr val="FF0000"/>
                </a:highlight>
              </a:rPr>
              <a:t> </a:t>
            </a:r>
            <a:r>
              <a:rPr lang="en-US" dirty="0" err="1">
                <a:highlight>
                  <a:srgbClr val="FF0000"/>
                </a:highlight>
              </a:rPr>
              <a:t>মাঝে</a:t>
            </a:r>
            <a:r>
              <a:rPr lang="en-US" dirty="0">
                <a:highlight>
                  <a:srgbClr val="FF0000"/>
                </a:highlight>
              </a:rPr>
              <a:t> </a:t>
            </a:r>
            <a:r>
              <a:rPr lang="en-US" dirty="0" err="1">
                <a:highlight>
                  <a:srgbClr val="FF0000"/>
                </a:highlight>
              </a:rPr>
              <a:t>কোন</a:t>
            </a:r>
            <a:r>
              <a:rPr lang="en-US" dirty="0">
                <a:highlight>
                  <a:srgbClr val="FF0000"/>
                </a:highlight>
              </a:rPr>
              <a:t> </a:t>
            </a:r>
            <a:r>
              <a:rPr lang="en-US" dirty="0" err="1">
                <a:highlight>
                  <a:srgbClr val="FF0000"/>
                </a:highlight>
              </a:rPr>
              <a:t>সন্দেহ</a:t>
            </a:r>
            <a:r>
              <a:rPr lang="en-US" dirty="0">
                <a:highlight>
                  <a:srgbClr val="FF0000"/>
                </a:highlight>
              </a:rPr>
              <a:t> </a:t>
            </a:r>
            <a:r>
              <a:rPr lang="en-US" dirty="0" err="1">
                <a:highlight>
                  <a:srgbClr val="FF0000"/>
                </a:highlight>
              </a:rPr>
              <a:t>নেই</a:t>
            </a:r>
            <a:r>
              <a:rPr lang="en-US" dirty="0">
                <a:highlight>
                  <a:srgbClr val="FF0000"/>
                </a:highlight>
              </a:rPr>
              <a:t> , </a:t>
            </a:r>
            <a:r>
              <a:rPr lang="en-US" dirty="0" err="1">
                <a:highlight>
                  <a:srgbClr val="FF0000"/>
                </a:highlight>
              </a:rPr>
              <a:t>এটা</a:t>
            </a:r>
            <a:r>
              <a:rPr lang="en-US" dirty="0">
                <a:highlight>
                  <a:srgbClr val="FF0000"/>
                </a:highlight>
              </a:rPr>
              <a:t> </a:t>
            </a:r>
            <a:r>
              <a:rPr lang="en-US" dirty="0" err="1">
                <a:highlight>
                  <a:srgbClr val="FF0000"/>
                </a:highlight>
              </a:rPr>
              <a:t>মুত্তাকিদের</a:t>
            </a:r>
            <a:r>
              <a:rPr lang="en-US" dirty="0">
                <a:highlight>
                  <a:srgbClr val="FF0000"/>
                </a:highlight>
              </a:rPr>
              <a:t> </a:t>
            </a:r>
            <a:r>
              <a:rPr lang="en-US" dirty="0" err="1">
                <a:highlight>
                  <a:srgbClr val="FF0000"/>
                </a:highlight>
              </a:rPr>
              <a:t>জন্য</a:t>
            </a:r>
            <a:r>
              <a:rPr lang="en-US" dirty="0">
                <a:highlight>
                  <a:srgbClr val="FF0000"/>
                </a:highlight>
              </a:rPr>
              <a:t> </a:t>
            </a:r>
            <a:r>
              <a:rPr lang="en-US" dirty="0" err="1">
                <a:highlight>
                  <a:srgbClr val="FF0000"/>
                </a:highlight>
              </a:rPr>
              <a:t>পথ</a:t>
            </a:r>
            <a:r>
              <a:rPr lang="en-US" dirty="0">
                <a:highlight>
                  <a:srgbClr val="FF0000"/>
                </a:highlight>
              </a:rPr>
              <a:t> </a:t>
            </a:r>
            <a:r>
              <a:rPr lang="en-US" dirty="0" err="1">
                <a:highlight>
                  <a:srgbClr val="FF0000"/>
                </a:highlight>
              </a:rPr>
              <a:t>পথ</a:t>
            </a:r>
            <a:r>
              <a:rPr lang="en-US" dirty="0">
                <a:highlight>
                  <a:srgbClr val="FF0000"/>
                </a:highlight>
              </a:rPr>
              <a:t> </a:t>
            </a:r>
            <a:r>
              <a:rPr lang="en-US" dirty="0" err="1">
                <a:highlight>
                  <a:srgbClr val="FF0000"/>
                </a:highlight>
              </a:rPr>
              <a:t>প্রদর্শক</a:t>
            </a:r>
            <a:r>
              <a:rPr lang="en-US" dirty="0">
                <a:highlight>
                  <a:srgbClr val="FF0000"/>
                </a:highlight>
              </a:rPr>
              <a:t>।</a:t>
            </a:r>
            <a:br>
              <a:rPr lang="en-US" dirty="0">
                <a:highlight>
                  <a:srgbClr val="FF0000"/>
                </a:highlight>
              </a:rPr>
            </a:br>
            <a:r>
              <a:rPr lang="en-US" dirty="0">
                <a:highlight>
                  <a:srgbClr val="FF0000"/>
                </a:highlight>
              </a:rPr>
              <a:t>৩.যারা </a:t>
            </a:r>
            <a:r>
              <a:rPr lang="en-US" dirty="0" err="1">
                <a:highlight>
                  <a:srgbClr val="FF0000"/>
                </a:highlight>
              </a:rPr>
              <a:t>অদৃশ্যে</a:t>
            </a:r>
            <a:r>
              <a:rPr lang="en-US" dirty="0">
                <a:highlight>
                  <a:srgbClr val="FF0000"/>
                </a:highlight>
              </a:rPr>
              <a:t> </a:t>
            </a:r>
            <a:r>
              <a:rPr lang="en-US" dirty="0" err="1">
                <a:highlight>
                  <a:srgbClr val="FF0000"/>
                </a:highlight>
              </a:rPr>
              <a:t>ঈমান</a:t>
            </a:r>
            <a:r>
              <a:rPr lang="en-US" dirty="0">
                <a:highlight>
                  <a:srgbClr val="FF0000"/>
                </a:highlight>
              </a:rPr>
              <a:t> </a:t>
            </a:r>
            <a:r>
              <a:rPr lang="en-US" dirty="0" err="1">
                <a:highlight>
                  <a:srgbClr val="FF0000"/>
                </a:highlight>
              </a:rPr>
              <a:t>আনে</a:t>
            </a:r>
            <a:r>
              <a:rPr lang="en-US" dirty="0">
                <a:highlight>
                  <a:srgbClr val="FF0000"/>
                </a:highlight>
              </a:rPr>
              <a:t> ,</a:t>
            </a:r>
            <a:r>
              <a:rPr lang="en-US" dirty="0" err="1">
                <a:highlight>
                  <a:srgbClr val="FF0000"/>
                </a:highlight>
              </a:rPr>
              <a:t>সালাত</a:t>
            </a:r>
            <a:r>
              <a:rPr lang="en-US" dirty="0">
                <a:highlight>
                  <a:srgbClr val="FF0000"/>
                </a:highlight>
              </a:rPr>
              <a:t> </a:t>
            </a:r>
            <a:r>
              <a:rPr lang="en-US" dirty="0" err="1">
                <a:highlight>
                  <a:srgbClr val="FF0000"/>
                </a:highlight>
              </a:rPr>
              <a:t>কায়েম</a:t>
            </a:r>
            <a:r>
              <a:rPr lang="en-US" dirty="0">
                <a:highlight>
                  <a:srgbClr val="FF0000"/>
                </a:highlight>
              </a:rPr>
              <a:t> </a:t>
            </a:r>
            <a:r>
              <a:rPr lang="en-US" dirty="0" err="1">
                <a:highlight>
                  <a:srgbClr val="FF0000"/>
                </a:highlight>
              </a:rPr>
              <a:t>করে</a:t>
            </a:r>
            <a:r>
              <a:rPr lang="en-US" dirty="0">
                <a:highlight>
                  <a:srgbClr val="FF0000"/>
                </a:highlight>
              </a:rPr>
              <a:t> ও </a:t>
            </a:r>
            <a:r>
              <a:rPr lang="en-US" dirty="0" err="1">
                <a:highlight>
                  <a:srgbClr val="FF0000"/>
                </a:highlight>
              </a:rPr>
              <a:t>তাদেরকে</a:t>
            </a:r>
            <a:r>
              <a:rPr lang="en-US" dirty="0">
                <a:highlight>
                  <a:srgbClr val="FF0000"/>
                </a:highlight>
              </a:rPr>
              <a:t> </a:t>
            </a:r>
            <a:r>
              <a:rPr lang="en-US" dirty="0" err="1">
                <a:highlight>
                  <a:srgbClr val="FF0000"/>
                </a:highlight>
              </a:rPr>
              <a:t>যে</a:t>
            </a:r>
            <a:r>
              <a:rPr lang="en-US" dirty="0">
                <a:highlight>
                  <a:srgbClr val="FF0000"/>
                </a:highlight>
              </a:rPr>
              <a:t> </a:t>
            </a:r>
            <a:r>
              <a:rPr lang="en-US" dirty="0" err="1">
                <a:highlight>
                  <a:srgbClr val="FF0000"/>
                </a:highlight>
              </a:rPr>
              <a:t>জীবিকা</a:t>
            </a:r>
            <a:r>
              <a:rPr lang="en-US" dirty="0">
                <a:highlight>
                  <a:srgbClr val="FF0000"/>
                </a:highlight>
              </a:rPr>
              <a:t> </a:t>
            </a:r>
            <a:r>
              <a:rPr lang="en-US" dirty="0" err="1">
                <a:highlight>
                  <a:srgbClr val="FF0000"/>
                </a:highlight>
              </a:rPr>
              <a:t>উপকরন</a:t>
            </a:r>
            <a:r>
              <a:rPr lang="en-US" dirty="0">
                <a:highlight>
                  <a:srgbClr val="FF0000"/>
                </a:highlight>
              </a:rPr>
              <a:t> </a:t>
            </a:r>
            <a:r>
              <a:rPr lang="en-US" dirty="0" err="1">
                <a:highlight>
                  <a:srgbClr val="FF0000"/>
                </a:highlight>
              </a:rPr>
              <a:t>দেয়া</a:t>
            </a:r>
            <a:r>
              <a:rPr lang="en-US" dirty="0">
                <a:highlight>
                  <a:srgbClr val="FF0000"/>
                </a:highlight>
              </a:rPr>
              <a:t> </a:t>
            </a:r>
            <a:r>
              <a:rPr lang="en-US" dirty="0" err="1">
                <a:highlight>
                  <a:srgbClr val="FF0000"/>
                </a:highlight>
              </a:rPr>
              <a:t>হয়েছে</a:t>
            </a:r>
            <a:r>
              <a:rPr lang="en-US" dirty="0">
                <a:highlight>
                  <a:srgbClr val="FF0000"/>
                </a:highlight>
              </a:rPr>
              <a:t> </a:t>
            </a:r>
            <a:r>
              <a:rPr lang="en-US" dirty="0" err="1">
                <a:highlight>
                  <a:srgbClr val="FF0000"/>
                </a:highlight>
              </a:rPr>
              <a:t>তা</a:t>
            </a:r>
            <a:r>
              <a:rPr lang="en-US" dirty="0">
                <a:highlight>
                  <a:srgbClr val="FF0000"/>
                </a:highlight>
              </a:rPr>
              <a:t> </a:t>
            </a:r>
            <a:r>
              <a:rPr lang="en-US" dirty="0" err="1">
                <a:highlight>
                  <a:srgbClr val="FF0000"/>
                </a:highlight>
              </a:rPr>
              <a:t>হতে</a:t>
            </a:r>
            <a:r>
              <a:rPr lang="en-US" dirty="0">
                <a:highlight>
                  <a:srgbClr val="FF0000"/>
                </a:highlight>
              </a:rPr>
              <a:t> </a:t>
            </a:r>
            <a:r>
              <a:rPr lang="en-US" dirty="0" err="1">
                <a:highlight>
                  <a:srgbClr val="FF0000"/>
                </a:highlight>
              </a:rPr>
              <a:t>ব্যয়</a:t>
            </a:r>
            <a:r>
              <a:rPr lang="en-US" dirty="0">
                <a:highlight>
                  <a:srgbClr val="FF0000"/>
                </a:highlight>
              </a:rPr>
              <a:t> </a:t>
            </a:r>
            <a:r>
              <a:rPr lang="en-US" dirty="0" err="1">
                <a:highlight>
                  <a:srgbClr val="FF0000"/>
                </a:highlight>
              </a:rPr>
              <a:t>করে</a:t>
            </a:r>
            <a:r>
              <a:rPr lang="en-US" dirty="0">
                <a:highlight>
                  <a:srgbClr val="FF0000"/>
                </a:highlight>
              </a:rPr>
              <a:t> ।৪.তোমার </a:t>
            </a:r>
            <a:r>
              <a:rPr lang="en-US" dirty="0" err="1">
                <a:highlight>
                  <a:srgbClr val="FF0000"/>
                </a:highlight>
              </a:rPr>
              <a:t>প্রতি</a:t>
            </a:r>
            <a:r>
              <a:rPr lang="en-US" dirty="0">
                <a:highlight>
                  <a:srgbClr val="FF0000"/>
                </a:highlight>
              </a:rPr>
              <a:t> </a:t>
            </a:r>
            <a:r>
              <a:rPr lang="en-US" dirty="0" err="1">
                <a:highlight>
                  <a:srgbClr val="FF0000"/>
                </a:highlight>
              </a:rPr>
              <a:t>যা</a:t>
            </a:r>
            <a:r>
              <a:rPr lang="en-US" dirty="0">
                <a:highlight>
                  <a:srgbClr val="FF0000"/>
                </a:highlight>
              </a:rPr>
              <a:t> </a:t>
            </a:r>
            <a:r>
              <a:rPr lang="en-US" dirty="0" err="1">
                <a:highlight>
                  <a:srgbClr val="FF0000"/>
                </a:highlight>
              </a:rPr>
              <a:t>নাজিল</a:t>
            </a:r>
            <a:r>
              <a:rPr lang="en-US" dirty="0">
                <a:highlight>
                  <a:srgbClr val="FF0000"/>
                </a:highlight>
              </a:rPr>
              <a:t> </a:t>
            </a:r>
            <a:r>
              <a:rPr lang="en-US" dirty="0" err="1">
                <a:highlight>
                  <a:srgbClr val="FF0000"/>
                </a:highlight>
              </a:rPr>
              <a:t>হয়েছে</a:t>
            </a:r>
            <a:r>
              <a:rPr lang="en-US" dirty="0">
                <a:highlight>
                  <a:srgbClr val="FF0000"/>
                </a:highlight>
              </a:rPr>
              <a:t> </a:t>
            </a:r>
            <a:r>
              <a:rPr lang="en-US" dirty="0" err="1">
                <a:highlight>
                  <a:srgbClr val="FF0000"/>
                </a:highlight>
              </a:rPr>
              <a:t>ওতোমার</a:t>
            </a:r>
            <a:r>
              <a:rPr lang="en-US" dirty="0">
                <a:highlight>
                  <a:srgbClr val="FF0000"/>
                </a:highlight>
              </a:rPr>
              <a:t> </a:t>
            </a:r>
            <a:r>
              <a:rPr lang="en-US" dirty="0" err="1">
                <a:highlight>
                  <a:srgbClr val="FF0000"/>
                </a:highlight>
              </a:rPr>
              <a:t>পূর্বে</a:t>
            </a:r>
            <a:r>
              <a:rPr lang="en-US" dirty="0">
                <a:highlight>
                  <a:srgbClr val="FF0000"/>
                </a:highlight>
              </a:rPr>
              <a:t> </a:t>
            </a:r>
            <a:r>
              <a:rPr lang="en-US" dirty="0" err="1">
                <a:highlight>
                  <a:srgbClr val="FF0000"/>
                </a:highlight>
              </a:rPr>
              <a:t>যা</a:t>
            </a:r>
            <a:r>
              <a:rPr lang="en-US" dirty="0">
                <a:highlight>
                  <a:srgbClr val="FF0000"/>
                </a:highlight>
              </a:rPr>
              <a:t> </a:t>
            </a:r>
            <a:r>
              <a:rPr lang="en-US" dirty="0" err="1">
                <a:highlight>
                  <a:srgbClr val="FF0000"/>
                </a:highlight>
              </a:rPr>
              <a:t>নাজিল</a:t>
            </a:r>
            <a:r>
              <a:rPr lang="en-US" dirty="0">
                <a:highlight>
                  <a:srgbClr val="FF0000"/>
                </a:highlight>
              </a:rPr>
              <a:t> </a:t>
            </a:r>
            <a:r>
              <a:rPr lang="en-US" dirty="0" err="1">
                <a:highlight>
                  <a:srgbClr val="FF0000"/>
                </a:highlight>
              </a:rPr>
              <a:t>হয়েছে</a:t>
            </a:r>
            <a:r>
              <a:rPr lang="en-US" dirty="0">
                <a:highlight>
                  <a:srgbClr val="FF0000"/>
                </a:highlight>
              </a:rPr>
              <a:t> </a:t>
            </a:r>
            <a:r>
              <a:rPr lang="en-US" dirty="0" err="1">
                <a:highlight>
                  <a:srgbClr val="FF0000"/>
                </a:highlight>
              </a:rPr>
              <a:t>তাতে</a:t>
            </a:r>
            <a:r>
              <a:rPr lang="en-US" dirty="0">
                <a:highlight>
                  <a:srgbClr val="FF0000"/>
                </a:highlight>
              </a:rPr>
              <a:t> </a:t>
            </a:r>
            <a:r>
              <a:rPr lang="en-US" dirty="0" err="1">
                <a:highlight>
                  <a:srgbClr val="FF0000"/>
                </a:highlight>
              </a:rPr>
              <a:t>ঈমান</a:t>
            </a:r>
            <a:r>
              <a:rPr lang="en-US" dirty="0">
                <a:highlight>
                  <a:srgbClr val="FF0000"/>
                </a:highlight>
              </a:rPr>
              <a:t> </a:t>
            </a:r>
            <a:r>
              <a:rPr lang="en-US" dirty="0" err="1">
                <a:highlight>
                  <a:srgbClr val="FF0000"/>
                </a:highlight>
              </a:rPr>
              <a:t>আনে</a:t>
            </a:r>
            <a:r>
              <a:rPr lang="en-US" dirty="0">
                <a:highlight>
                  <a:srgbClr val="FF0000"/>
                </a:highlight>
              </a:rPr>
              <a:t> ও </a:t>
            </a:r>
            <a:r>
              <a:rPr lang="en-US" dirty="0" err="1">
                <a:highlight>
                  <a:srgbClr val="FF0000"/>
                </a:highlight>
              </a:rPr>
              <a:t>আখিরাতে</a:t>
            </a:r>
            <a:r>
              <a:rPr lang="en-US" dirty="0">
                <a:highlight>
                  <a:srgbClr val="FF0000"/>
                </a:highlight>
              </a:rPr>
              <a:t>  </a:t>
            </a:r>
            <a:r>
              <a:rPr lang="en-US" dirty="0" err="1">
                <a:highlight>
                  <a:srgbClr val="FF0000"/>
                </a:highlight>
              </a:rPr>
              <a:t>নিশ্চিত</a:t>
            </a:r>
            <a:r>
              <a:rPr lang="en-US" dirty="0">
                <a:highlight>
                  <a:srgbClr val="FF0000"/>
                </a:highlight>
              </a:rPr>
              <a:t> </a:t>
            </a:r>
            <a:r>
              <a:rPr lang="en-US" dirty="0" err="1">
                <a:highlight>
                  <a:srgbClr val="FF0000"/>
                </a:highlight>
              </a:rPr>
              <a:t>বিশ্বাসী</a:t>
            </a:r>
            <a:r>
              <a:rPr lang="en-US" dirty="0">
                <a:highlight>
                  <a:srgbClr val="FF0000"/>
                </a:highlight>
              </a:rPr>
              <a:t> ।</a:t>
            </a:r>
          </a:p>
        </p:txBody>
      </p:sp>
    </p:spTree>
    <p:extLst>
      <p:ext uri="{BB962C8B-B14F-4D97-AF65-F5344CB8AC3E}">
        <p14:creationId xmlns:p14="http://schemas.microsoft.com/office/powerpoint/2010/main" val="4048850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97A47A-E2FF-C908-F648-598FE8746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1" y="614597"/>
            <a:ext cx="9638674" cy="547141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err="1">
                <a:highlight>
                  <a:srgbClr val="808080"/>
                </a:highlight>
              </a:rPr>
              <a:t>মুত্তাকির</a:t>
            </a:r>
            <a:r>
              <a:rPr lang="en-US" dirty="0">
                <a:highlight>
                  <a:srgbClr val="808080"/>
                </a:highlight>
              </a:rPr>
              <a:t> </a:t>
            </a:r>
            <a:r>
              <a:rPr lang="en-US" dirty="0" err="1">
                <a:highlight>
                  <a:srgbClr val="808080"/>
                </a:highlight>
              </a:rPr>
              <a:t>সংজ্ঞাঃ</a:t>
            </a:r>
            <a:r>
              <a:rPr lang="en-US" dirty="0">
                <a:highlight>
                  <a:srgbClr val="808080"/>
                </a:highlight>
              </a:rPr>
              <a:t>  </a:t>
            </a:r>
            <a:br>
              <a:rPr lang="en-US" dirty="0">
                <a:highlight>
                  <a:srgbClr val="808080"/>
                </a:highlight>
              </a:rPr>
            </a:br>
            <a:r>
              <a:rPr lang="en-US" dirty="0">
                <a:highlight>
                  <a:srgbClr val="808080"/>
                </a:highlight>
              </a:rPr>
              <a:t> </a:t>
            </a:r>
            <a:r>
              <a:rPr lang="en-US" dirty="0" err="1">
                <a:highlight>
                  <a:srgbClr val="808080"/>
                </a:highlight>
              </a:rPr>
              <a:t>মুত্তাকি</a:t>
            </a:r>
            <a:r>
              <a:rPr lang="en-US" dirty="0">
                <a:highlight>
                  <a:srgbClr val="808080"/>
                </a:highlight>
              </a:rPr>
              <a:t> </a:t>
            </a:r>
            <a:r>
              <a:rPr lang="en-US" dirty="0" err="1">
                <a:highlight>
                  <a:srgbClr val="808080"/>
                </a:highlight>
              </a:rPr>
              <a:t>এর</a:t>
            </a:r>
            <a:r>
              <a:rPr lang="en-US" dirty="0">
                <a:highlight>
                  <a:srgbClr val="808080"/>
                </a:highlight>
              </a:rPr>
              <a:t> </a:t>
            </a:r>
            <a:r>
              <a:rPr lang="en-US" dirty="0" err="1">
                <a:highlight>
                  <a:srgbClr val="808080"/>
                </a:highlight>
              </a:rPr>
              <a:t>শাব্দিক</a:t>
            </a:r>
            <a:r>
              <a:rPr lang="en-US" dirty="0">
                <a:highlight>
                  <a:srgbClr val="808080"/>
                </a:highlight>
              </a:rPr>
              <a:t> </a:t>
            </a:r>
            <a:r>
              <a:rPr lang="en-US" dirty="0" err="1">
                <a:highlight>
                  <a:srgbClr val="808080"/>
                </a:highlight>
              </a:rPr>
              <a:t>অর্থ</a:t>
            </a:r>
            <a:r>
              <a:rPr lang="en-US" dirty="0">
                <a:highlight>
                  <a:srgbClr val="808080"/>
                </a:highlight>
              </a:rPr>
              <a:t> </a:t>
            </a:r>
            <a:r>
              <a:rPr lang="en-US" dirty="0" err="1">
                <a:highlight>
                  <a:srgbClr val="808080"/>
                </a:highlight>
              </a:rPr>
              <a:t>আল্লাহ</a:t>
            </a:r>
            <a:r>
              <a:rPr lang="en-US" dirty="0">
                <a:highlight>
                  <a:srgbClr val="808080"/>
                </a:highlight>
              </a:rPr>
              <a:t> </a:t>
            </a:r>
            <a:r>
              <a:rPr lang="en-US" dirty="0" err="1">
                <a:highlight>
                  <a:srgbClr val="808080"/>
                </a:highlight>
              </a:rPr>
              <a:t>ভীরু</a:t>
            </a:r>
            <a:r>
              <a:rPr lang="en-US" dirty="0">
                <a:highlight>
                  <a:srgbClr val="808080"/>
                </a:highlight>
              </a:rPr>
              <a:t> </a:t>
            </a:r>
            <a:br>
              <a:rPr lang="en-US" dirty="0">
                <a:highlight>
                  <a:srgbClr val="808080"/>
                </a:highlight>
              </a:rPr>
            </a:br>
            <a:r>
              <a:rPr lang="en-US" dirty="0" err="1">
                <a:highlight>
                  <a:srgbClr val="808080"/>
                </a:highlight>
              </a:rPr>
              <a:t>যারা</a:t>
            </a:r>
            <a:r>
              <a:rPr lang="en-US" dirty="0">
                <a:highlight>
                  <a:srgbClr val="808080"/>
                </a:highlight>
              </a:rPr>
              <a:t> </a:t>
            </a:r>
            <a:r>
              <a:rPr lang="en-US" dirty="0" err="1">
                <a:highlight>
                  <a:srgbClr val="808080"/>
                </a:highlight>
              </a:rPr>
              <a:t>আল্লহকে</a:t>
            </a:r>
            <a:r>
              <a:rPr lang="en-US" dirty="0">
                <a:highlight>
                  <a:srgbClr val="808080"/>
                </a:highlight>
              </a:rPr>
              <a:t> </a:t>
            </a:r>
            <a:r>
              <a:rPr lang="en-US" dirty="0" err="1">
                <a:highlight>
                  <a:srgbClr val="808080"/>
                </a:highlight>
              </a:rPr>
              <a:t>এক</a:t>
            </a:r>
            <a:r>
              <a:rPr lang="en-US" dirty="0">
                <a:highlight>
                  <a:srgbClr val="808080"/>
                </a:highlight>
              </a:rPr>
              <a:t> </a:t>
            </a:r>
            <a:r>
              <a:rPr lang="en-US" dirty="0" err="1">
                <a:highlight>
                  <a:srgbClr val="808080"/>
                </a:highlight>
              </a:rPr>
              <a:t>বলে</a:t>
            </a:r>
            <a:r>
              <a:rPr lang="en-US" dirty="0">
                <a:highlight>
                  <a:srgbClr val="808080"/>
                </a:highlight>
              </a:rPr>
              <a:t> </a:t>
            </a:r>
            <a:r>
              <a:rPr lang="en-US" dirty="0" err="1">
                <a:highlight>
                  <a:srgbClr val="808080"/>
                </a:highlight>
              </a:rPr>
              <a:t>বিশ্বাস</a:t>
            </a:r>
            <a:r>
              <a:rPr lang="en-US" dirty="0">
                <a:highlight>
                  <a:srgbClr val="808080"/>
                </a:highlight>
              </a:rPr>
              <a:t> </a:t>
            </a:r>
            <a:r>
              <a:rPr lang="en-US" dirty="0" err="1">
                <a:highlight>
                  <a:srgbClr val="808080"/>
                </a:highlight>
              </a:rPr>
              <a:t>করে</a:t>
            </a:r>
            <a:r>
              <a:rPr lang="en-US" dirty="0">
                <a:highlight>
                  <a:srgbClr val="808080"/>
                </a:highlight>
              </a:rPr>
              <a:t> ,</a:t>
            </a:r>
            <a:r>
              <a:rPr lang="en-US" dirty="0" err="1">
                <a:highlight>
                  <a:srgbClr val="808080"/>
                </a:highlight>
              </a:rPr>
              <a:t>ঈমান</a:t>
            </a:r>
            <a:r>
              <a:rPr lang="en-US" dirty="0">
                <a:highlight>
                  <a:srgbClr val="808080"/>
                </a:highlight>
              </a:rPr>
              <a:t> </a:t>
            </a:r>
            <a:r>
              <a:rPr lang="en-US" dirty="0" err="1">
                <a:highlight>
                  <a:srgbClr val="808080"/>
                </a:highlight>
              </a:rPr>
              <a:t>আনে</a:t>
            </a:r>
            <a:r>
              <a:rPr lang="en-US" dirty="0">
                <a:highlight>
                  <a:srgbClr val="808080"/>
                </a:highlight>
              </a:rPr>
              <a:t> ,সৎ </a:t>
            </a:r>
            <a:r>
              <a:rPr lang="en-US" dirty="0" err="1">
                <a:highlight>
                  <a:srgbClr val="808080"/>
                </a:highlight>
              </a:rPr>
              <a:t>কাজ</a:t>
            </a:r>
            <a:r>
              <a:rPr lang="en-US" dirty="0">
                <a:highlight>
                  <a:srgbClr val="808080"/>
                </a:highlight>
              </a:rPr>
              <a:t> </a:t>
            </a:r>
            <a:r>
              <a:rPr lang="en-US" dirty="0" err="1">
                <a:highlight>
                  <a:srgbClr val="808080"/>
                </a:highlight>
              </a:rPr>
              <a:t>করে,পরকাল</a:t>
            </a:r>
            <a:r>
              <a:rPr lang="en-US" dirty="0">
                <a:highlight>
                  <a:srgbClr val="808080"/>
                </a:highlight>
              </a:rPr>
              <a:t> ,</a:t>
            </a:r>
            <a:r>
              <a:rPr lang="en-US" dirty="0" err="1">
                <a:highlight>
                  <a:srgbClr val="808080"/>
                </a:highlight>
              </a:rPr>
              <a:t>আসমানি</a:t>
            </a:r>
            <a:r>
              <a:rPr lang="en-US" dirty="0">
                <a:highlight>
                  <a:srgbClr val="808080"/>
                </a:highlight>
              </a:rPr>
              <a:t> </a:t>
            </a:r>
            <a:r>
              <a:rPr lang="en-US" dirty="0" err="1">
                <a:highlight>
                  <a:srgbClr val="808080"/>
                </a:highlight>
              </a:rPr>
              <a:t>কিতাব</a:t>
            </a:r>
            <a:r>
              <a:rPr lang="en-US" dirty="0">
                <a:highlight>
                  <a:srgbClr val="808080"/>
                </a:highlight>
              </a:rPr>
              <a:t> , </a:t>
            </a:r>
            <a:r>
              <a:rPr lang="en-US" dirty="0" err="1">
                <a:highlight>
                  <a:srgbClr val="808080"/>
                </a:highlight>
              </a:rPr>
              <a:t>নবি</a:t>
            </a:r>
            <a:r>
              <a:rPr lang="en-US" dirty="0">
                <a:highlight>
                  <a:srgbClr val="808080"/>
                </a:highlight>
              </a:rPr>
              <a:t> ও </a:t>
            </a:r>
            <a:r>
              <a:rPr lang="en-US" dirty="0" err="1">
                <a:highlight>
                  <a:srgbClr val="808080"/>
                </a:highlight>
              </a:rPr>
              <a:t>রাসুল</a:t>
            </a:r>
            <a:r>
              <a:rPr lang="en-US" dirty="0">
                <a:highlight>
                  <a:srgbClr val="808080"/>
                </a:highlight>
              </a:rPr>
              <a:t> </a:t>
            </a:r>
            <a:r>
              <a:rPr lang="en-US" dirty="0" err="1">
                <a:highlight>
                  <a:srgbClr val="808080"/>
                </a:highlight>
              </a:rPr>
              <a:t>সকল</a:t>
            </a:r>
            <a:r>
              <a:rPr lang="en-US" dirty="0">
                <a:highlight>
                  <a:srgbClr val="808080"/>
                </a:highlight>
              </a:rPr>
              <a:t> </a:t>
            </a:r>
            <a:r>
              <a:rPr lang="en-US" dirty="0" err="1">
                <a:highlight>
                  <a:srgbClr val="808080"/>
                </a:highlight>
              </a:rPr>
              <a:t>বিশয়</a:t>
            </a:r>
            <a:r>
              <a:rPr lang="en-US" dirty="0">
                <a:highlight>
                  <a:srgbClr val="808080"/>
                </a:highlight>
              </a:rPr>
              <a:t> </a:t>
            </a:r>
            <a:r>
              <a:rPr lang="en-US" dirty="0" err="1">
                <a:highlight>
                  <a:srgbClr val="808080"/>
                </a:highlight>
              </a:rPr>
              <a:t>বিশ্বাস</a:t>
            </a:r>
            <a:r>
              <a:rPr lang="en-US" dirty="0">
                <a:highlight>
                  <a:srgbClr val="808080"/>
                </a:highlight>
              </a:rPr>
              <a:t> </a:t>
            </a:r>
            <a:r>
              <a:rPr lang="en-US" dirty="0" err="1">
                <a:highlight>
                  <a:srgbClr val="808080"/>
                </a:highlight>
              </a:rPr>
              <a:t>করাকে</a:t>
            </a:r>
            <a:r>
              <a:rPr lang="en-US" dirty="0">
                <a:highlight>
                  <a:srgbClr val="808080"/>
                </a:highlight>
              </a:rPr>
              <a:t> </a:t>
            </a:r>
            <a:r>
              <a:rPr lang="en-US" dirty="0" err="1">
                <a:highlight>
                  <a:srgbClr val="808080"/>
                </a:highlight>
              </a:rPr>
              <a:t>মুত্তাকি</a:t>
            </a:r>
            <a:r>
              <a:rPr lang="en-US" dirty="0">
                <a:highlight>
                  <a:srgbClr val="808080"/>
                </a:highlight>
              </a:rPr>
              <a:t> </a:t>
            </a:r>
            <a:r>
              <a:rPr lang="en-US" dirty="0" err="1">
                <a:highlight>
                  <a:srgbClr val="808080"/>
                </a:highlight>
              </a:rPr>
              <a:t>বলা</a:t>
            </a:r>
            <a:r>
              <a:rPr lang="en-US" dirty="0">
                <a:highlight>
                  <a:srgbClr val="808080"/>
                </a:highlight>
              </a:rPr>
              <a:t> </a:t>
            </a:r>
            <a:r>
              <a:rPr lang="en-US" dirty="0" err="1">
                <a:highlight>
                  <a:srgbClr val="808080"/>
                </a:highlight>
              </a:rPr>
              <a:t>হয়</a:t>
            </a:r>
            <a:r>
              <a:rPr lang="en-US" dirty="0">
                <a:highlight>
                  <a:srgbClr val="808080"/>
                </a:highlight>
              </a:rPr>
              <a:t> ।</a:t>
            </a:r>
            <a:br>
              <a:rPr lang="en-US" dirty="0">
                <a:highlight>
                  <a:srgbClr val="808080"/>
                </a:highlight>
              </a:rPr>
            </a:br>
            <a:r>
              <a:rPr lang="en-US" dirty="0" err="1">
                <a:highlight>
                  <a:srgbClr val="808080"/>
                </a:highlight>
              </a:rPr>
              <a:t>অন্যভাবে</a:t>
            </a:r>
            <a:r>
              <a:rPr lang="en-US" dirty="0">
                <a:highlight>
                  <a:srgbClr val="808080"/>
                </a:highlight>
              </a:rPr>
              <a:t>  </a:t>
            </a:r>
            <a:r>
              <a:rPr lang="en-US" dirty="0" err="1">
                <a:highlight>
                  <a:srgbClr val="808080"/>
                </a:highlight>
              </a:rPr>
              <a:t>বলা</a:t>
            </a:r>
            <a:r>
              <a:rPr lang="en-US" dirty="0">
                <a:highlight>
                  <a:srgbClr val="808080"/>
                </a:highlight>
              </a:rPr>
              <a:t> </a:t>
            </a:r>
            <a:r>
              <a:rPr lang="en-US" dirty="0" err="1">
                <a:highlight>
                  <a:srgbClr val="808080"/>
                </a:highlight>
              </a:rPr>
              <a:t>যায়</a:t>
            </a:r>
            <a:r>
              <a:rPr lang="en-US" dirty="0">
                <a:highlight>
                  <a:srgbClr val="808080"/>
                </a:highlight>
              </a:rPr>
              <a:t>,</a:t>
            </a:r>
            <a:br>
              <a:rPr lang="en-US" dirty="0">
                <a:highlight>
                  <a:srgbClr val="808080"/>
                </a:highlight>
              </a:rPr>
            </a:br>
            <a:r>
              <a:rPr lang="en-US" dirty="0">
                <a:highlight>
                  <a:srgbClr val="808080"/>
                </a:highlight>
              </a:rPr>
              <a:t> </a:t>
            </a:r>
            <a:r>
              <a:rPr lang="en-US" dirty="0" err="1">
                <a:highlight>
                  <a:srgbClr val="808080"/>
                </a:highlight>
              </a:rPr>
              <a:t>মুত্তাকি</a:t>
            </a:r>
            <a:r>
              <a:rPr lang="en-US" dirty="0">
                <a:highlight>
                  <a:srgbClr val="808080"/>
                </a:highlight>
              </a:rPr>
              <a:t> </a:t>
            </a:r>
            <a:r>
              <a:rPr lang="en-US" dirty="0" err="1">
                <a:highlight>
                  <a:srgbClr val="808080"/>
                </a:highlight>
              </a:rPr>
              <a:t>ঈমানদারকে</a:t>
            </a:r>
            <a:r>
              <a:rPr lang="en-US" dirty="0">
                <a:highlight>
                  <a:srgbClr val="808080"/>
                </a:highlight>
              </a:rPr>
              <a:t> </a:t>
            </a:r>
            <a:r>
              <a:rPr lang="en-US" dirty="0" err="1">
                <a:highlight>
                  <a:srgbClr val="808080"/>
                </a:highlight>
              </a:rPr>
              <a:t>বলা</a:t>
            </a:r>
            <a:r>
              <a:rPr lang="en-US" dirty="0">
                <a:highlight>
                  <a:srgbClr val="808080"/>
                </a:highlight>
              </a:rPr>
              <a:t> </a:t>
            </a:r>
            <a:r>
              <a:rPr lang="en-US" dirty="0" err="1">
                <a:highlight>
                  <a:srgbClr val="808080"/>
                </a:highlight>
              </a:rPr>
              <a:t>হয়</a:t>
            </a:r>
            <a:r>
              <a:rPr lang="en-US" dirty="0">
                <a:highlight>
                  <a:srgbClr val="808080"/>
                </a:highlight>
              </a:rPr>
              <a:t> । </a:t>
            </a:r>
            <a:br>
              <a:rPr lang="en-US" dirty="0">
                <a:highlight>
                  <a:srgbClr val="808080"/>
                </a:highlight>
              </a:rPr>
            </a:br>
            <a:br>
              <a:rPr lang="en-US" dirty="0">
                <a:highlight>
                  <a:srgbClr val="808080"/>
                </a:highlight>
              </a:rPr>
            </a:br>
            <a:endParaRPr lang="en-US" dirty="0">
              <a:highlight>
                <a:srgbClr val="80808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467946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CD1BB-55E7-3426-C57B-18CD8E9BE5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>
                <a:solidFill>
                  <a:srgbClr val="002060"/>
                </a:solidFill>
              </a:rPr>
              <a:t>বাড়ির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কাজ</a:t>
            </a:r>
            <a:r>
              <a:rPr lang="en-US" dirty="0">
                <a:solidFill>
                  <a:srgbClr val="002060"/>
                </a:solidFill>
              </a:rPr>
              <a:t> </a:t>
            </a:r>
            <a:br>
              <a:rPr lang="en-US" dirty="0">
                <a:solidFill>
                  <a:srgbClr val="002060"/>
                </a:solidFill>
              </a:rPr>
            </a:br>
            <a:r>
              <a:rPr lang="en-US" dirty="0" err="1">
                <a:solidFill>
                  <a:srgbClr val="002060"/>
                </a:solidFill>
              </a:rPr>
              <a:t>সুরাতুল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বাকারার</a:t>
            </a:r>
            <a:r>
              <a:rPr lang="en-US" dirty="0">
                <a:solidFill>
                  <a:srgbClr val="002060"/>
                </a:solidFill>
              </a:rPr>
              <a:t> ১ম </a:t>
            </a:r>
            <a:r>
              <a:rPr lang="en-US" dirty="0" err="1">
                <a:solidFill>
                  <a:srgbClr val="002060"/>
                </a:solidFill>
              </a:rPr>
              <a:t>চারটি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আয়াতের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অনুবাদ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লিখে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আনবে</a:t>
            </a:r>
            <a:r>
              <a:rPr lang="en-US" dirty="0">
                <a:solidFill>
                  <a:srgbClr val="002060"/>
                </a:solidFill>
              </a:rPr>
              <a:t> ।</a:t>
            </a:r>
          </a:p>
        </p:txBody>
      </p:sp>
    </p:spTree>
    <p:extLst>
      <p:ext uri="{BB962C8B-B14F-4D97-AF65-F5344CB8AC3E}">
        <p14:creationId xmlns:p14="http://schemas.microsoft.com/office/powerpoint/2010/main" val="2590725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4301ED-9DEC-FE6E-45E1-CC25184FE6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614285" cy="2453026"/>
          </a:xfrm>
        </p:spPr>
        <p:txBody>
          <a:bodyPr/>
          <a:lstStyle/>
          <a:p>
            <a:pPr algn="ctr"/>
            <a:r>
              <a:rPr lang="en-US" dirty="0" err="1">
                <a:solidFill>
                  <a:srgbClr val="FF0000"/>
                </a:solidFill>
                <a:highlight>
                  <a:srgbClr val="FFFF00"/>
                </a:highlight>
              </a:rPr>
              <a:t>ধন্যবাদ</a:t>
            </a:r>
            <a:r>
              <a:rPr lang="en-US" dirty="0">
                <a:solidFill>
                  <a:srgbClr val="FF0000"/>
                </a:solidFill>
                <a:highlight>
                  <a:srgbClr val="FFFF00"/>
                </a:highlight>
              </a:rPr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E777617-FEB6-B24F-6A6C-CD32262439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1764" y="1941851"/>
            <a:ext cx="2383435" cy="87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4226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</TotalTime>
  <Words>304</Words>
  <Application>Microsoft Office PowerPoint</Application>
  <PresentationFormat>Widescreen</PresentationFormat>
  <Paragraphs>12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PowerPoint Presentation</vt:lpstr>
      <vt:lpstr>শিক্ষক পরিচিতি এস.এম.লুৎফুর রহমান  সহকারি -সুপার  আলেখারচর দারুচ্ছুন্নাৎইসলামিয়া দাখিল মাদ্রাসা   আদর্শ সদর ,কুমিল্লা  ই মেইলঃ luthfurma1989@gmail.com </vt:lpstr>
      <vt:lpstr>পাঠ পরিচিতি বিষয় কুরআন মাজিদওতাজভীদ  শ্রেনী ঃ  দাখিল নবম  প্রথম অধ্যায় - ১ম রুকু  সময়  ৪০ মিনিট  পাঠের বিষয়ঃ মুত্তাকির পরিচয়    </vt:lpstr>
      <vt:lpstr>শিখন ফল এই পাঠ শেষে যা যা বলতে পারবে     ১.আয়াতের অনুবাদ করতে পারবে । ২.মুত্তাকির সংজ্ঞা বলতে পারবে ।                     ৩.একজন মুমিনের গুনাবলী বর্ণনা করতে পারবে ।  </vt:lpstr>
      <vt:lpstr>PowerPoint Presentation</vt:lpstr>
      <vt:lpstr>بسم الله الرحمن الرحيم  الم- ذلك الكتب لا ريب فيه هدي للمتقين – الذين يومنون با لغيب  ويقيمون الصلوة  ومما رزقنهم ينفقون –والذين يومنون بما انزل اليك وما انزل من قبلك وبا لاخرة هم يوقنون </vt:lpstr>
      <vt:lpstr>আয়াতের অনুবাদ  পরম করুনাময় অসীম দয়ালু  আল্লাহর নামে শুরু করছি  ১.আলিফ-লাম মিম  ২.মহাগ্রন্থ আল কুর-আন সেই কিতাব ,  যার মাঝে কোন সন্দেহ নেই , এটা মুত্তাকিদের জন্য পথ পথ প্রদর্শক। ৩.যারা অদৃশ্যে ঈমান আনে ,সালাত কায়েম করে ও তাদেরকে যে জীবিকা উপকরন দেয়া হয়েছে তা হতে ব্যয় করে ।৪.তোমার প্রতি যা নাজিল হয়েছে ওতোমার পূর্বে যা নাজিল হয়েছে তাতে ঈমান আনে ও আখিরাতে  নিশ্চিত বিশ্বাসী ।</vt:lpstr>
      <vt:lpstr>মুত্তাকির সংজ্ঞাঃ    মুত্তাকি এর শাব্দিক অর্থ আল্লাহ ভীরু  যারা আল্লহকে এক বলে বিশ্বাস করে ,ঈমান আনে ,সৎ কাজ করে,পরকাল ,আসমানি কিতাব , নবি ও রাসুল সকল বিশয় বিশ্বাস করাকে মুত্তাকি বলা হয় । অন্যভাবে  বলা যায়,  মুত্তাকি ঈমানদারকে বলা হয় ।   </vt:lpstr>
      <vt:lpstr>বাড়ির কাজ  সুরাতুল বাকারার ১ম চারটি আয়াতের অনুবাদ লিখে আনবে ।</vt:lpstr>
      <vt:lpstr>ধন্যবাদ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alekharchardsidm@gmail.com</dc:creator>
  <cp:lastModifiedBy>alekharchardsidm@gmail.com</cp:lastModifiedBy>
  <cp:revision>13</cp:revision>
  <dcterms:created xsi:type="dcterms:W3CDTF">2026-05-10T05:41:21Z</dcterms:created>
  <dcterms:modified xsi:type="dcterms:W3CDTF">2026-08-12T10:33:29Z</dcterms:modified>
</cp:coreProperties>
</file>