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68" r:id="rId3"/>
    <p:sldId id="269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70" r:id="rId1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108" d="100"/>
          <a:sy n="108" d="100"/>
        </p:scale>
        <p:origin x="678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8/19/2026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8/19/2026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8/19/2026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8/19/2026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8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1051560"/>
          </a:xfrm>
          <a:prstGeom prst="rect">
            <a:avLst/>
          </a:prstGeom>
          <a:solidFill>
            <a:srgbClr val="204B7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2652824" y="2402860"/>
            <a:ext cx="3637534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FFFFFF"/>
                </a:solidFill>
              </a:defRPr>
            </a:pPr>
            <a:r>
              <a:rPr dirty="0">
                <a:solidFill>
                  <a:schemeClr val="accent2">
                    <a:lumMod val="50000"/>
                  </a:schemeClr>
                </a:solidFill>
              </a:rPr>
              <a:t>NOUN CLASSIFICATION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76608" y="1878984"/>
            <a:ext cx="544378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400" b="1">
                <a:solidFill>
                  <a:srgbClr val="204B7D"/>
                </a:solidFill>
              </a:defRPr>
            </a:pPr>
            <a:r>
              <a:rPr dirty="0"/>
              <a:t>English Grammar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6263640"/>
            <a:ext cx="1078992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646464"/>
                </a:solidFill>
              </a:defRPr>
            </a:pPr>
            <a:r>
              <a:t>English Grammar • Noun Classification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8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1051560"/>
          </a:xfrm>
          <a:prstGeom prst="rect">
            <a:avLst/>
          </a:prstGeom>
          <a:solidFill>
            <a:srgbClr val="204B7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594360" y="201168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FFFFFF"/>
                </a:solidFill>
              </a:defRPr>
            </a:pPr>
            <a:r>
              <a:t>7. UNCOUNTABLE NOUN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85800" y="1417320"/>
            <a:ext cx="107899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400" b="1">
                <a:solidFill>
                  <a:srgbClr val="204B7D"/>
                </a:solidFill>
              </a:defRPr>
            </a:pPr>
            <a:r>
              <a:t>Uncountable / Mass Noun (অগণনাযোগ্য বিশেষ্য)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2240280"/>
            <a:ext cx="10515600" cy="3474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  <a:defRPr sz="2100">
                <a:solidFill>
                  <a:srgbClr val="282828"/>
                </a:solidFill>
              </a:defRPr>
            </a:pPr>
            <a:r>
              <a:t>Nouns that are not normally counted individually.</a:t>
            </a:r>
          </a:p>
          <a:p>
            <a:pPr>
              <a:spcAft>
                <a:spcPts val="1000"/>
              </a:spcAft>
              <a:defRPr sz="2100">
                <a:solidFill>
                  <a:srgbClr val="282828"/>
                </a:solidFill>
              </a:defRPr>
            </a:pPr>
            <a:r>
              <a:t>Examples: water, rice, sugar, information, furniture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6263640"/>
            <a:ext cx="1078992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646464"/>
                </a:solidFill>
              </a:defRPr>
            </a:pPr>
            <a:r>
              <a:t>English Grammar • Noun Classification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8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1051560"/>
          </a:xfrm>
          <a:prstGeom prst="rect">
            <a:avLst/>
          </a:prstGeom>
          <a:solidFill>
            <a:srgbClr val="204B7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594360" y="201168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FFFFFF"/>
                </a:solidFill>
              </a:defRPr>
            </a:pPr>
            <a:r>
              <a:t>8. COMPOUND NOUN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85800" y="1417320"/>
            <a:ext cx="107899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400" b="1">
                <a:solidFill>
                  <a:srgbClr val="204B7D"/>
                </a:solidFill>
              </a:defRPr>
            </a:pPr>
            <a:r>
              <a:t>Compound Noun (যৌগিক বিশেষ্য)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2240280"/>
            <a:ext cx="10515600" cy="3474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  <a:defRPr sz="2100">
                <a:solidFill>
                  <a:srgbClr val="282828"/>
                </a:solidFill>
              </a:defRPr>
            </a:pPr>
            <a:r>
              <a:t>A noun made from two or more words.</a:t>
            </a:r>
          </a:p>
          <a:p>
            <a:pPr>
              <a:spcAft>
                <a:spcPts val="1000"/>
              </a:spcAft>
              <a:defRPr sz="2100">
                <a:solidFill>
                  <a:srgbClr val="282828"/>
                </a:solidFill>
              </a:defRPr>
            </a:pPr>
            <a:r>
              <a:t>Examples: toothbrush, classroom, bus stop, mother-in-law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6263640"/>
            <a:ext cx="1078992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646464"/>
                </a:solidFill>
              </a:defRPr>
            </a:pPr>
            <a:r>
              <a:t>English Grammar • Noun Classification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8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1051560"/>
          </a:xfrm>
          <a:prstGeom prst="rect">
            <a:avLst/>
          </a:prstGeom>
          <a:solidFill>
            <a:srgbClr val="204B7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594360" y="201168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FFFFFF"/>
                </a:solidFill>
              </a:defRPr>
            </a:pPr>
            <a:r>
              <a:t>QUICK REVIEW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85800" y="1417320"/>
            <a:ext cx="107899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400" b="1">
                <a:solidFill>
                  <a:srgbClr val="204B7D"/>
                </a:solidFill>
              </a:defRPr>
            </a:pPr>
            <a:r>
              <a:t>এক নজরে Noun Classification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2240280"/>
            <a:ext cx="10515600" cy="3474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  <a:defRPr sz="2100">
                <a:solidFill>
                  <a:srgbClr val="282828"/>
                </a:solidFill>
              </a:defRPr>
            </a:pPr>
            <a:r>
              <a:t>Proper → নির্দিষ্ট নাম</a:t>
            </a:r>
          </a:p>
          <a:p>
            <a:pPr>
              <a:spcAft>
                <a:spcPts val="1000"/>
              </a:spcAft>
              <a:defRPr sz="2100">
                <a:solidFill>
                  <a:srgbClr val="282828"/>
                </a:solidFill>
              </a:defRPr>
            </a:pPr>
            <a:r>
              <a:t>Common → সাধারণ নাম</a:t>
            </a:r>
          </a:p>
          <a:p>
            <a:pPr>
              <a:spcAft>
                <a:spcPts val="1000"/>
              </a:spcAft>
              <a:defRPr sz="2100">
                <a:solidFill>
                  <a:srgbClr val="282828"/>
                </a:solidFill>
              </a:defRPr>
            </a:pPr>
            <a:r>
              <a:t>Concrete → ইন্দ্রিয়গ্রাহ্য বস্তু</a:t>
            </a:r>
          </a:p>
          <a:p>
            <a:pPr>
              <a:spcAft>
                <a:spcPts val="1000"/>
              </a:spcAft>
              <a:defRPr sz="2100">
                <a:solidFill>
                  <a:srgbClr val="282828"/>
                </a:solidFill>
              </a:defRPr>
            </a:pPr>
            <a:r>
              <a:t>Abstract → ভাব/গুণ</a:t>
            </a:r>
          </a:p>
          <a:p>
            <a:pPr>
              <a:spcAft>
                <a:spcPts val="1000"/>
              </a:spcAft>
              <a:defRPr sz="2100">
                <a:solidFill>
                  <a:srgbClr val="282828"/>
                </a:solidFill>
              </a:defRPr>
            </a:pPr>
            <a:r>
              <a:t>Collective → সমষ্টি</a:t>
            </a:r>
          </a:p>
          <a:p>
            <a:pPr>
              <a:spcAft>
                <a:spcPts val="1000"/>
              </a:spcAft>
              <a:defRPr sz="2100">
                <a:solidFill>
                  <a:srgbClr val="282828"/>
                </a:solidFill>
              </a:defRPr>
            </a:pPr>
            <a:r>
              <a:t>Countable → গণনা করা যায়</a:t>
            </a:r>
          </a:p>
          <a:p>
            <a:pPr>
              <a:spcAft>
                <a:spcPts val="1000"/>
              </a:spcAft>
              <a:defRPr sz="2100">
                <a:solidFill>
                  <a:srgbClr val="282828"/>
                </a:solidFill>
              </a:defRPr>
            </a:pPr>
            <a:r>
              <a:t>Uncountable → সাধারণত গণনা করা যায় না</a:t>
            </a:r>
          </a:p>
          <a:p>
            <a:pPr>
              <a:spcAft>
                <a:spcPts val="1000"/>
              </a:spcAft>
              <a:defRPr sz="2100">
                <a:solidFill>
                  <a:srgbClr val="282828"/>
                </a:solidFill>
              </a:defRPr>
            </a:pPr>
            <a:r>
              <a:t>Compound → একাধিক শব্দে গঠিত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6263640"/>
            <a:ext cx="1078992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646464"/>
                </a:solidFill>
              </a:defRPr>
            </a:pPr>
            <a:r>
              <a:t>English Grammar • Noun Classification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8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1051560"/>
          </a:xfrm>
          <a:prstGeom prst="rect">
            <a:avLst/>
          </a:prstGeom>
          <a:solidFill>
            <a:srgbClr val="204B7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594360" y="201168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FFFFFF"/>
                </a:solidFill>
              </a:defRPr>
            </a:pPr>
            <a:r>
              <a:t>PRACTICE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85800" y="1417320"/>
            <a:ext cx="107899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400" b="1">
                <a:solidFill>
                  <a:srgbClr val="204B7D"/>
                </a:solidFill>
              </a:defRPr>
            </a:pPr>
            <a:r>
              <a:t>Identify the type of noun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2240280"/>
            <a:ext cx="10515600" cy="3474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  <a:defRPr sz="2100">
                <a:solidFill>
                  <a:srgbClr val="282828"/>
                </a:solidFill>
              </a:defRPr>
            </a:pPr>
            <a:r>
              <a:t>1. Bangladesh</a:t>
            </a:r>
          </a:p>
          <a:p>
            <a:pPr>
              <a:spcAft>
                <a:spcPts val="1000"/>
              </a:spcAft>
              <a:defRPr sz="2100">
                <a:solidFill>
                  <a:srgbClr val="282828"/>
                </a:solidFill>
              </a:defRPr>
            </a:pPr>
            <a:r>
              <a:t>2. teacher</a:t>
            </a:r>
          </a:p>
          <a:p>
            <a:pPr>
              <a:spcAft>
                <a:spcPts val="1000"/>
              </a:spcAft>
              <a:defRPr sz="2100">
                <a:solidFill>
                  <a:srgbClr val="282828"/>
                </a:solidFill>
              </a:defRPr>
            </a:pPr>
            <a:r>
              <a:t>3. honesty</a:t>
            </a:r>
          </a:p>
          <a:p>
            <a:pPr>
              <a:spcAft>
                <a:spcPts val="1000"/>
              </a:spcAft>
              <a:defRPr sz="2100">
                <a:solidFill>
                  <a:srgbClr val="282828"/>
                </a:solidFill>
              </a:defRPr>
            </a:pPr>
            <a:r>
              <a:t>4. team</a:t>
            </a:r>
          </a:p>
          <a:p>
            <a:pPr>
              <a:spcAft>
                <a:spcPts val="1000"/>
              </a:spcAft>
              <a:defRPr sz="2100">
                <a:solidFill>
                  <a:srgbClr val="282828"/>
                </a:solidFill>
              </a:defRPr>
            </a:pPr>
            <a:r>
              <a:t>5. water</a:t>
            </a:r>
          </a:p>
          <a:p>
            <a:pPr>
              <a:spcAft>
                <a:spcPts val="1000"/>
              </a:spcAft>
              <a:defRPr sz="2100">
                <a:solidFill>
                  <a:srgbClr val="282828"/>
                </a:solidFill>
              </a:defRPr>
            </a:pPr>
            <a:r>
              <a:t>6. toothbrush</a:t>
            </a:r>
          </a:p>
          <a:p>
            <a:pPr>
              <a:spcAft>
                <a:spcPts val="1000"/>
              </a:spcAft>
              <a:defRPr sz="2100">
                <a:solidFill>
                  <a:srgbClr val="282828"/>
                </a:solidFill>
              </a:defRPr>
            </a:pPr>
            <a:r>
              <a:t>7. books</a:t>
            </a:r>
          </a:p>
          <a:p>
            <a:pPr>
              <a:spcAft>
                <a:spcPts val="1000"/>
              </a:spcAft>
              <a:defRPr sz="2100">
                <a:solidFill>
                  <a:srgbClr val="282828"/>
                </a:solidFill>
              </a:defRPr>
            </a:pPr>
            <a:r>
              <a:t>8. flower</a:t>
            </a:r>
          </a:p>
          <a:p>
            <a:pPr>
              <a:spcAft>
                <a:spcPts val="1000"/>
              </a:spcAft>
              <a:defRPr sz="2100">
                <a:solidFill>
                  <a:srgbClr val="282828"/>
                </a:solidFill>
              </a:defRPr>
            </a:pPr>
            <a:endParaRPr/>
          </a:p>
          <a:p>
            <a:pPr>
              <a:spcAft>
                <a:spcPts val="1000"/>
              </a:spcAft>
              <a:defRPr sz="2100">
                <a:solidFill>
                  <a:srgbClr val="282828"/>
                </a:solidFill>
              </a:defRPr>
            </a:pPr>
            <a:r>
              <a:t>Try to identify each noun before checking the answers!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6263640"/>
            <a:ext cx="1078992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646464"/>
                </a:solidFill>
              </a:defRPr>
            </a:pPr>
            <a:r>
              <a:t>English Grammar • Noun Classification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8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1051560"/>
          </a:xfrm>
          <a:prstGeom prst="rect">
            <a:avLst/>
          </a:prstGeom>
          <a:solidFill>
            <a:srgbClr val="204B7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594360" y="201168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FFFFFF"/>
                </a:solidFill>
              </a:defRPr>
            </a:pPr>
            <a:r>
              <a:t>ANSWER KEY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85800" y="1417320"/>
            <a:ext cx="107899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400" b="1">
                <a:solidFill>
                  <a:srgbClr val="204B7D"/>
                </a:solidFill>
              </a:defRPr>
            </a:pPr>
            <a:r>
              <a:t>Practice Answers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2240280"/>
            <a:ext cx="10515600" cy="3474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  <a:defRPr sz="2100">
                <a:solidFill>
                  <a:srgbClr val="282828"/>
                </a:solidFill>
              </a:defRPr>
            </a:pPr>
            <a:r>
              <a:t>1. Bangladesh — Proper Noun</a:t>
            </a:r>
          </a:p>
          <a:p>
            <a:pPr>
              <a:spcAft>
                <a:spcPts val="1000"/>
              </a:spcAft>
              <a:defRPr sz="2100">
                <a:solidFill>
                  <a:srgbClr val="282828"/>
                </a:solidFill>
              </a:defRPr>
            </a:pPr>
            <a:r>
              <a:t>2. teacher — Common Noun</a:t>
            </a:r>
          </a:p>
          <a:p>
            <a:pPr>
              <a:spcAft>
                <a:spcPts val="1000"/>
              </a:spcAft>
              <a:defRPr sz="2100">
                <a:solidFill>
                  <a:srgbClr val="282828"/>
                </a:solidFill>
              </a:defRPr>
            </a:pPr>
            <a:r>
              <a:t>3. honesty — Abstract Noun</a:t>
            </a:r>
          </a:p>
          <a:p>
            <a:pPr>
              <a:spcAft>
                <a:spcPts val="1000"/>
              </a:spcAft>
              <a:defRPr sz="2100">
                <a:solidFill>
                  <a:srgbClr val="282828"/>
                </a:solidFill>
              </a:defRPr>
            </a:pPr>
            <a:r>
              <a:t>4. team — Collective Noun</a:t>
            </a:r>
          </a:p>
          <a:p>
            <a:pPr>
              <a:spcAft>
                <a:spcPts val="1000"/>
              </a:spcAft>
              <a:defRPr sz="2100">
                <a:solidFill>
                  <a:srgbClr val="282828"/>
                </a:solidFill>
              </a:defRPr>
            </a:pPr>
            <a:r>
              <a:t>5. water — Uncountable Noun</a:t>
            </a:r>
          </a:p>
          <a:p>
            <a:pPr>
              <a:spcAft>
                <a:spcPts val="1000"/>
              </a:spcAft>
              <a:defRPr sz="2100">
                <a:solidFill>
                  <a:srgbClr val="282828"/>
                </a:solidFill>
              </a:defRPr>
            </a:pPr>
            <a:r>
              <a:t>6. toothbrush — Compound Noun</a:t>
            </a:r>
          </a:p>
          <a:p>
            <a:pPr>
              <a:spcAft>
                <a:spcPts val="1000"/>
              </a:spcAft>
              <a:defRPr sz="2100">
                <a:solidFill>
                  <a:srgbClr val="282828"/>
                </a:solidFill>
              </a:defRPr>
            </a:pPr>
            <a:r>
              <a:t>7. books — Countable Noun</a:t>
            </a:r>
          </a:p>
          <a:p>
            <a:pPr>
              <a:spcAft>
                <a:spcPts val="1000"/>
              </a:spcAft>
              <a:defRPr sz="2100">
                <a:solidFill>
                  <a:srgbClr val="282828"/>
                </a:solidFill>
              </a:defRPr>
            </a:pPr>
            <a:r>
              <a:t>8. flower — Concrete Noun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6263640"/>
            <a:ext cx="1078992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646464"/>
                </a:solidFill>
              </a:defRPr>
            </a:pPr>
            <a:r>
              <a:t>English Grammar • Noun Classification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8FC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688B816-E0E3-0333-8AFE-17AFAB37E2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AE10EB9-2AB4-81E0-3C9B-2A389A5897A0}"/>
              </a:ext>
            </a:extLst>
          </p:cNvPr>
          <p:cNvSpPr/>
          <p:nvPr/>
        </p:nvSpPr>
        <p:spPr>
          <a:xfrm>
            <a:off x="17752" y="2796466"/>
            <a:ext cx="12191695" cy="1051560"/>
          </a:xfrm>
          <a:prstGeom prst="rect">
            <a:avLst/>
          </a:prstGeom>
          <a:solidFill>
            <a:srgbClr val="204B7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96835D1-76F5-F791-8ED9-3D8797665309}"/>
              </a:ext>
            </a:extLst>
          </p:cNvPr>
          <p:cNvSpPr txBox="1"/>
          <p:nvPr/>
        </p:nvSpPr>
        <p:spPr>
          <a:xfrm>
            <a:off x="4555194" y="3167390"/>
            <a:ext cx="1540806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FFFFFF"/>
                </a:solidFill>
              </a:defRPr>
            </a:pPr>
            <a:r>
              <a:rPr lang="en-US" dirty="0"/>
              <a:t> The End </a:t>
            </a:r>
            <a:endParaRPr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524659D-71AE-EB7E-E4E7-4E617E2F72E8}"/>
              </a:ext>
            </a:extLst>
          </p:cNvPr>
          <p:cNvSpPr txBox="1"/>
          <p:nvPr/>
        </p:nvSpPr>
        <p:spPr>
          <a:xfrm>
            <a:off x="685800" y="6263640"/>
            <a:ext cx="1078992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646464"/>
                </a:solidFill>
              </a:defRPr>
            </a:pPr>
            <a:r>
              <a:t>English Grammar • Noun Classification</a:t>
            </a:r>
          </a:p>
        </p:txBody>
      </p:sp>
    </p:spTree>
    <p:extLst>
      <p:ext uri="{BB962C8B-B14F-4D97-AF65-F5344CB8AC3E}">
        <p14:creationId xmlns:p14="http://schemas.microsoft.com/office/powerpoint/2010/main" val="7966769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8FC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2B61099-A2C4-C42F-4648-E8F9E0154A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6FA4338-8C2D-057F-9D67-8579736D3268}"/>
              </a:ext>
            </a:extLst>
          </p:cNvPr>
          <p:cNvSpPr/>
          <p:nvPr/>
        </p:nvSpPr>
        <p:spPr>
          <a:xfrm>
            <a:off x="0" y="0"/>
            <a:ext cx="12191695" cy="1051560"/>
          </a:xfrm>
          <a:prstGeom prst="rect">
            <a:avLst/>
          </a:prstGeom>
          <a:solidFill>
            <a:srgbClr val="204B7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33F164E-63DA-13A6-20E1-AAEAA7D09DF7}"/>
              </a:ext>
            </a:extLst>
          </p:cNvPr>
          <p:cNvSpPr txBox="1"/>
          <p:nvPr/>
        </p:nvSpPr>
        <p:spPr>
          <a:xfrm>
            <a:off x="685800" y="6263640"/>
            <a:ext cx="1078992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646464"/>
                </a:solidFill>
              </a:defRPr>
            </a:pPr>
            <a:r>
              <a:t>English Grammar • Noun Classification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BB8B0507-C58E-11D7-46B0-AE163D322628}"/>
              </a:ext>
            </a:extLst>
          </p:cNvPr>
          <p:cNvSpPr/>
          <p:nvPr/>
        </p:nvSpPr>
        <p:spPr>
          <a:xfrm>
            <a:off x="10561320" y="959658"/>
            <a:ext cx="1371600" cy="1371600"/>
          </a:xfrm>
          <a:prstGeom prst="ellipse">
            <a:avLst/>
          </a:prstGeom>
          <a:solidFill>
            <a:srgbClr val="E2578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07C84AD2-7FC3-13EC-F0B5-F0642DE039B4}"/>
              </a:ext>
            </a:extLst>
          </p:cNvPr>
          <p:cNvSpPr/>
          <p:nvPr/>
        </p:nvSpPr>
        <p:spPr>
          <a:xfrm>
            <a:off x="5219070" y="5211156"/>
            <a:ext cx="822960" cy="822960"/>
          </a:xfrm>
          <a:prstGeom prst="ellipse">
            <a:avLst/>
          </a:prstGeom>
          <a:solidFill>
            <a:srgbClr val="F5C44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8559FFCE-B76B-BE3F-EF61-928A3C6FE575}"/>
              </a:ext>
            </a:extLst>
          </p:cNvPr>
          <p:cNvSpPr/>
          <p:nvPr/>
        </p:nvSpPr>
        <p:spPr>
          <a:xfrm>
            <a:off x="9821970" y="3962400"/>
            <a:ext cx="1097280" cy="1097280"/>
          </a:xfrm>
          <a:prstGeom prst="ellipse">
            <a:avLst/>
          </a:prstGeom>
          <a:solidFill>
            <a:srgbClr val="20AA9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CC075BCB-84B7-2D5C-F2BE-C65DF4499440}"/>
              </a:ext>
            </a:extLst>
          </p:cNvPr>
          <p:cNvSpPr/>
          <p:nvPr/>
        </p:nvSpPr>
        <p:spPr>
          <a:xfrm>
            <a:off x="10994994" y="5394036"/>
            <a:ext cx="640080" cy="640080"/>
          </a:xfrm>
          <a:prstGeom prst="ellipse">
            <a:avLst/>
          </a:prstGeom>
          <a:solidFill>
            <a:srgbClr val="F2893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8856CEC-D0B7-5E16-ED5E-099D88BFDE38}"/>
              </a:ext>
            </a:extLst>
          </p:cNvPr>
          <p:cNvSpPr txBox="1"/>
          <p:nvPr/>
        </p:nvSpPr>
        <p:spPr>
          <a:xfrm>
            <a:off x="822960" y="1601124"/>
            <a:ext cx="5119800" cy="1723549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4400" b="1">
                <a:solidFill>
                  <a:srgbClr val="FFFFFF"/>
                </a:solidFill>
                <a:latin typeface="Aptos Display"/>
              </a:defRPr>
            </a:pPr>
            <a:r>
              <a:rPr lang="en-US" dirty="0">
                <a:solidFill>
                  <a:schemeClr val="accent2">
                    <a:lumMod val="50000"/>
                  </a:schemeClr>
                </a:solidFill>
              </a:rPr>
              <a:t>Md.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</a:rPr>
              <a:t>Burhane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</a:rPr>
              <a:t> Sultan </a:t>
            </a:r>
            <a:endParaRPr dirty="0">
              <a:solidFill>
                <a:schemeClr val="accent2">
                  <a:lumMod val="50000"/>
                </a:schemeClr>
              </a:solidFill>
            </a:endParaRPr>
          </a:p>
          <a:p>
            <a:pPr>
              <a:defRPr sz="2100">
                <a:solidFill>
                  <a:srgbClr val="DCE1F0"/>
                </a:solidFill>
                <a:latin typeface="Aptos"/>
              </a:defRPr>
            </a:pPr>
            <a:r>
              <a:rPr lang="en-US" dirty="0">
                <a:solidFill>
                  <a:schemeClr val="accent2">
                    <a:lumMod val="50000"/>
                  </a:schemeClr>
                </a:solidFill>
              </a:rPr>
              <a:t>Assistant teacher </a:t>
            </a:r>
            <a:r>
              <a:rPr dirty="0">
                <a:solidFill>
                  <a:schemeClr val="accent2">
                    <a:lumMod val="50000"/>
                  </a:schemeClr>
                </a:solidFill>
              </a:rPr>
              <a:t>• 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</a:rPr>
              <a:t>Mathematic </a:t>
            </a:r>
            <a:endParaRPr dirty="0">
              <a:solidFill>
                <a:schemeClr val="accent2">
                  <a:lumMod val="50000"/>
                </a:schemeClr>
              </a:solidFill>
            </a:endParaRPr>
          </a:p>
          <a:p>
            <a:pPr>
              <a:defRPr sz="1700">
                <a:solidFill>
                  <a:srgbClr val="F5C442"/>
                </a:solidFill>
                <a:latin typeface="Aptos"/>
              </a:defRPr>
            </a:pPr>
            <a:r>
              <a:rPr lang="en-US" sz="2400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H.V.S Hazi Nur Uddin Dakhil Madrasa </a:t>
            </a:r>
          </a:p>
          <a:p>
            <a:pPr>
              <a:defRPr sz="1700">
                <a:solidFill>
                  <a:srgbClr val="F5C442"/>
                </a:solidFill>
                <a:latin typeface="Aptos"/>
              </a:defRPr>
            </a:pPr>
            <a:r>
              <a:rPr lang="en-US" dirty="0">
                <a:solidFill>
                  <a:schemeClr val="accent2">
                    <a:lumMod val="50000"/>
                  </a:schemeClr>
                </a:solidFill>
              </a:rPr>
              <a:t>Mobile - 01715509603</a:t>
            </a:r>
            <a:endParaRPr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DB548A2D-1B36-4C60-E774-7E93804ACD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9242" y="1281084"/>
            <a:ext cx="3810000" cy="381000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3101865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8FC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A229D9F-929C-0AA2-338A-27D113E392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904BC85-9152-2086-249A-08C699037B86}"/>
              </a:ext>
            </a:extLst>
          </p:cNvPr>
          <p:cNvSpPr/>
          <p:nvPr/>
        </p:nvSpPr>
        <p:spPr>
          <a:xfrm>
            <a:off x="0" y="0"/>
            <a:ext cx="12191695" cy="1051560"/>
          </a:xfrm>
          <a:prstGeom prst="rect">
            <a:avLst/>
          </a:prstGeom>
          <a:solidFill>
            <a:srgbClr val="204B7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25CAB69-4D43-661E-1F2B-0FFDD70221FD}"/>
              </a:ext>
            </a:extLst>
          </p:cNvPr>
          <p:cNvSpPr txBox="1"/>
          <p:nvPr/>
        </p:nvSpPr>
        <p:spPr>
          <a:xfrm>
            <a:off x="594360" y="201168"/>
            <a:ext cx="2731966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FFFFFF"/>
                </a:solidFill>
              </a:defRPr>
            </a:pPr>
            <a:r>
              <a:rPr lang="en-US" dirty="0"/>
              <a:t>English Grammar</a:t>
            </a:r>
            <a:endParaRPr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B9B91D2-5755-9D91-6D2C-9B12045DDC30}"/>
              </a:ext>
            </a:extLst>
          </p:cNvPr>
          <p:cNvSpPr txBox="1"/>
          <p:nvPr/>
        </p:nvSpPr>
        <p:spPr>
          <a:xfrm>
            <a:off x="594360" y="1603751"/>
            <a:ext cx="3180679" cy="1200329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400" b="1">
                <a:solidFill>
                  <a:srgbClr val="204B7D"/>
                </a:solidFill>
              </a:defRPr>
            </a:pPr>
            <a:r>
              <a:rPr dirty="0" err="1"/>
              <a:t>নামের</a:t>
            </a:r>
            <a:r>
              <a:rPr dirty="0"/>
              <a:t> </a:t>
            </a:r>
            <a:r>
              <a:rPr dirty="0" err="1"/>
              <a:t>শ্রেণিবিভাগ</a:t>
            </a:r>
            <a:br>
              <a:rPr dirty="0"/>
            </a:br>
            <a:r>
              <a:rPr lang="en-US" dirty="0"/>
              <a:t> NOUN CLASSIFICATION</a:t>
            </a:r>
          </a:p>
          <a:p>
            <a:pPr>
              <a:defRPr sz="2400" b="1">
                <a:solidFill>
                  <a:srgbClr val="204B7D"/>
                </a:solidFill>
              </a:defRPr>
            </a:pPr>
            <a:endParaRPr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331B0D2-A572-1DCD-F2B2-B1A076D0822A}"/>
              </a:ext>
            </a:extLst>
          </p:cNvPr>
          <p:cNvSpPr txBox="1"/>
          <p:nvPr/>
        </p:nvSpPr>
        <p:spPr>
          <a:xfrm>
            <a:off x="594360" y="3055216"/>
            <a:ext cx="10515600" cy="41549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  <a:defRPr sz="2100">
                <a:solidFill>
                  <a:srgbClr val="282828"/>
                </a:solidFill>
              </a:defRPr>
            </a:pPr>
            <a:r>
              <a:rPr dirty="0"/>
              <a:t>A noun is a word that names a person, place, animal, thing, idea, or quality.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79FF166-6CE6-D4EA-5681-356FE68AB5C1}"/>
              </a:ext>
            </a:extLst>
          </p:cNvPr>
          <p:cNvSpPr txBox="1"/>
          <p:nvPr/>
        </p:nvSpPr>
        <p:spPr>
          <a:xfrm>
            <a:off x="685800" y="6263640"/>
            <a:ext cx="1078992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646464"/>
                </a:solidFill>
              </a:defRPr>
            </a:pPr>
            <a:r>
              <a:t>English Grammar • Noun Classification</a:t>
            </a:r>
          </a:p>
        </p:txBody>
      </p:sp>
    </p:spTree>
    <p:extLst>
      <p:ext uri="{BB962C8B-B14F-4D97-AF65-F5344CB8AC3E}">
        <p14:creationId xmlns:p14="http://schemas.microsoft.com/office/powerpoint/2010/main" val="26478097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8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1051560"/>
          </a:xfrm>
          <a:prstGeom prst="rect">
            <a:avLst/>
          </a:prstGeom>
          <a:solidFill>
            <a:srgbClr val="204B7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594360" y="201168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FFFFFF"/>
                </a:solidFill>
              </a:defRPr>
            </a:pPr>
            <a:r>
              <a:t>1. PROPER NOUN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85800" y="1417320"/>
            <a:ext cx="107899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400" b="1">
                <a:solidFill>
                  <a:srgbClr val="204B7D"/>
                </a:solidFill>
              </a:defRPr>
            </a:pPr>
            <a:r>
              <a:t>Proper Noun (নির্দিষ্ট নামবাচক বিশেষ্য)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2240280"/>
            <a:ext cx="10515600" cy="8669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  <a:defRPr sz="2100">
                <a:solidFill>
                  <a:srgbClr val="282828"/>
                </a:solidFill>
              </a:defRPr>
            </a:pPr>
            <a:r>
              <a:rPr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 specific name of a person, place, organization, etc.</a:t>
            </a:r>
          </a:p>
          <a:p>
            <a:pPr>
              <a:spcAft>
                <a:spcPts val="1000"/>
              </a:spcAft>
              <a:defRPr sz="2100">
                <a:solidFill>
                  <a:srgbClr val="282828"/>
                </a:solidFill>
              </a:defRPr>
            </a:pPr>
            <a:r>
              <a:rPr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Examples: Rahim, Bangladesh, Dhaka, Padma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6263640"/>
            <a:ext cx="1078992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646464"/>
                </a:solidFill>
              </a:defRPr>
            </a:pPr>
            <a:r>
              <a:t>English Grammar • Noun Classification</a:t>
            </a:r>
          </a:p>
        </p:txBody>
      </p:sp>
      <p:pic>
        <p:nvPicPr>
          <p:cNvPr id="7" name="Picture 6" descr="noun_slide_image_1.png">
            <a:extLst>
              <a:ext uri="{FF2B5EF4-FFF2-40B4-BE49-F238E27FC236}">
                <a16:creationId xmlns:a16="http://schemas.microsoft.com/office/drawing/2014/main" id="{C32A5993-432B-3CB4-451D-8513BF22CC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97580" y="3582362"/>
            <a:ext cx="5166360" cy="2818438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8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1051560"/>
          </a:xfrm>
          <a:prstGeom prst="rect">
            <a:avLst/>
          </a:prstGeom>
          <a:solidFill>
            <a:srgbClr val="204B7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594360" y="201168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FFFFFF"/>
                </a:solidFill>
              </a:defRPr>
            </a:pPr>
            <a:r>
              <a:t>2. COMMON NOUN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85800" y="1417320"/>
            <a:ext cx="107899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400" b="1">
                <a:solidFill>
                  <a:srgbClr val="204B7D"/>
                </a:solidFill>
              </a:defRPr>
            </a:pPr>
            <a:r>
              <a:t>Common Noun (জাতিবাচক বিশেষ্য)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2240280"/>
            <a:ext cx="10515600" cy="3474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  <a:defRPr sz="2100">
                <a:solidFill>
                  <a:srgbClr val="282828"/>
                </a:solidFill>
              </a:defRPr>
            </a:pPr>
            <a:r>
              <a:t>A general name for a person, place, animal, or thing.</a:t>
            </a:r>
          </a:p>
          <a:p>
            <a:pPr>
              <a:spcAft>
                <a:spcPts val="1000"/>
              </a:spcAft>
              <a:defRPr sz="2100">
                <a:solidFill>
                  <a:srgbClr val="282828"/>
                </a:solidFill>
              </a:defRPr>
            </a:pPr>
            <a:r>
              <a:t>Examples: boy, city, teacher, book, river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6263640"/>
            <a:ext cx="1078992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646464"/>
                </a:solidFill>
              </a:defRPr>
            </a:pPr>
            <a:r>
              <a:t>English Grammar • Noun Classification</a:t>
            </a:r>
          </a:p>
        </p:txBody>
      </p:sp>
      <p:pic>
        <p:nvPicPr>
          <p:cNvPr id="7" name="Picture 6" descr="noun_slide_image_2.png">
            <a:extLst>
              <a:ext uri="{FF2B5EF4-FFF2-40B4-BE49-F238E27FC236}">
                <a16:creationId xmlns:a16="http://schemas.microsoft.com/office/drawing/2014/main" id="{B36CD480-226B-C426-3463-F297C53CF5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29279" y="2514600"/>
            <a:ext cx="4137881" cy="347472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8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1051560"/>
          </a:xfrm>
          <a:prstGeom prst="rect">
            <a:avLst/>
          </a:prstGeom>
          <a:solidFill>
            <a:srgbClr val="204B7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594360" y="201168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FFFFFF"/>
                </a:solidFill>
              </a:defRPr>
            </a:pPr>
            <a:r>
              <a:t>3. CONCRETE NOUN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85800" y="1417320"/>
            <a:ext cx="107899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400" b="1">
                <a:solidFill>
                  <a:srgbClr val="204B7D"/>
                </a:solidFill>
              </a:defRPr>
            </a:pPr>
            <a:r>
              <a:t>Concrete Noun (বস্তুবাচক বিশেষ্য)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2240280"/>
            <a:ext cx="6643160" cy="8669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  <a:defRPr sz="2100">
                <a:solidFill>
                  <a:srgbClr val="282828"/>
                </a:solidFill>
              </a:defRPr>
            </a:pPr>
            <a:r>
              <a:t>Something that can be experienced through the senses.</a:t>
            </a:r>
          </a:p>
          <a:p>
            <a:pPr>
              <a:spcAft>
                <a:spcPts val="1000"/>
              </a:spcAft>
              <a:defRPr sz="2100">
                <a:solidFill>
                  <a:srgbClr val="282828"/>
                </a:solidFill>
              </a:defRPr>
            </a:pPr>
            <a:r>
              <a:t>Examples: apple, chair, flower, music, house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6263640"/>
            <a:ext cx="1078992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646464"/>
                </a:solidFill>
              </a:defRPr>
            </a:pPr>
            <a:r>
              <a:t>English Grammar • Noun Classification</a:t>
            </a:r>
          </a:p>
        </p:txBody>
      </p:sp>
      <p:pic>
        <p:nvPicPr>
          <p:cNvPr id="7" name="Picture 6" descr="noun_slide_image_3.png">
            <a:extLst>
              <a:ext uri="{FF2B5EF4-FFF2-40B4-BE49-F238E27FC236}">
                <a16:creationId xmlns:a16="http://schemas.microsoft.com/office/drawing/2014/main" id="{6573FBF4-06ED-D8AD-3C1C-195BCE667C5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43621" t="21506"/>
          <a:stretch>
            <a:fillRect/>
          </a:stretch>
        </p:blipFill>
        <p:spPr>
          <a:xfrm>
            <a:off x="7954391" y="1894050"/>
            <a:ext cx="2912763" cy="333756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8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1051560"/>
          </a:xfrm>
          <a:prstGeom prst="rect">
            <a:avLst/>
          </a:prstGeom>
          <a:solidFill>
            <a:srgbClr val="204B7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594360" y="201168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FFFFFF"/>
                </a:solidFill>
              </a:defRPr>
            </a:pPr>
            <a:r>
              <a:t>4. ABSTRACT NOUN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85800" y="1417320"/>
            <a:ext cx="107899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400" b="1">
                <a:solidFill>
                  <a:srgbClr val="204B7D"/>
                </a:solidFill>
              </a:defRPr>
            </a:pPr>
            <a:r>
              <a:t>Abstract Noun (ভাববাচক বিশেষ্য)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2240280"/>
            <a:ext cx="10515600" cy="3474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  <a:defRPr sz="2100">
                <a:solidFill>
                  <a:srgbClr val="282828"/>
                </a:solidFill>
              </a:defRPr>
            </a:pPr>
            <a:r>
              <a:t>A quality, feeling, idea, or state that cannot be physically touched.</a:t>
            </a:r>
          </a:p>
          <a:p>
            <a:pPr>
              <a:spcAft>
                <a:spcPts val="1000"/>
              </a:spcAft>
              <a:defRPr sz="2100">
                <a:solidFill>
                  <a:srgbClr val="282828"/>
                </a:solidFill>
              </a:defRPr>
            </a:pPr>
            <a:r>
              <a:t>Examples: honesty, love, courage, freedom, happiness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6263640"/>
            <a:ext cx="1078992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646464"/>
                </a:solidFill>
              </a:defRPr>
            </a:pPr>
            <a:r>
              <a:t>English Grammar • Noun Classification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8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1051560"/>
          </a:xfrm>
          <a:prstGeom prst="rect">
            <a:avLst/>
          </a:prstGeom>
          <a:solidFill>
            <a:srgbClr val="204B7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594360" y="201168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FFFFFF"/>
                </a:solidFill>
              </a:defRPr>
            </a:pPr>
            <a:r>
              <a:t>5. COLLECTIVE NOUN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85800" y="1417320"/>
            <a:ext cx="107899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400" b="1">
                <a:solidFill>
                  <a:srgbClr val="204B7D"/>
                </a:solidFill>
              </a:defRPr>
            </a:pPr>
            <a:r>
              <a:t>Collective Noun (সমষ্টিবাচক বিশেষ্য)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2240280"/>
            <a:ext cx="10515600" cy="3474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  <a:defRPr sz="2100">
                <a:solidFill>
                  <a:srgbClr val="282828"/>
                </a:solidFill>
              </a:defRPr>
            </a:pPr>
            <a:r>
              <a:t>A noun that refers to a group as one unit.</a:t>
            </a:r>
          </a:p>
          <a:p>
            <a:pPr>
              <a:spcAft>
                <a:spcPts val="1000"/>
              </a:spcAft>
              <a:defRPr sz="2100">
                <a:solidFill>
                  <a:srgbClr val="282828"/>
                </a:solidFill>
              </a:defRPr>
            </a:pPr>
            <a:r>
              <a:t>Examples: team, class, family, flock, committee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6263640"/>
            <a:ext cx="1078992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646464"/>
                </a:solidFill>
              </a:defRPr>
            </a:pPr>
            <a:r>
              <a:t>English Grammar • Noun Classification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8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1051560"/>
          </a:xfrm>
          <a:prstGeom prst="rect">
            <a:avLst/>
          </a:prstGeom>
          <a:solidFill>
            <a:srgbClr val="204B7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594360" y="201168"/>
            <a:ext cx="10972800" cy="5029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FFFFFF"/>
                </a:solidFill>
              </a:defRPr>
            </a:pPr>
            <a:r>
              <a:t>6. COUNTABLE NOUN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85800" y="1417320"/>
            <a:ext cx="107899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400" b="1">
                <a:solidFill>
                  <a:srgbClr val="204B7D"/>
                </a:solidFill>
              </a:defRPr>
            </a:pPr>
            <a:r>
              <a:t>Countable Noun (গণনাযোগ্য বিশেষ্য)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2240280"/>
            <a:ext cx="10515600" cy="3474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  <a:defRPr sz="2100">
                <a:solidFill>
                  <a:srgbClr val="282828"/>
                </a:solidFill>
              </a:defRPr>
            </a:pPr>
            <a:r>
              <a:t>Nouns that can be counted and have singular/plural forms.</a:t>
            </a:r>
          </a:p>
          <a:p>
            <a:pPr>
              <a:spcAft>
                <a:spcPts val="1000"/>
              </a:spcAft>
              <a:defRPr sz="2100">
                <a:solidFill>
                  <a:srgbClr val="282828"/>
                </a:solidFill>
              </a:defRPr>
            </a:pPr>
            <a:r>
              <a:t>Examples: one pen → two pens; one child → three children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6263640"/>
            <a:ext cx="1078992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1000">
                <a:solidFill>
                  <a:srgbClr val="646464"/>
                </a:solidFill>
              </a:defRPr>
            </a:pPr>
            <a:r>
              <a:t>English Grammar • Noun Classification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</TotalTime>
  <Words>528</Words>
  <Application>Microsoft Office PowerPoint</Application>
  <PresentationFormat>Widescreen</PresentationFormat>
  <Paragraphs>89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8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NAFEM</cp:lastModifiedBy>
  <cp:revision>2</cp:revision>
  <dcterms:created xsi:type="dcterms:W3CDTF">2013-01-27T09:14:16Z</dcterms:created>
  <dcterms:modified xsi:type="dcterms:W3CDTF">2026-08-19T14:45:29Z</dcterms:modified>
  <cp:category/>
</cp:coreProperties>
</file>