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97" r:id="rId2"/>
    <p:sldId id="282" r:id="rId3"/>
    <p:sldId id="283" r:id="rId4"/>
    <p:sldId id="298" r:id="rId5"/>
    <p:sldId id="258" r:id="rId6"/>
    <p:sldId id="266" r:id="rId7"/>
    <p:sldId id="259" r:id="rId8"/>
    <p:sldId id="295" r:id="rId9"/>
    <p:sldId id="307" r:id="rId10"/>
    <p:sldId id="308" r:id="rId11"/>
    <p:sldId id="309" r:id="rId12"/>
    <p:sldId id="310" r:id="rId13"/>
    <p:sldId id="284" r:id="rId14"/>
    <p:sldId id="285" r:id="rId15"/>
    <p:sldId id="286" r:id="rId16"/>
    <p:sldId id="29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84" d="100"/>
          <a:sy n="84" d="100"/>
        </p:scale>
        <p:origin x="1402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1CD096-E392-447E-9CA6-2668A0FD4504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92EFE6-CBDB-4602-9CA0-B7AF0F8F03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380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 panose="020B0604020202020204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8/20/2026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panose="05040102010807070707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0" y="2743200"/>
            <a:ext cx="282549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8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838200"/>
            <a:ext cx="4038600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3943985"/>
            <a:ext cx="5111750" cy="26854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76400" y="609600"/>
            <a:ext cx="502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endParaRPr lang="en-US" sz="4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90600" y="1347966"/>
            <a:ext cx="80010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মোছা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রোজী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জীববিজ্ঞান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বারআড়িয়া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শহীদ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স্মরণী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মহাবিদ্যালয়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</a:p>
          <a:p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বটিয়াঘাটা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খুলনা</a:t>
            </a:r>
            <a:r>
              <a:rPr lang="en-US" sz="3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নং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36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01717810984</a:t>
            </a:r>
          </a:p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3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E.Mail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: roziaktar83@gmail.com</a:t>
            </a:r>
            <a:endParaRPr lang="en-US" sz="36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1524000"/>
            <a:ext cx="1249322" cy="2514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590800" y="762000"/>
            <a:ext cx="3733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endParaRPr lang="en-US" sz="4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28800" y="2057400"/>
            <a:ext cx="6553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: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জীববিজ্ঞান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: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দ্বাদশ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৬ষ্ট ( মানব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শারীরতত্ত্ব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           :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বর্জ্য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ও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নিষ্কাশন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   : ৪৫ </a:t>
            </a:r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১৫.০৮.২০২৬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739914"/>
            <a:ext cx="6019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তোমরা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দেখতে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পাচ্ছো</a:t>
            </a:r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52800" y="5055235"/>
            <a:ext cx="31242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 রেচনতন্ত্র</a:t>
            </a:r>
            <a:endParaRPr lang="en-US" sz="32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1569720" y="1661160"/>
            <a:ext cx="5623560" cy="31546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667000" y="685800"/>
            <a:ext cx="3505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পাঠশিরোনাম</a:t>
            </a:r>
            <a:r>
              <a:rPr lang="en-US" sz="4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endParaRPr lang="en-US" sz="4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1676400"/>
            <a:ext cx="5181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ক্লাসের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আলোচ্য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-</a:t>
            </a:r>
            <a:endParaRPr lang="en-US" sz="32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2569210"/>
            <a:ext cx="205295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রেচনতন্ত্র</a:t>
            </a:r>
            <a:endParaRPr lang="en-US" sz="4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/>
          <p:nvPr/>
        </p:nvPicPr>
        <p:blipFill>
          <a:blip r:embed="rId2"/>
          <a:srcRect t="9868"/>
          <a:stretch>
            <a:fillRect/>
          </a:stretch>
        </p:blipFill>
        <p:spPr>
          <a:xfrm>
            <a:off x="4800600" y="2724150"/>
            <a:ext cx="4066540" cy="38017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:wipe/>
      </p:transition>
    </mc:Choice>
    <mc:Fallback xmlns="">
      <p:transition spd="slow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4651" y="762000"/>
            <a:ext cx="28194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r>
              <a:rPr lang="en-US" sz="48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  <a:endParaRPr lang="en-US" sz="48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1600" y="2133600"/>
            <a:ext cx="73152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– 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রেচনতন্ত্র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  <a:p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রেচনতন্ত্রের গঠন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বর্ণনা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609600"/>
            <a:ext cx="48768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রেচনতন্ত্র কি</a:t>
            </a:r>
            <a:r>
              <a:rPr lang="en-US" sz="36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 </a:t>
            </a:r>
            <a:endParaRPr lang="en-US" sz="36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00380" y="1463675"/>
            <a:ext cx="8458200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যে অঙ্গগুলোর মাধ্যমে মানুষের শরীরের ভেতরে বিপাকক্রি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য়া</a:t>
            </a:r>
            <a:r>
              <a:rPr lang="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র ফলে তৈরি হওয়া ক্ষতিকর ও অতিরিক্ত বর্জ্য পদার্থ বাইরে বের করে দেওয়া হয়, তাকে রচনতন্ত্র</a:t>
            </a:r>
            <a:r>
              <a:rPr lang="en-US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বলে। এটি শরীর সুস্থ রাখতে সাহায্য করে।</a:t>
            </a:r>
          </a:p>
        </p:txBody>
      </p:sp>
      <p:pic>
        <p:nvPicPr>
          <p:cNvPr id="4" name="Picture 3"/>
          <p:cNvPicPr/>
          <p:nvPr/>
        </p:nvPicPr>
        <p:blipFill>
          <a:blip r:embed="rId2"/>
          <a:stretch>
            <a:fillRect/>
          </a:stretch>
        </p:blipFill>
        <p:spPr>
          <a:xfrm>
            <a:off x="2895600" y="3886200"/>
            <a:ext cx="4163695" cy="2643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685800"/>
            <a:ext cx="348361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রেচনতন্ত্রের গঠন</a:t>
            </a:r>
            <a:r>
              <a:rPr lang="en-US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17115" y="1524000"/>
            <a:ext cx="2919095" cy="20612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বৃক্ক</a:t>
            </a:r>
          </a:p>
          <a:p>
            <a:pPr algn="just"/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রেচননালি</a:t>
            </a:r>
          </a:p>
          <a:p>
            <a:pPr algn="just"/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 মূত্রথলি</a:t>
            </a:r>
          </a:p>
          <a:p>
            <a:pPr algn="just"/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 মূত্রনালি</a:t>
            </a:r>
          </a:p>
        </p:txBody>
      </p:sp>
      <p:pic>
        <p:nvPicPr>
          <p:cNvPr id="7" name="Picture 6"/>
          <p:cNvPicPr/>
          <p:nvPr/>
        </p:nvPicPr>
        <p:blipFill>
          <a:blip r:embed="rId2"/>
          <a:stretch>
            <a:fillRect/>
          </a:stretch>
        </p:blipFill>
        <p:spPr>
          <a:xfrm>
            <a:off x="2133600" y="4001770"/>
            <a:ext cx="5918200" cy="26885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685800"/>
            <a:ext cx="38862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১. বৃক্ক 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14020" y="1371600"/>
            <a:ext cx="845058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বৃক্ক </a:t>
            </a:r>
            <a:r>
              <a:rPr lang="en-US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হলো মানুষের রেচনতন্ত্রের প্রধান বা মুখ্য রেচন অঙ্গ, যা উদর গহ্বরের পিছনের অংশে মেরুদণ্ডের দুই পাশে অবস্থিত এবং দেখতে অনেকটা শিমের বীজের মতো লালচে রঙের হয়ে থাকে। </a:t>
            </a:r>
          </a:p>
        </p:txBody>
      </p:sp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3124200" y="3962400"/>
            <a:ext cx="4286885" cy="25539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905000" y="838200"/>
            <a:ext cx="38862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২. রেচননালি : </a:t>
            </a:r>
            <a:endParaRPr lang="en-US" sz="32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" y="1600200"/>
            <a:ext cx="83947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মানুষের রেচনতন্ত্রে রেচননালি বা মূত্রনালি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হলো এমন একটি নলাকার অংশ যার মাধ্যমে মূত্রথলি থেকে মূত্র দেহের বাইরে নিষ্ক্রান্ত বা নির্গত হয়। 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tretch>
            <a:fillRect/>
          </a:stretch>
        </p:blipFill>
        <p:spPr>
          <a:xfrm>
            <a:off x="2590800" y="4114800"/>
            <a:ext cx="3827780" cy="23266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752600" y="609600"/>
            <a:ext cx="32766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৩. মূত্রথলি : </a:t>
            </a:r>
            <a:endParaRPr lang="en-US" sz="32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5755" y="1371600"/>
            <a:ext cx="8639810" cy="2553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মূত্রথলি</a:t>
            </a:r>
            <a:r>
              <a:rPr lang="en-US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হলো মানুষের রেচনতন্ত্রের একটি পেশিবহুল ও স্থিতিস্থাপক থলির মতো অঙ্গ, যা কিডনি বা বৃক্ক থেকে উৎপন্ন মূত্রকে সাময়িকভাবে জমা করে রাখে। এটি শ্রোণি গহ্বরের তলদেশে এবং মলাশ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য়ে</a:t>
            </a:r>
            <a:r>
              <a:rPr lang="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র সামনে (পুরুষদের ক্ষেত্রে) বা জরা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য়ু</a:t>
            </a:r>
            <a:r>
              <a:rPr lang="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র নিচে (নারীদের ক্ষেত্রে) অবস্থিত।</a:t>
            </a:r>
          </a:p>
        </p:txBody>
      </p:sp>
      <p:pic>
        <p:nvPicPr>
          <p:cNvPr id="6" name="Picture 5"/>
          <p:cNvPicPr/>
          <p:nvPr/>
        </p:nvPicPr>
        <p:blipFill>
          <a:blip r:embed="rId2"/>
          <a:srcRect b="7589"/>
          <a:stretch>
            <a:fillRect/>
          </a:stretch>
        </p:blipFill>
        <p:spPr>
          <a:xfrm>
            <a:off x="2590800" y="4495800"/>
            <a:ext cx="4112895" cy="21189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676400" y="685800"/>
            <a:ext cx="32766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৪. মূত্রনালি : </a:t>
            </a:r>
            <a:endParaRPr lang="en-US" sz="3200" b="1" dirty="0" smtClean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4800" y="1447800"/>
            <a:ext cx="855472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মূত্রনালি</a:t>
            </a:r>
            <a:r>
              <a:rPr lang="en-US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হলো মানুষের রেচনতন্ত্রের শেষ অংশ, যা একটি নলাকার পথ এবং এর মাধ্যমে মূত্রথলি </a:t>
            </a:r>
            <a:r>
              <a:rPr lang="en-US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" alt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থেকে মূত্র শরীরের বাইরে নিষ্কাশিত হয়।</a:t>
            </a:r>
          </a:p>
        </p:txBody>
      </p:sp>
      <p:pic>
        <p:nvPicPr>
          <p:cNvPr id="2" name="Picture 1"/>
          <p:cNvPicPr/>
          <p:nvPr/>
        </p:nvPicPr>
        <p:blipFill>
          <a:blip r:embed="rId2"/>
          <a:stretch>
            <a:fillRect/>
          </a:stretch>
        </p:blipFill>
        <p:spPr>
          <a:xfrm>
            <a:off x="3115627" y="3505200"/>
            <a:ext cx="3674745" cy="316738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4200" y="1143000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endParaRPr lang="en-US" sz="5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27935" y="2819400"/>
            <a:ext cx="53073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রেচনতন্ত্রের কাজগুলো লিখ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9000" y="609600"/>
            <a:ext cx="1828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1447800"/>
            <a:ext cx="8153400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 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মানবদেহে রেচনতন্ত্রের মাধ্যমে শতকরা কত ভাগ রেচন পদার্</a:t>
            </a:r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থ নিষ্কাশিত হয় - </a:t>
            </a:r>
          </a:p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৮০ ভাগ।</a:t>
            </a:r>
          </a:p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২. </a:t>
            </a:r>
            <a:r>
              <a:rPr lang="" alt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কজন পূর্ণ বয়স্ক সুস্থ মানুষের মূত্রথলিতে কি পরিমাণ মূত্র জমা হলে মূত্র ত্যাগের ইচ্ছা জাগে ? </a:t>
            </a:r>
          </a:p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২৮০ - ৩২০ মি. লি.  </a:t>
            </a:r>
          </a:p>
          <a:p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৩. </a:t>
            </a:r>
            <a:r>
              <a:rPr lang="en-US" sz="3200" b="1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মানব দেহের প্রধান রেচন অঙ্গের নাম কি?</a:t>
            </a:r>
          </a:p>
          <a:p>
            <a:r>
              <a:rPr lang="en-US" sz="3200" b="1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2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2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বৃক্ক।</a:t>
            </a:r>
            <a:endParaRPr lang="en-US" sz="32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5600" y="1066800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endParaRPr lang="en-US" sz="5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2438400"/>
            <a:ext cx="784860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 রেচনতন্ত্রের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অঙ্কন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আনবে</a:t>
            </a:r>
            <a:r>
              <a:rPr lang="en-US" sz="4000" b="1" dirty="0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000" b="1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62300" y="381000"/>
            <a:ext cx="3902075" cy="11347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8800" b="1" dirty="0" err="1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r>
              <a:rPr lang="en-US" sz="8800" b="1" dirty="0" smtClean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88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725" y="1752600"/>
            <a:ext cx="8343265" cy="48234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11</TotalTime>
  <Words>373</Words>
  <Application>Microsoft Office PowerPoint</Application>
  <PresentationFormat>On-screen Show (4:3)</PresentationFormat>
  <Paragraphs>52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Century Gothic</vt:lpstr>
      <vt:lpstr>NikoshBAN</vt:lpstr>
      <vt:lpstr>Times New Roman</vt:lpstr>
      <vt:lpstr>Wingdings 3</vt:lpstr>
      <vt:lpstr>Wisp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PC</cp:lastModifiedBy>
  <cp:revision>1470</cp:revision>
  <dcterms:created xsi:type="dcterms:W3CDTF">2006-08-16T00:00:00Z</dcterms:created>
  <dcterms:modified xsi:type="dcterms:W3CDTF">2026-08-20T16:39:32Z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1033-12.1.0.28032</vt:lpwstr>
  </property>
  <property fmtid="{D5CDD505-2E9C-101B-9397-08002B2CF9AE}" pid="3" name="ICV">
    <vt:lpwstr>33F8C5E06D7A4EFFB7A43EBE2E66F0BB_12</vt:lpwstr>
  </property>
</Properties>
</file>