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5"/>
  </p:notesMasterIdLst>
  <p:sldIdLst>
    <p:sldId id="269" r:id="rId2"/>
    <p:sldId id="27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8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Lora" panose="020B0604020202020204" charset="0"/>
      <p:regular r:id="rId22"/>
      <p:bold r:id="rId23"/>
      <p:italic r:id="rId24"/>
      <p:boldItalic r:id="rId25"/>
    </p:embeddedFont>
    <p:embeddedFont>
      <p:font typeface="Open Sans" panose="020B060402020202020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26" autoAdjust="0"/>
  </p:normalViewPr>
  <p:slideViewPr>
    <p:cSldViewPr snapToGrid="0">
      <p:cViewPr>
        <p:scale>
          <a:sx n="75" d="100"/>
          <a:sy n="75" d="100"/>
        </p:scale>
        <p:origin x="2634" y="13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_paewfscxjefyazgvlfoz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_paewfscxjefyazgvlfoz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slide_msrqkedwcppnhisrfmei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slide_msrqkedwcppnhisrfmei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slide_kigbaxnloryyuwjbdtqn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slide_kigbaxnloryyuwjbdtqn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https://egyptianstreets.com/2025/06/07/the-essence-of-eid-al-adha-a-celebration-of-sacrifice-and-community/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slide_xykydbbuzfwfyllcltiu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slide_xykydbbuzfwfyllcltiu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slide_mbjwpqvkahorkdmtrqda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slide_mbjwpqvkahorkdmtrqda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slide_ybokmzmjdexsrxzwadgg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slide_ybokmzmjdexsrxzwadgg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https://www.shareable.net/23-food-sharing-projects-that-are-disrupting-hunger/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slide_fbycmfdmzupfejwrcwn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slide_fbycmfdmzupfejwrcwn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slide_dctgoyjlccwplpacquug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slide_dctgoyjlccwplpacquug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https://www.thewarcry.org/articles/5-short-prayers-for-rest-reflection-and-renewed-faith/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slide_kkvobxoidkpmboghzhvb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slide_kkvobxoidkpmboghzhvb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https://www.rubbermaidcommercial.com.au/blog/healthcare/guide-to-environmental-cleaning-in-healthcare-aged-care-and-commercial-settings/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slide_rtrkqnslhzjmbfaacmfj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slide_rtrkqnslhzjmbfaacmfj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6BA22-A0C9-4B4B-A9D5-CBFDD84C2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BDCA41-9518-44E1-AEC0-857B49523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DA3E7-7D54-45E4-9BF3-821D9D9D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E5646-8F1C-4AAC-8C9D-16EDA3310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1FD99-D1A7-49E3-AE88-17B50CD8F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464710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829ED-BA38-456A-9123-A69CF7A40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E8E7A-B7E2-4C83-B877-D325B29D8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63169-C042-4DFA-AF02-E7610C047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DB4B2-8A44-4681-B2B9-D34FC93F5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F57BB-264A-4483-8090-673BCD04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6353900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92B131-850B-4268-A74E-737725947B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CEA213-F4A6-4A4B-801F-FA218FE938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9E991-3384-411A-919A-8183DEC3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D84BB-8AD4-4449-8F5D-6D0853DC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1FD4E-8A52-4532-908C-8AD77586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372672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7D058-15D9-4182-8688-71BC815AC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47FA7-4BE7-4EB5-BD80-09DEC369B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6A0D5-0478-4589-9E18-7E0678077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C926A-8894-4F10-B68C-D55D91D82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D8B1D-06F4-4A16-BBF1-CCCCDB1B9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9159700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CC8CA-CCA3-4ED4-ADFF-27489FD47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6BA6A-0229-44F5-94CB-2E7721B1D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49F5D-9AA0-45A0-90C3-F0DC1010D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C2994-3523-4737-9752-A6348613E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E7581-7729-4DB3-A7AA-A36CBBDF7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7782185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8C409-594C-4F61-AF60-B73840A5F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C6CDF-4301-4954-91A4-763303D7D2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C4B5D-DE0E-498A-B707-1119FB6E0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A08B49-2EB2-41A7-9275-F86DAC352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794E0-6955-4AE8-886D-BEEEA2B3A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6A8D9-D466-44E8-AD91-A0D4775C0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2498886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5A084-4C4D-4609-BE4E-679786EFC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6A16E-CB1E-4306-8AE9-AEB1984B1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42A4E7-D2E9-4DB3-9969-C4D2654B46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4EDABE-3A8F-4B5B-A9DD-2DCEA00A4F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9F6DEB-8E32-44E4-B64A-D1E0F5F075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293773-D7A0-427B-A3E1-02C007323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74A692-C002-42EE-B4F2-2DD197B08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3EAD4-930D-48DF-B88B-EB94973A3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0129616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7F224-645B-4AFC-B9E7-A62B9CD37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9903B1-6160-4542-9FFD-01E1C54CD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0E9593-A48B-417D-8CE0-5EADC06C0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36FB1B-D4C5-4DCF-8E1A-1F1E1AE0A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4176109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C1B6C3-6709-4E54-8986-645FB3311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D401A5-8C28-4217-9AFE-260D5EFE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EC64E-9BF3-4303-92AB-3DA2A8F9A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0428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C8FB-943F-417C-9AA7-2E36022DC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E7AB1-B16B-41BA-BC0E-E01393392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176D4-B98F-4361-BBAF-523D215CC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41CE2-C357-4BBD-8918-4CF0D46ED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2855A-6BCE-4868-A4C5-B90B008F8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E18E7D-C1FF-4B35-87B2-18E8F8565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5902177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B6FB7-BC96-4718-B889-AB5A28859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791199-DB50-4421-851B-71CB7C256A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DAB33-2EB0-445A-98D6-8DE00C538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16605-5907-4D89-A606-0129AFA7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DF5CE-65DB-4FCB-BA5C-8E45A0972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326D9-3198-4F8E-A33E-3CDB8F9EC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356083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B3CC45-1898-43A5-A5A5-6946E944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A24B7-41F2-4D7E-9C12-0F20E091C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FDDFD-D8D0-4ACF-9DCD-06CEE3B0F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34730-BCDD-4603-956C-260C5EF6F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B89E7-5301-4638-90BA-1877B1653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9628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88A8F5-AD3B-4382-92C7-54956ABE0345}"/>
              </a:ext>
            </a:extLst>
          </p:cNvPr>
          <p:cNvSpPr txBox="1"/>
          <p:nvPr/>
        </p:nvSpPr>
        <p:spPr>
          <a:xfrm>
            <a:off x="2543386" y="4084392"/>
            <a:ext cx="236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0776E3-1705-4710-9938-E45B93F69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4" y="118984"/>
            <a:ext cx="9146044" cy="5020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C436B0-F57A-4A4C-A232-F09683F6C132}"/>
              </a:ext>
            </a:extLst>
          </p:cNvPr>
          <p:cNvSpPr txBox="1"/>
          <p:nvPr/>
        </p:nvSpPr>
        <p:spPr>
          <a:xfrm>
            <a:off x="4077112" y="618958"/>
            <a:ext cx="181553" cy="280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38003-CCC1-4F8D-B3A8-A2DB7F2C24BA}"/>
              </a:ext>
            </a:extLst>
          </p:cNvPr>
          <p:cNvSpPr txBox="1"/>
          <p:nvPr/>
        </p:nvSpPr>
        <p:spPr>
          <a:xfrm>
            <a:off x="1854200" y="174458"/>
            <a:ext cx="54173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7200" b="1" dirty="0">
                <a:solidFill>
                  <a:schemeClr val="bg1"/>
                </a:solidFill>
              </a:rPr>
              <a:t>اهلا و سهلا</a:t>
            </a:r>
            <a:endParaRPr lang="en-US" sz="7200" b="1" dirty="0">
              <a:solidFill>
                <a:schemeClr val="bg1"/>
              </a:solidFill>
            </a:endParaRPr>
          </a:p>
          <a:p>
            <a:pPr algn="ctr"/>
            <a:r>
              <a:rPr lang="en-US" sz="7200" b="1" dirty="0" err="1">
                <a:solidFill>
                  <a:srgbClr val="92D050"/>
                </a:solidFill>
              </a:rPr>
              <a:t>স্বাগতম</a:t>
            </a:r>
            <a:endParaRPr lang="en-US" sz="72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48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/>
        </p:nvSpPr>
        <p:spPr>
          <a:xfrm>
            <a:off x="4305300" y="908050"/>
            <a:ext cx="4184650" cy="5715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Lora"/>
                <a:ea typeface="Lora"/>
                <a:cs typeface="Lora"/>
                <a:sym typeface="Lora"/>
              </a:rPr>
              <a:t>কুরবানির পরিবেশগত দিক</a:t>
            </a:r>
            <a:endParaRPr sz="2500" b="1" dirty="0">
              <a:solidFill>
                <a:schemeClr val="accent5">
                  <a:lumMod val="60000"/>
                  <a:lumOff val="40000"/>
                </a:schemeClr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99" name="Google Shape;99;p20"/>
          <p:cNvSpPr txBox="1"/>
          <p:nvPr/>
        </p:nvSpPr>
        <p:spPr>
          <a:xfrm>
            <a:off x="4699000" y="14605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পশু জবাই ও পরিষ্কার-পরিচ্ছন্নতার সঠিক নিয়ম মানা জরুরি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বর্জ্য ব্যবস্থাপনায় সচেতন হতে হবে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পরিবেশ দূষণ রোধে সবাইকে দায়িত্বশীল হতে হবে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ইসলাম পরিচ্ছন্নতা ও পরিবেশ সংরক্ষণে গুরুত্ব দেয়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তোমরা কীভাবে তোমাদের এলাকায় পরিচ্ছন্নতা বজায় রাখতে পারো?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008428"/>
            <a:ext cx="3848100" cy="3252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/>
        </p:nvSpPr>
        <p:spPr>
          <a:xfrm>
            <a:off x="371474" y="406400"/>
            <a:ext cx="8048625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rgbClr val="00B050"/>
                </a:solidFill>
                <a:latin typeface="Lora"/>
                <a:ea typeface="Lora"/>
                <a:cs typeface="Lora"/>
                <a:sym typeface="Lora"/>
              </a:rPr>
              <a:t>কুরবানির ভুল ধারণা দূরীকরণ</a:t>
            </a:r>
            <a:endParaRPr sz="4400" b="1" dirty="0">
              <a:solidFill>
                <a:srgbClr val="00B05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12" name="Google Shape;112;p22"/>
          <p:cNvSpPr txBox="1"/>
          <p:nvPr/>
        </p:nvSpPr>
        <p:spPr>
          <a:xfrm>
            <a:off x="523874" y="1333500"/>
            <a:ext cx="8048625" cy="31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2000" b="1" i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কুরবানি নিছক আচার-অনুষ্ঠান নয়, এটি ইবাদত</a:t>
            </a:r>
            <a:endParaRPr sz="2000" b="1" i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2000" b="1" i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লোক দেখানো বা অহংকারের জন্য কুরবানি করা উচিত নয়</a:t>
            </a:r>
            <a:endParaRPr sz="2000" b="1" i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2000" b="1" i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দামি পশু কুরবানিই মূল লক্ষ্য নয়, তাকওয়াই মূল</a:t>
            </a:r>
            <a:endParaRPr sz="2000" b="1" i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2000" b="1" i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কুরবানির প্রকৃত উদ্দেশ্য বুঝে পালন করা জরুরি</a:t>
            </a:r>
            <a:endParaRPr sz="2000" b="1" i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2000" b="1" i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তোমাদের কাছে কুরবানি সম্পর্কে কোন প্রশ্ন আছে? শেয়ার করো</a:t>
            </a:r>
            <a:endParaRPr sz="2000" b="1" i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/>
        </p:nvSpPr>
        <p:spPr>
          <a:xfrm>
            <a:off x="444500" y="508000"/>
            <a:ext cx="8382000" cy="7239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Lora"/>
                <a:ea typeface="Lora"/>
                <a:cs typeface="Lora"/>
                <a:sym typeface="Lora"/>
              </a:rPr>
              <a:t>চিন্তা করো ও প্রতিফলন করো</a:t>
            </a:r>
            <a:endParaRPr sz="3200" b="1" dirty="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18" name="Google Shape;118;p23"/>
          <p:cNvSpPr txBox="1"/>
          <p:nvPr/>
        </p:nvSpPr>
        <p:spPr>
          <a:xfrm>
            <a:off x="523875" y="13335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400" b="1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কুরবানি থেকে তোমরা কী শিক্ষা পেলে?</a:t>
            </a:r>
            <a:endParaRPr sz="2400" b="1" dirty="0">
              <a:solidFill>
                <a:srgbClr val="C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400" b="1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তোমাদের জীবনে ত্যাগের গুরুত্ব কী?</a:t>
            </a:r>
            <a:endParaRPr sz="2400" b="1" dirty="0">
              <a:solidFill>
                <a:srgbClr val="C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400" b="1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কীভাবে তোমরা সমাজে কুরবানির শিক্ষা প্রয়োগ করতে পারো?</a:t>
            </a:r>
            <a:endParaRPr sz="2400" b="1" dirty="0">
              <a:solidFill>
                <a:srgbClr val="C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400" b="1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পাশের সঙ্গীর সাথে তোমাদের চিন্তা শেয়ার করো এবং একসাথে আলোচনা করো</a:t>
            </a:r>
            <a:endParaRPr sz="2400" b="1" dirty="0">
              <a:solidFill>
                <a:srgbClr val="C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tockphoto-1300969603-612x612.png">
            <a:extLst>
              <a:ext uri="{FF2B5EF4-FFF2-40B4-BE49-F238E27FC236}">
                <a16:creationId xmlns:a16="http://schemas.microsoft.com/office/drawing/2014/main" id="{0F18796C-B77A-46A9-A984-56476DD8F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92800">
            <a:off x="4316849" y="1547270"/>
            <a:ext cx="4370281" cy="2224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Pentagon 4">
            <a:extLst>
              <a:ext uri="{FF2B5EF4-FFF2-40B4-BE49-F238E27FC236}">
                <a16:creationId xmlns:a16="http://schemas.microsoft.com/office/drawing/2014/main" id="{7BC5C92C-122B-4889-812D-C828B172C8A6}"/>
              </a:ext>
            </a:extLst>
          </p:cNvPr>
          <p:cNvSpPr/>
          <p:nvPr/>
        </p:nvSpPr>
        <p:spPr>
          <a:xfrm>
            <a:off x="2643174" y="317500"/>
            <a:ext cx="3143272" cy="111125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u="sng" dirty="0" err="1">
                <a:solidFill>
                  <a:srgbClr val="002060"/>
                </a:solidFill>
              </a:rPr>
              <a:t>ধন্যবাদ</a:t>
            </a:r>
            <a:endParaRPr lang="en-US" sz="4800" b="1" u="sng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5E8442-EC3C-4539-8D6D-F2AD75ECD1EC}"/>
              </a:ext>
            </a:extLst>
          </p:cNvPr>
          <p:cNvSpPr txBox="1"/>
          <p:nvPr/>
        </p:nvSpPr>
        <p:spPr>
          <a:xfrm>
            <a:off x="1331640" y="1441438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সবাই</a:t>
            </a:r>
            <a:r>
              <a:rPr lang="en-US" sz="2400" b="1" dirty="0"/>
              <a:t> </a:t>
            </a:r>
            <a:r>
              <a:rPr lang="en-US" sz="2400" b="1" dirty="0" err="1"/>
              <a:t>ভালো</a:t>
            </a:r>
            <a:r>
              <a:rPr lang="en-US" sz="2400" b="1" dirty="0"/>
              <a:t> </a:t>
            </a:r>
            <a:r>
              <a:rPr lang="en-US" sz="2400" b="1" dirty="0" err="1"/>
              <a:t>থাকবেন</a:t>
            </a:r>
            <a:r>
              <a:rPr lang="en-US" sz="2000" b="1" dirty="0"/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317740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BAB85FFD-1B6C-4F65-A9AE-ED8D3CDE61C4}"/>
              </a:ext>
            </a:extLst>
          </p:cNvPr>
          <p:cNvSpPr/>
          <p:nvPr/>
        </p:nvSpPr>
        <p:spPr>
          <a:xfrm>
            <a:off x="-9435" y="1295400"/>
            <a:ext cx="5000536" cy="3778269"/>
          </a:xfrm>
          <a:prstGeom prst="round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শিবলুল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আহমেদ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বি.এ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অনার্স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),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এম.এ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মাস্টার্স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আরবি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সাহিত্য</a:t>
            </a:r>
            <a:endParaRPr lang="en-US" sz="2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ইসলামী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বিশ্ববিদ্যালয়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কুষ্টিয়া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আরবি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জুম্মাহাট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দারুল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উলুম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ফাযিল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উলিপুর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কুড়িগ্রাম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মেইলঃ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shibly.iu@gmail.com</a:t>
            </a: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০১৭২৩-৬৬৪৫৫৭</a:t>
            </a:r>
            <a:endParaRPr lang="bn-IN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981E0F12-03F1-407E-BAF6-060FF848FE6B}"/>
              </a:ext>
            </a:extLst>
          </p:cNvPr>
          <p:cNvSpPr/>
          <p:nvPr/>
        </p:nvSpPr>
        <p:spPr>
          <a:xfrm>
            <a:off x="2736196" y="69831"/>
            <a:ext cx="3695423" cy="1016476"/>
          </a:xfrm>
          <a:prstGeom prst="fram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4800" b="1" dirty="0">
                <a:solidFill>
                  <a:srgbClr val="C0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800" b="1" dirty="0">
              <a:solidFill>
                <a:srgbClr val="C0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5CAA71-3049-4050-AC53-81E8AC2D471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295400"/>
            <a:ext cx="3937000" cy="37782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08082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42900" y="1447800"/>
            <a:ext cx="8255100" cy="15240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chemeClr val="accent1">
                    <a:lumMod val="50000"/>
                  </a:schemeClr>
                </a:solidFill>
                <a:latin typeface="Lora"/>
                <a:ea typeface="Lora"/>
                <a:cs typeface="Lora"/>
                <a:sym typeface="Lora"/>
              </a:rPr>
              <a:t>কুরবানি: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rgbClr val="00B050"/>
                </a:solidFill>
                <a:latin typeface="Lora"/>
                <a:ea typeface="Lora"/>
                <a:cs typeface="Lora"/>
                <a:sym typeface="Lora"/>
              </a:rPr>
              <a:t>ত্যাগের মহান শিক্ষা</a:t>
            </a:r>
            <a:endParaRPr sz="6000" b="1" dirty="0">
              <a:solidFill>
                <a:srgbClr val="00B050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904875" y="78740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rgbClr val="00B050"/>
                </a:solidFill>
                <a:latin typeface="Lora"/>
                <a:ea typeface="Lora"/>
                <a:cs typeface="Lora"/>
                <a:sym typeface="Lora"/>
              </a:rPr>
              <a:t>কুরবানি কী?</a:t>
            </a:r>
            <a:endParaRPr sz="2500" b="1" dirty="0">
              <a:solidFill>
                <a:srgbClr val="00B05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456692" y="1401572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কুরবানি অর্থ ত্যাগ বা নৈকট্য লাভ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ঈদুল আযহার দিন আল্লাহর সন্তুষ্টির জন্য পশু জবাই করা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হযরত ইব্রাহিম (আ.) এর ত্যাগের স্মরণে এই ইবাদত পালন করা হয়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তোমরা কি জানো কুরবানির ইতিহাস সম্পর্কে? পাশের সঙ্গীর সাথে আলোচনা করো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6775" y="1185672"/>
            <a:ext cx="4010025" cy="2898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321564" y="509016"/>
            <a:ext cx="8382000" cy="5715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C00000"/>
                </a:solidFill>
                <a:latin typeface="Lora"/>
                <a:ea typeface="Lora"/>
                <a:cs typeface="Lora"/>
                <a:sym typeface="Lora"/>
              </a:rPr>
              <a:t>হযরত ইব্রাহিম (আ.) এর ত্যাগ</a:t>
            </a:r>
            <a:endParaRPr sz="3600" b="1" dirty="0">
              <a:solidFill>
                <a:srgbClr val="C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523874" y="1461516"/>
            <a:ext cx="7937373" cy="286664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1800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আল্লাহ স্বপ্নে হযরত ইব্রাহিম (আ.) কে পুত্র কুরবানির নির্দেশ দেন</a:t>
            </a:r>
            <a:endParaRPr sz="1800" b="1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1800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হযরত ইসমাইল (আ.) পিতার আদেশ মেনে নিতে প্রস্তুত হন</a:t>
            </a:r>
            <a:endParaRPr sz="1800" b="1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1800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আল্লাহ তাঁদের ত্যাগ কবুল করেন এবং দুম্বা পাঠান</a:t>
            </a:r>
            <a:endParaRPr sz="1800" b="1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1800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এই ঘটনা আমাদের আনুগত্য ও বিশ্বাসের শিক্ষা দেয়</a:t>
            </a:r>
            <a:endParaRPr sz="1800" b="1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571500" y="650240"/>
            <a:ext cx="8382000" cy="849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accent4">
                    <a:lumMod val="75000"/>
                  </a:schemeClr>
                </a:solidFill>
                <a:latin typeface="Lora"/>
                <a:ea typeface="Lora"/>
                <a:cs typeface="Lora"/>
                <a:sym typeface="Lora"/>
              </a:rPr>
              <a:t>কুরবানির শর্ত ও নিয়ম</a:t>
            </a:r>
            <a:endParaRPr sz="4400" b="1" dirty="0">
              <a:solidFill>
                <a:schemeClr val="accent4">
                  <a:lumMod val="75000"/>
                </a:schemeClr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1194943" y="1760474"/>
            <a:ext cx="7124700" cy="261467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নির্দিষ্ট বয়সের সুস্থ পশু কুরবানি করতে হয়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গরু, মহিষ, ছাগল, ভেড়া, উট কুরবানি করা যায়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জিলহজ মাসের ১০, ১১ ও ১২ তারিখে কুরবানি করা হয়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সামর্থ্যবান প্রত্যেক মুসলমানের জন্য এটি ওয়াজিব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1054100" y="381000"/>
            <a:ext cx="6857999" cy="7366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C00000"/>
                </a:solidFill>
                <a:latin typeface="Lora"/>
                <a:ea typeface="Lora"/>
                <a:cs typeface="Lora"/>
                <a:sym typeface="Lora"/>
              </a:rPr>
              <a:t>কুরবানির গোশত বণ্টন</a:t>
            </a:r>
            <a:endParaRPr sz="4000" b="1" dirty="0">
              <a:solidFill>
                <a:srgbClr val="C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4661000" y="1435354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b="1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কুরবানির গোশত তিন ভাগে ভাগ করা উত্তম</a:t>
            </a:r>
            <a:endParaRPr b="1" dirty="0">
              <a:solidFill>
                <a:schemeClr val="accent5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b="1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এক ভাগ নিজের পরিবারের জন্য রাখা হয়</a:t>
            </a:r>
            <a:endParaRPr b="1" dirty="0">
              <a:solidFill>
                <a:schemeClr val="accent5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b="1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এক ভাগ আত্মীয়স্বজন ও বন্ধুদের মধ্যে বিতরণ করা হয়</a:t>
            </a:r>
            <a:endParaRPr b="1" dirty="0">
              <a:solidFill>
                <a:schemeClr val="accent5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b="1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এক ভাগ গরিব ও অসহায়দের মধ্যে দান করা হয়</a:t>
            </a:r>
            <a:endParaRPr b="1" dirty="0">
              <a:solidFill>
                <a:schemeClr val="accent5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" b="1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তোমরা কীভাবে তোমাদের পরিবারে এই বণ্টন দেখেছো? আলোচনা করো</a:t>
            </a:r>
            <a:endParaRPr b="1" dirty="0">
              <a:solidFill>
                <a:schemeClr val="accent5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435354"/>
            <a:ext cx="4114800" cy="2927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/>
        </p:nvSpPr>
        <p:spPr>
          <a:xfrm>
            <a:off x="539750" y="996950"/>
            <a:ext cx="8382000" cy="88265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কুরবানির সামাজিক তাৎপর্য</a:t>
            </a:r>
            <a:endParaRPr sz="4800" b="1" dirty="0">
              <a:solidFill>
                <a:srgbClr val="00206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86" name="Google Shape;86;p18"/>
          <p:cNvSpPr txBox="1"/>
          <p:nvPr/>
        </p:nvSpPr>
        <p:spPr>
          <a:xfrm>
            <a:off x="879475" y="18923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400" b="1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ধনী-গরিবের মধ্যে ভ্রাতৃত্ব ও সমতা প্রতিষ্ঠা করে</a:t>
            </a:r>
            <a:endParaRPr sz="2400" b="1" dirty="0">
              <a:solidFill>
                <a:schemeClr val="bg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400" b="1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সমাজে দরিদ্রদের প্রতি দায়িত্ববোধ জাগ্রত করে</a:t>
            </a:r>
            <a:endParaRPr sz="2400" b="1" dirty="0">
              <a:solidFill>
                <a:schemeClr val="bg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400" b="1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পারিবারিক ও সামাজিক বন্ধন মজবুত হয়</a:t>
            </a:r>
            <a:endParaRPr sz="2400" b="1" dirty="0">
              <a:solidFill>
                <a:schemeClr val="bg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" sz="2400" b="1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পশু পালন ও কৃষি অর্থনীতিতে ভূমিকা রাখে</a:t>
            </a:r>
            <a:endParaRPr sz="2400" b="1" dirty="0">
              <a:solidFill>
                <a:schemeClr val="bg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/>
        </p:nvSpPr>
        <p:spPr>
          <a:xfrm>
            <a:off x="530224" y="787400"/>
            <a:ext cx="4041775" cy="6858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C00000"/>
                </a:solidFill>
                <a:latin typeface="Lora"/>
                <a:ea typeface="Lora"/>
                <a:cs typeface="Lora"/>
                <a:sym typeface="Lora"/>
              </a:rPr>
              <a:t>কুরবানির আধ্যাত্মিক শিক্ষা</a:t>
            </a:r>
            <a:endParaRPr sz="2400" b="1" dirty="0">
              <a:solidFill>
                <a:srgbClr val="C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92" name="Google Shape;92;p19"/>
          <p:cNvSpPr txBox="1"/>
          <p:nvPr/>
        </p:nvSpPr>
        <p:spPr>
          <a:xfrm>
            <a:off x="444500" y="1473200"/>
            <a:ext cx="406410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800" b="1" dirty="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আল্লাহর নিকট পৌঁছায় তোমাদের তাকওয়া ও আন্তরিকতা</a:t>
            </a:r>
            <a:endParaRPr sz="1800" b="1" dirty="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800" b="1" dirty="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নিজের প্রবৃত্তি ও অহংকার ত্যাগ করার শিক্ষা</a:t>
            </a:r>
            <a:endParaRPr sz="1800" b="1" dirty="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800" b="1" dirty="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আল্লাহর আদেশের প্রতি পূর্ণ আত্মসমর্পণের প্রতীক</a:t>
            </a:r>
            <a:endParaRPr sz="1800" b="1" dirty="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800" b="1" dirty="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ত্যাগের মাধ্যমে আল্লাহর নৈকট্য লাভ করা যায়</a:t>
            </a:r>
            <a:endParaRPr sz="1800" b="1" dirty="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6775" y="1268016"/>
            <a:ext cx="4010025" cy="30372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478</Words>
  <Application>Microsoft Office PowerPoint</Application>
  <PresentationFormat>On-screen Show (16:9)</PresentationFormat>
  <Paragraphs>69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 Light</vt:lpstr>
      <vt:lpstr>Arial</vt:lpstr>
      <vt:lpstr>NikoshBAN</vt:lpstr>
      <vt:lpstr>Calibri</vt:lpstr>
      <vt:lpstr>Lora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Trainee</dc:creator>
  <cp:lastModifiedBy>Trainee</cp:lastModifiedBy>
  <cp:revision>22</cp:revision>
  <dcterms:modified xsi:type="dcterms:W3CDTF">2026-08-22T06:49:02Z</dcterms:modified>
</cp:coreProperties>
</file>