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59" r:id="rId6"/>
    <p:sldId id="260" r:id="rId7"/>
    <p:sldId id="261" r:id="rId8"/>
    <p:sldId id="262" r:id="rId9"/>
    <p:sldId id="263" r:id="rId10"/>
    <p:sldId id="264" r:id="rId11"/>
    <p:sldId id="267" r:id="rId12"/>
    <p:sldId id="268" r:id="rId13"/>
    <p:sldId id="269" r:id="rId14"/>
    <p:sldId id="271" r:id="rId15"/>
    <p:sldId id="272" r:id="rId16"/>
    <p:sldId id="273" r:id="rId17"/>
    <p:sldId id="274" r:id="rId18"/>
    <p:sldId id="275" r:id="rId19"/>
    <p:sldId id="276" r:id="rId20"/>
    <p:sldId id="277" r:id="rId21"/>
    <p:sldId id="26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76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14"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08FDD-C108-C120-B5EA-1AA00A4D81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C57855-E99A-68CA-A72B-2CEFADB9AB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3FF32C-22FD-514E-13AB-5F12E4D21AA1}"/>
              </a:ext>
            </a:extLst>
          </p:cNvPr>
          <p:cNvSpPr>
            <a:spLocks noGrp="1"/>
          </p:cNvSpPr>
          <p:nvPr>
            <p:ph type="dt" sz="half" idx="10"/>
          </p:nvPr>
        </p:nvSpPr>
        <p:spPr/>
        <p:txBody>
          <a:bodyPr/>
          <a:lstStyle/>
          <a:p>
            <a:fld id="{994AE829-F357-406A-84F2-A87F54D99396}" type="datetimeFigureOut">
              <a:rPr lang="en-US" smtClean="0"/>
              <a:t>6/27/2025</a:t>
            </a:fld>
            <a:endParaRPr lang="en-US"/>
          </a:p>
        </p:txBody>
      </p:sp>
      <p:sp>
        <p:nvSpPr>
          <p:cNvPr id="5" name="Footer Placeholder 4">
            <a:extLst>
              <a:ext uri="{FF2B5EF4-FFF2-40B4-BE49-F238E27FC236}">
                <a16:creationId xmlns:a16="http://schemas.microsoft.com/office/drawing/2014/main" id="{EA5028D4-8912-B7FE-3A66-E3264C76D3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C435F1-DD01-5FCD-6CD3-28EBBF337E93}"/>
              </a:ext>
            </a:extLst>
          </p:cNvPr>
          <p:cNvSpPr>
            <a:spLocks noGrp="1"/>
          </p:cNvSpPr>
          <p:nvPr>
            <p:ph type="sldNum" sz="quarter" idx="12"/>
          </p:nvPr>
        </p:nvSpPr>
        <p:spPr/>
        <p:txBody>
          <a:bodyPr/>
          <a:lstStyle/>
          <a:p>
            <a:fld id="{45ACD249-758E-4A61-8A7B-D12B6A4F4A1E}" type="slidenum">
              <a:rPr lang="en-US" smtClean="0"/>
              <a:t>‹#›</a:t>
            </a:fld>
            <a:endParaRPr lang="en-US"/>
          </a:p>
        </p:txBody>
      </p:sp>
    </p:spTree>
    <p:extLst>
      <p:ext uri="{BB962C8B-B14F-4D97-AF65-F5344CB8AC3E}">
        <p14:creationId xmlns:p14="http://schemas.microsoft.com/office/powerpoint/2010/main" val="3444702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6749DF-E61B-4622-EF1F-31656295506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192001" cy="6858001"/>
          </a:xfrm>
          <a:prstGeom prst="rect">
            <a:avLst/>
          </a:prstGeom>
          <a:effectLst>
            <a:innerShdw blurRad="114300">
              <a:prstClr val="black"/>
            </a:innerShdw>
          </a:effectLst>
        </p:spPr>
      </p:pic>
    </p:spTree>
    <p:extLst>
      <p:ext uri="{BB962C8B-B14F-4D97-AF65-F5344CB8AC3E}">
        <p14:creationId xmlns:p14="http://schemas.microsoft.com/office/powerpoint/2010/main" val="36913329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03EBD7-1B5A-CDED-7AEA-A4E767771A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E48576-820B-16FA-4137-0D873B42D4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EE671-4CB7-2734-73AF-9F1524BD2D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4AE829-F357-406A-84F2-A87F54D99396}" type="datetimeFigureOut">
              <a:rPr lang="en-US" smtClean="0"/>
              <a:t>6/27/2025</a:t>
            </a:fld>
            <a:endParaRPr lang="en-US"/>
          </a:p>
        </p:txBody>
      </p:sp>
      <p:sp>
        <p:nvSpPr>
          <p:cNvPr id="5" name="Footer Placeholder 4">
            <a:extLst>
              <a:ext uri="{FF2B5EF4-FFF2-40B4-BE49-F238E27FC236}">
                <a16:creationId xmlns:a16="http://schemas.microsoft.com/office/drawing/2014/main" id="{ACCCE0ED-7DA6-6A02-C811-A0D53064AF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73982A-C247-B19B-3D34-DA938D8285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ACD249-758E-4A61-8A7B-D12B6A4F4A1E}" type="slidenum">
              <a:rPr lang="en-US" smtClean="0"/>
              <a:t>‹#›</a:t>
            </a:fld>
            <a:endParaRPr lang="en-US"/>
          </a:p>
        </p:txBody>
      </p:sp>
    </p:spTree>
    <p:extLst>
      <p:ext uri="{BB962C8B-B14F-4D97-AF65-F5344CB8AC3E}">
        <p14:creationId xmlns:p14="http://schemas.microsoft.com/office/powerpoint/2010/main" val="3167713669"/>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31CA60-5C0A-DD37-0535-7FE722372A6D}"/>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1408" r="2868" b="12793"/>
          <a:stretch/>
        </p:blipFill>
        <p:spPr>
          <a:xfrm>
            <a:off x="2064189" y="1103586"/>
            <a:ext cx="8536480" cy="4035973"/>
          </a:xfrm>
          <a:prstGeom prst="rect">
            <a:avLst/>
          </a:prstGeom>
        </p:spPr>
      </p:pic>
    </p:spTree>
    <p:extLst>
      <p:ext uri="{BB962C8B-B14F-4D97-AF65-F5344CB8AC3E}">
        <p14:creationId xmlns:p14="http://schemas.microsoft.com/office/powerpoint/2010/main" val="2135496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C64C9-84AB-2281-2578-295E04540A8C}"/>
              </a:ext>
            </a:extLst>
          </p:cNvPr>
          <p:cNvSpPr txBox="1"/>
          <p:nvPr/>
        </p:nvSpPr>
        <p:spPr>
          <a:xfrm>
            <a:off x="4571999" y="599090"/>
            <a:ext cx="6657592" cy="769441"/>
          </a:xfrm>
          <a:prstGeom prst="rect">
            <a:avLst/>
          </a:prstGeom>
          <a:noFill/>
        </p:spPr>
        <p:txBody>
          <a:bodyPr wrap="none" rtlCol="0">
            <a:spAutoFit/>
          </a:bodyPr>
          <a:lstStyle/>
          <a:p>
            <a:r>
              <a:rPr lang="en-US" sz="4400" b="1" dirty="0">
                <a:solidFill>
                  <a:srgbClr val="0476DF"/>
                </a:solidFill>
                <a:latin typeface="NikoshBAN" panose="02000000000000000000" pitchFamily="2" charset="0"/>
                <a:cs typeface="NikoshBAN" panose="02000000000000000000" pitchFamily="2" charset="0"/>
              </a:rPr>
              <a:t>TEACHER’S IDENTITY</a:t>
            </a:r>
          </a:p>
        </p:txBody>
      </p:sp>
      <p:sp>
        <p:nvSpPr>
          <p:cNvPr id="3" name="TextBox 2">
            <a:extLst>
              <a:ext uri="{FF2B5EF4-FFF2-40B4-BE49-F238E27FC236}">
                <a16:creationId xmlns:a16="http://schemas.microsoft.com/office/drawing/2014/main" id="{4F6A230A-9601-EC5A-D2F9-208FF7F6F022}"/>
              </a:ext>
            </a:extLst>
          </p:cNvPr>
          <p:cNvSpPr txBox="1"/>
          <p:nvPr/>
        </p:nvSpPr>
        <p:spPr>
          <a:xfrm>
            <a:off x="2532994" y="2443660"/>
            <a:ext cx="3610304" cy="584775"/>
          </a:xfrm>
          <a:prstGeom prst="rect">
            <a:avLst/>
          </a:prstGeom>
          <a:noFill/>
        </p:spPr>
        <p:txBody>
          <a:bodyPr wrap="square" rtlCol="0">
            <a:spAutoFit/>
          </a:bodyPr>
          <a:lstStyle/>
          <a:p>
            <a:r>
              <a:rPr lang="en-US" sz="3200" b="1" dirty="0">
                <a:latin typeface="NikoshBAN" panose="02000000000000000000" pitchFamily="2" charset="0"/>
                <a:cs typeface="NikoshBAN" panose="02000000000000000000" pitchFamily="2" charset="0"/>
              </a:rPr>
              <a:t>Md. Farid Uddin</a:t>
            </a:r>
          </a:p>
        </p:txBody>
      </p:sp>
      <p:sp>
        <p:nvSpPr>
          <p:cNvPr id="4" name="TextBox 3">
            <a:extLst>
              <a:ext uri="{FF2B5EF4-FFF2-40B4-BE49-F238E27FC236}">
                <a16:creationId xmlns:a16="http://schemas.microsoft.com/office/drawing/2014/main" id="{DAB9ACCD-CD9E-1C8F-6203-D706FCF064B0}"/>
              </a:ext>
            </a:extLst>
          </p:cNvPr>
          <p:cNvSpPr txBox="1"/>
          <p:nvPr/>
        </p:nvSpPr>
        <p:spPr>
          <a:xfrm>
            <a:off x="2963923" y="2915175"/>
            <a:ext cx="2725426" cy="400110"/>
          </a:xfrm>
          <a:prstGeom prst="rect">
            <a:avLst/>
          </a:prstGeom>
          <a:noFill/>
        </p:spPr>
        <p:txBody>
          <a:bodyPr wrap="none" rtlCol="0">
            <a:spAutoFit/>
          </a:bodyPr>
          <a:lstStyle/>
          <a:p>
            <a:r>
              <a:rPr lang="en-US" sz="2000" b="1" dirty="0">
                <a:latin typeface="NikoshBAN" panose="02000000000000000000" pitchFamily="2" charset="0"/>
                <a:cs typeface="NikoshBAN" panose="02000000000000000000" pitchFamily="2" charset="0"/>
              </a:rPr>
              <a:t>Lecturer in English </a:t>
            </a:r>
          </a:p>
        </p:txBody>
      </p:sp>
      <p:sp>
        <p:nvSpPr>
          <p:cNvPr id="5" name="TextBox 4">
            <a:extLst>
              <a:ext uri="{FF2B5EF4-FFF2-40B4-BE49-F238E27FC236}">
                <a16:creationId xmlns:a16="http://schemas.microsoft.com/office/drawing/2014/main" id="{3FFBEB91-A882-0890-BD0D-1256C74B6D28}"/>
              </a:ext>
            </a:extLst>
          </p:cNvPr>
          <p:cNvSpPr txBox="1"/>
          <p:nvPr/>
        </p:nvSpPr>
        <p:spPr>
          <a:xfrm>
            <a:off x="1891856" y="3283753"/>
            <a:ext cx="5012911" cy="400110"/>
          </a:xfrm>
          <a:prstGeom prst="rect">
            <a:avLst/>
          </a:prstGeom>
          <a:noFill/>
        </p:spPr>
        <p:txBody>
          <a:bodyPr wrap="none" rtlCol="0">
            <a:spAutoFit/>
          </a:bodyPr>
          <a:lstStyle/>
          <a:p>
            <a:r>
              <a:rPr lang="en-US" sz="2000" b="1" dirty="0" err="1">
                <a:latin typeface="NikoshBAN" panose="02000000000000000000" pitchFamily="2" charset="0"/>
                <a:cs typeface="NikoshBAN" panose="02000000000000000000" pitchFamily="2" charset="0"/>
              </a:rPr>
              <a:t>Chipatali</a:t>
            </a:r>
            <a:r>
              <a:rPr lang="en-US" sz="2000" b="1" dirty="0">
                <a:latin typeface="NikoshBAN" panose="02000000000000000000" pitchFamily="2" charset="0"/>
                <a:cs typeface="NikoshBAN" panose="02000000000000000000" pitchFamily="2" charset="0"/>
              </a:rPr>
              <a:t> J.G.M Kamil (M.A) Madrasah</a:t>
            </a:r>
          </a:p>
        </p:txBody>
      </p:sp>
      <p:sp>
        <p:nvSpPr>
          <p:cNvPr id="6" name="TextBox 5">
            <a:extLst>
              <a:ext uri="{FF2B5EF4-FFF2-40B4-BE49-F238E27FC236}">
                <a16:creationId xmlns:a16="http://schemas.microsoft.com/office/drawing/2014/main" id="{2CA40D38-6126-22E5-3CFC-76407BDF2489}"/>
              </a:ext>
            </a:extLst>
          </p:cNvPr>
          <p:cNvSpPr txBox="1"/>
          <p:nvPr/>
        </p:nvSpPr>
        <p:spPr>
          <a:xfrm>
            <a:off x="2569584" y="3683863"/>
            <a:ext cx="3119765" cy="400110"/>
          </a:xfrm>
          <a:prstGeom prst="rect">
            <a:avLst/>
          </a:prstGeom>
          <a:noFill/>
        </p:spPr>
        <p:txBody>
          <a:bodyPr wrap="none" rtlCol="0">
            <a:spAutoFit/>
          </a:bodyPr>
          <a:lstStyle/>
          <a:p>
            <a:r>
              <a:rPr lang="en-US" sz="2000" b="1" dirty="0" err="1">
                <a:latin typeface="NikoshBAN" panose="02000000000000000000" pitchFamily="2" charset="0"/>
                <a:cs typeface="NikoshBAN" panose="02000000000000000000" pitchFamily="2" charset="0"/>
              </a:rPr>
              <a:t>Hathazari</a:t>
            </a:r>
            <a:r>
              <a:rPr lang="en-US" sz="2000" b="1" dirty="0">
                <a:latin typeface="NikoshBAN" panose="02000000000000000000" pitchFamily="2" charset="0"/>
                <a:cs typeface="NikoshBAN" panose="02000000000000000000" pitchFamily="2" charset="0"/>
              </a:rPr>
              <a:t>, Chattogram</a:t>
            </a:r>
          </a:p>
        </p:txBody>
      </p:sp>
      <p:sp>
        <p:nvSpPr>
          <p:cNvPr id="7" name="TextBox 6">
            <a:extLst>
              <a:ext uri="{FF2B5EF4-FFF2-40B4-BE49-F238E27FC236}">
                <a16:creationId xmlns:a16="http://schemas.microsoft.com/office/drawing/2014/main" id="{A95E4C5B-1499-6275-BFF9-4F49083AF826}"/>
              </a:ext>
            </a:extLst>
          </p:cNvPr>
          <p:cNvSpPr txBox="1"/>
          <p:nvPr/>
        </p:nvSpPr>
        <p:spPr>
          <a:xfrm>
            <a:off x="2042196" y="4083973"/>
            <a:ext cx="3976794" cy="461665"/>
          </a:xfrm>
          <a:prstGeom prst="rect">
            <a:avLst/>
          </a:prstGeom>
          <a:noFill/>
        </p:spPr>
        <p:txBody>
          <a:bodyPr wrap="none" rtlCol="0">
            <a:spAutoFit/>
          </a:bodyPr>
          <a:lstStyle/>
          <a:p>
            <a:r>
              <a:rPr lang="en-US" sz="2400" dirty="0">
                <a:cs typeface="NikoshBAN" panose="02000000000000000000" pitchFamily="2" charset="0"/>
              </a:rPr>
              <a:t>fariduddin111989@gmail.com</a:t>
            </a:r>
          </a:p>
        </p:txBody>
      </p:sp>
      <p:pic>
        <p:nvPicPr>
          <p:cNvPr id="9" name="Picture 8">
            <a:extLst>
              <a:ext uri="{FF2B5EF4-FFF2-40B4-BE49-F238E27FC236}">
                <a16:creationId xmlns:a16="http://schemas.microsoft.com/office/drawing/2014/main" id="{5FEE2D80-B56A-2B38-7170-5004710B4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0952" y="1873346"/>
            <a:ext cx="3256586" cy="385362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8" name="TextBox 7">
            <a:extLst>
              <a:ext uri="{FF2B5EF4-FFF2-40B4-BE49-F238E27FC236}">
                <a16:creationId xmlns:a16="http://schemas.microsoft.com/office/drawing/2014/main" id="{36F85102-F5CC-427A-773A-04D19E301B3A}"/>
              </a:ext>
            </a:extLst>
          </p:cNvPr>
          <p:cNvSpPr txBox="1"/>
          <p:nvPr/>
        </p:nvSpPr>
        <p:spPr>
          <a:xfrm>
            <a:off x="473198" y="5337475"/>
            <a:ext cx="6431569" cy="523220"/>
          </a:xfrm>
          <a:prstGeom prst="rect">
            <a:avLst/>
          </a:prstGeom>
          <a:noFill/>
        </p:spPr>
        <p:txBody>
          <a:bodyPr wrap="none" rtlCol="0">
            <a:spAutoFit/>
          </a:bodyPr>
          <a:lstStyle/>
          <a:p>
            <a:r>
              <a:rPr lang="en-US" sz="2800" b="1" dirty="0">
                <a:latin typeface="NikoshBAN" panose="02000000000000000000" pitchFamily="2" charset="0"/>
                <a:cs typeface="NikoshBAN" panose="02000000000000000000" pitchFamily="2" charset="0"/>
              </a:rPr>
              <a:t>Punctuation &amp; Capitalization Part-3</a:t>
            </a:r>
            <a:endParaRPr lang="en-US" b="1" dirty="0">
              <a:latin typeface="NikoshBAN" panose="02000000000000000000" pitchFamily="2" charset="0"/>
              <a:cs typeface="NikoshBAN" panose="02000000000000000000" pitchFamily="2" charset="0"/>
            </a:endParaRPr>
          </a:p>
        </p:txBody>
      </p:sp>
      <p:sp>
        <p:nvSpPr>
          <p:cNvPr id="10" name="TextBox 9">
            <a:extLst>
              <a:ext uri="{FF2B5EF4-FFF2-40B4-BE49-F238E27FC236}">
                <a16:creationId xmlns:a16="http://schemas.microsoft.com/office/drawing/2014/main" id="{CB659784-3770-DC86-1BDE-5388801645B2}"/>
              </a:ext>
            </a:extLst>
          </p:cNvPr>
          <p:cNvSpPr txBox="1"/>
          <p:nvPr/>
        </p:nvSpPr>
        <p:spPr>
          <a:xfrm>
            <a:off x="1470265" y="5860695"/>
            <a:ext cx="4437433" cy="523220"/>
          </a:xfrm>
          <a:prstGeom prst="rect">
            <a:avLst/>
          </a:prstGeom>
          <a:noFill/>
        </p:spPr>
        <p:txBody>
          <a:bodyPr wrap="none" rtlCol="0">
            <a:spAutoFit/>
          </a:bodyPr>
          <a:lstStyle/>
          <a:p>
            <a:r>
              <a:rPr lang="en-US" sz="2800" b="1" dirty="0">
                <a:latin typeface="NikoshBAN" panose="02000000000000000000" pitchFamily="2" charset="0"/>
                <a:cs typeface="NikoshBAN" panose="02000000000000000000" pitchFamily="2" charset="0"/>
              </a:rPr>
              <a:t>(Exercise  For Practice) </a:t>
            </a:r>
          </a:p>
        </p:txBody>
      </p:sp>
    </p:spTree>
    <p:extLst>
      <p:ext uri="{BB962C8B-B14F-4D97-AF65-F5344CB8AC3E}">
        <p14:creationId xmlns:p14="http://schemas.microsoft.com/office/powerpoint/2010/main" val="712309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C978F47-7419-0147-FA4E-BD11D10CDEE4}"/>
              </a:ext>
            </a:extLst>
          </p:cNvPr>
          <p:cNvSpPr txBox="1"/>
          <p:nvPr/>
        </p:nvSpPr>
        <p:spPr>
          <a:xfrm>
            <a:off x="2816116" y="1225688"/>
            <a:ext cx="8351783" cy="1631216"/>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01   </a:t>
            </a:r>
            <a:r>
              <a:rPr lang="en-US" sz="2400" b="1" dirty="0" err="1">
                <a:latin typeface="NikoshBAN" panose="02000000000000000000" pitchFamily="2" charset="0"/>
                <a:cs typeface="NikoshBAN" panose="02000000000000000000" pitchFamily="2" charset="0"/>
              </a:rPr>
              <a:t>arent</a:t>
            </a:r>
            <a:r>
              <a:rPr lang="en-US" sz="2400" b="1" dirty="0">
                <a:latin typeface="NikoshBAN" panose="02000000000000000000" pitchFamily="2" charset="0"/>
                <a:cs typeface="NikoshBAN" panose="02000000000000000000" pitchFamily="2" charset="0"/>
              </a:rPr>
              <a:t> you going to have any said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no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never eat asparagus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know there are people who </a:t>
            </a:r>
            <a:r>
              <a:rPr lang="en-US" sz="2400" b="1" dirty="0" err="1">
                <a:latin typeface="NikoshBAN" panose="02000000000000000000" pitchFamily="2" charset="0"/>
                <a:cs typeface="NikoshBAN" panose="02000000000000000000" pitchFamily="2" charset="0"/>
              </a:rPr>
              <a:t>dont</a:t>
            </a:r>
            <a:r>
              <a:rPr lang="en-US" sz="2400" b="1" dirty="0">
                <a:latin typeface="NikoshBAN" panose="02000000000000000000" pitchFamily="2" charset="0"/>
                <a:cs typeface="NikoshBAN" panose="02000000000000000000" pitchFamily="2" charset="0"/>
              </a:rPr>
              <a:t> like them the fact is that you ruin your palate by all the meat you eat she said.</a:t>
            </a:r>
          </a:p>
        </p:txBody>
      </p:sp>
      <p:sp>
        <p:nvSpPr>
          <p:cNvPr id="5" name="TextBox 4">
            <a:extLst>
              <a:ext uri="{FF2B5EF4-FFF2-40B4-BE49-F238E27FC236}">
                <a16:creationId xmlns:a16="http://schemas.microsoft.com/office/drawing/2014/main" id="{EB4C828B-0040-F685-411C-7B1DB24DB594}"/>
              </a:ext>
            </a:extLst>
          </p:cNvPr>
          <p:cNvSpPr txBox="1"/>
          <p:nvPr/>
        </p:nvSpPr>
        <p:spPr>
          <a:xfrm>
            <a:off x="2816116" y="2856904"/>
            <a:ext cx="7831521" cy="2000548"/>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02  </a:t>
            </a:r>
            <a:r>
              <a:rPr lang="en-US" sz="2400" b="1" dirty="0">
                <a:latin typeface="NikoshBAN" panose="02000000000000000000" pitchFamily="2" charset="0"/>
                <a:cs typeface="NikoshBAN" panose="02000000000000000000" pitchFamily="2" charset="0"/>
              </a:rPr>
              <a:t>the teacher said to the girl do you think that honesty is the best policy yes sir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think so said the girl then learn to be honest from your childhood thank you sir said the girl may </a:t>
            </a:r>
            <a:r>
              <a:rPr lang="en-US" sz="2400" b="1" dirty="0" err="1">
                <a:latin typeface="NikoshBAN" panose="02000000000000000000" pitchFamily="2" charset="0"/>
                <a:cs typeface="NikoshBAN" panose="02000000000000000000" pitchFamily="2" charset="0"/>
              </a:rPr>
              <a:t>allah</a:t>
            </a:r>
            <a:r>
              <a:rPr lang="en-US" sz="2400" b="1" dirty="0">
                <a:latin typeface="NikoshBAN" panose="02000000000000000000" pitchFamily="2" charset="0"/>
                <a:cs typeface="NikoshBAN" panose="02000000000000000000" pitchFamily="2" charset="0"/>
              </a:rPr>
              <a:t> to bless you said the teacher</a:t>
            </a:r>
          </a:p>
        </p:txBody>
      </p:sp>
      <p:sp>
        <p:nvSpPr>
          <p:cNvPr id="7" name="TextBox 6">
            <a:extLst>
              <a:ext uri="{FF2B5EF4-FFF2-40B4-BE49-F238E27FC236}">
                <a16:creationId xmlns:a16="http://schemas.microsoft.com/office/drawing/2014/main" id="{93841236-4D1D-E8BF-DC88-A7E2AF4CAE8F}"/>
              </a:ext>
            </a:extLst>
          </p:cNvPr>
          <p:cNvSpPr txBox="1"/>
          <p:nvPr/>
        </p:nvSpPr>
        <p:spPr>
          <a:xfrm>
            <a:off x="839513" y="4857452"/>
            <a:ext cx="5892364" cy="2000548"/>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03  </a:t>
            </a:r>
            <a:r>
              <a:rPr lang="en-US" sz="2400" b="1" dirty="0">
                <a:latin typeface="NikoshBAN" panose="02000000000000000000" pitchFamily="2" charset="0"/>
                <a:cs typeface="NikoshBAN" panose="02000000000000000000" pitchFamily="2" charset="0"/>
              </a:rPr>
              <a:t>do not worry about a few mistakes said the teacher you can learn a lot through your mistakes do we learn from our mistakes asked the boy.</a:t>
            </a:r>
          </a:p>
        </p:txBody>
      </p:sp>
      <p:sp>
        <p:nvSpPr>
          <p:cNvPr id="4" name="TextBox 3">
            <a:extLst>
              <a:ext uri="{FF2B5EF4-FFF2-40B4-BE49-F238E27FC236}">
                <a16:creationId xmlns:a16="http://schemas.microsoft.com/office/drawing/2014/main" id="{6DEBEB84-8C14-5B31-E6F0-6E986B71F4ED}"/>
              </a:ext>
            </a:extLst>
          </p:cNvPr>
          <p:cNvSpPr txBox="1"/>
          <p:nvPr/>
        </p:nvSpPr>
        <p:spPr>
          <a:xfrm>
            <a:off x="4682361" y="173118"/>
            <a:ext cx="7394028" cy="830997"/>
          </a:xfrm>
          <a:prstGeom prst="rect">
            <a:avLst/>
          </a:prstGeom>
          <a:noFill/>
        </p:spPr>
        <p:txBody>
          <a:bodyPr wrap="square">
            <a:spAutoFit/>
          </a:bodyPr>
          <a:lstStyle/>
          <a:p>
            <a:pPr algn="just"/>
            <a:r>
              <a:rPr lang="en-US" sz="2400" b="1" dirty="0">
                <a:solidFill>
                  <a:srgbClr val="00B050"/>
                </a:solidFill>
                <a:latin typeface="NikoshBAN" panose="02000000000000000000" pitchFamily="2" charset="0"/>
                <a:cs typeface="NikoshBAN" panose="02000000000000000000" pitchFamily="2" charset="0"/>
              </a:rPr>
              <a:t>Use capitals and punctuation marks where necessary in the following text.</a:t>
            </a:r>
          </a:p>
        </p:txBody>
      </p:sp>
    </p:spTree>
    <p:extLst>
      <p:ext uri="{BB962C8B-B14F-4D97-AF65-F5344CB8AC3E}">
        <p14:creationId xmlns:p14="http://schemas.microsoft.com/office/powerpoint/2010/main" val="265148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105D49-F558-FA53-83CD-D748953B33B2}"/>
              </a:ext>
            </a:extLst>
          </p:cNvPr>
          <p:cNvSpPr txBox="1"/>
          <p:nvPr/>
        </p:nvSpPr>
        <p:spPr>
          <a:xfrm>
            <a:off x="2321472" y="936973"/>
            <a:ext cx="8399080" cy="1384995"/>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 </a:t>
            </a:r>
            <a:r>
              <a:rPr lang="en-US" sz="2000" b="1" dirty="0">
                <a:latin typeface="NikoshBAN" panose="02000000000000000000" pitchFamily="2" charset="0"/>
                <a:cs typeface="NikoshBAN" panose="02000000000000000000" pitchFamily="2" charset="0"/>
              </a:rPr>
              <a:t>“Aren’t you going to have any?” said I. “No, I never eat asparagus.” “I know there are people who don’t like them. The fact is that you ruin your palate by all the meat you eat,” she said.</a:t>
            </a:r>
          </a:p>
        </p:txBody>
      </p:sp>
      <p:sp>
        <p:nvSpPr>
          <p:cNvPr id="5" name="TextBox 4">
            <a:extLst>
              <a:ext uri="{FF2B5EF4-FFF2-40B4-BE49-F238E27FC236}">
                <a16:creationId xmlns:a16="http://schemas.microsoft.com/office/drawing/2014/main" id="{A88F0B62-AD0B-B6DB-A85F-3F6019F30FA2}"/>
              </a:ext>
            </a:extLst>
          </p:cNvPr>
          <p:cNvSpPr txBox="1"/>
          <p:nvPr/>
        </p:nvSpPr>
        <p:spPr>
          <a:xfrm>
            <a:off x="2321472" y="2542690"/>
            <a:ext cx="8856279" cy="1384995"/>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2 </a:t>
            </a:r>
            <a:r>
              <a:rPr lang="en-US" sz="2000" b="1" dirty="0">
                <a:latin typeface="NikoshBAN" panose="02000000000000000000" pitchFamily="2" charset="0"/>
                <a:cs typeface="NikoshBAN" panose="02000000000000000000" pitchFamily="2" charset="0"/>
              </a:rPr>
              <a:t>The teacher said to the girl, “Do you think that honesty is the best policy?” “Yes, sir, think so,” said the girl. “Then learn to be honest from your childhood.” “Thank you sir,” said the girl. “May Allah bless you,” said the teacher.</a:t>
            </a:r>
          </a:p>
        </p:txBody>
      </p:sp>
      <p:sp>
        <p:nvSpPr>
          <p:cNvPr id="7" name="TextBox 6">
            <a:extLst>
              <a:ext uri="{FF2B5EF4-FFF2-40B4-BE49-F238E27FC236}">
                <a16:creationId xmlns:a16="http://schemas.microsoft.com/office/drawing/2014/main" id="{F2FF24C1-EC9B-226F-AC9E-7AC1DE939C05}"/>
              </a:ext>
            </a:extLst>
          </p:cNvPr>
          <p:cNvSpPr txBox="1"/>
          <p:nvPr/>
        </p:nvSpPr>
        <p:spPr>
          <a:xfrm>
            <a:off x="2321472" y="4654242"/>
            <a:ext cx="7784225"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3 </a:t>
            </a:r>
            <a:r>
              <a:rPr lang="en-US" sz="2000" b="1" dirty="0">
                <a:latin typeface="NikoshBAN" panose="02000000000000000000" pitchFamily="2" charset="0"/>
                <a:cs typeface="NikoshBAN" panose="02000000000000000000" pitchFamily="2" charset="0"/>
              </a:rPr>
              <a:t>“Do not worry about a few mistakes,” said the teacher, “you can learn a lot through your mistakes.” “Do we learn from our mistakes?” asked the boy.</a:t>
            </a:r>
          </a:p>
        </p:txBody>
      </p:sp>
    </p:spTree>
    <p:extLst>
      <p:ext uri="{BB962C8B-B14F-4D97-AF65-F5344CB8AC3E}">
        <p14:creationId xmlns:p14="http://schemas.microsoft.com/office/powerpoint/2010/main" val="2605135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ED31F3-BF39-D563-53F7-BA814D382E05}"/>
              </a:ext>
            </a:extLst>
          </p:cNvPr>
          <p:cNvSpPr txBox="1"/>
          <p:nvPr/>
        </p:nvSpPr>
        <p:spPr>
          <a:xfrm>
            <a:off x="3046686" y="712866"/>
            <a:ext cx="8919342" cy="1261884"/>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04 </a:t>
            </a:r>
            <a:r>
              <a:rPr lang="en-US" sz="2400" b="1" dirty="0">
                <a:latin typeface="NikoshBAN" panose="02000000000000000000" pitchFamily="2" charset="0"/>
                <a:cs typeface="NikoshBAN" panose="02000000000000000000" pitchFamily="2" charset="0"/>
              </a:rPr>
              <a:t>how is your father </a:t>
            </a:r>
            <a:r>
              <a:rPr lang="en-US" sz="2400" b="1" dirty="0" err="1">
                <a:latin typeface="NikoshBAN" panose="02000000000000000000" pitchFamily="2" charset="0"/>
                <a:cs typeface="NikoshBAN" panose="02000000000000000000" pitchFamily="2" charset="0"/>
              </a:rPr>
              <a:t>bilkis</a:t>
            </a:r>
            <a:r>
              <a:rPr lang="en-US" sz="2400" b="1" dirty="0">
                <a:latin typeface="NikoshBAN" panose="02000000000000000000" pitchFamily="2" charset="0"/>
                <a:cs typeface="NikoshBAN" panose="02000000000000000000" pitchFamily="2" charset="0"/>
              </a:rPr>
              <a:t> said </a:t>
            </a:r>
            <a:r>
              <a:rPr lang="en-US" sz="2400" b="1" dirty="0" err="1">
                <a:latin typeface="NikoshBAN" panose="02000000000000000000" pitchFamily="2" charset="0"/>
                <a:cs typeface="NikoshBAN" panose="02000000000000000000" pitchFamily="2" charset="0"/>
              </a:rPr>
              <a:t>mr</a:t>
            </a:r>
            <a:r>
              <a:rPr lang="en-US" sz="2400" b="1" dirty="0">
                <a:latin typeface="NikoshBAN" panose="02000000000000000000" pitchFamily="2" charset="0"/>
                <a:cs typeface="NikoshBAN" panose="02000000000000000000" pitchFamily="2" charset="0"/>
              </a:rPr>
              <a:t> </a:t>
            </a:r>
            <a:r>
              <a:rPr lang="en-US" sz="2400" b="1" dirty="0" err="1">
                <a:latin typeface="NikoshBAN" panose="02000000000000000000" pitchFamily="2" charset="0"/>
                <a:cs typeface="NikoshBAN" panose="02000000000000000000" pitchFamily="2" charset="0"/>
              </a:rPr>
              <a:t>rahman</a:t>
            </a:r>
            <a:r>
              <a:rPr lang="en-US" sz="2400" b="1" dirty="0">
                <a:latin typeface="NikoshBAN" panose="02000000000000000000" pitchFamily="2" charset="0"/>
                <a:cs typeface="NikoshBAN" panose="02000000000000000000" pitchFamily="2" charset="0"/>
              </a:rPr>
              <a:t> he is very well thank you </a:t>
            </a:r>
            <a:r>
              <a:rPr lang="en-US" sz="2400" b="1" dirty="0" err="1">
                <a:latin typeface="NikoshBAN" panose="02000000000000000000" pitchFamily="2" charset="0"/>
                <a:cs typeface="NikoshBAN" panose="02000000000000000000" pitchFamily="2" charset="0"/>
              </a:rPr>
              <a:t>bilkis</a:t>
            </a:r>
            <a:r>
              <a:rPr lang="en-US" sz="2400" b="1" dirty="0">
                <a:latin typeface="NikoshBAN" panose="02000000000000000000" pitchFamily="2" charset="0"/>
                <a:cs typeface="NikoshBAN" panose="02000000000000000000" pitchFamily="2" charset="0"/>
              </a:rPr>
              <a:t> replied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am glad to hear that he is in good health said </a:t>
            </a:r>
            <a:r>
              <a:rPr lang="en-US" sz="2400" b="1" dirty="0" err="1">
                <a:latin typeface="NikoshBAN" panose="02000000000000000000" pitchFamily="2" charset="0"/>
                <a:cs typeface="NikoshBAN" panose="02000000000000000000" pitchFamily="2" charset="0"/>
              </a:rPr>
              <a:t>mr</a:t>
            </a:r>
            <a:r>
              <a:rPr lang="en-US" sz="2400" b="1" dirty="0">
                <a:latin typeface="NikoshBAN" panose="02000000000000000000" pitchFamily="2" charset="0"/>
                <a:cs typeface="NikoshBAN" panose="02000000000000000000" pitchFamily="2" charset="0"/>
              </a:rPr>
              <a:t> </a:t>
            </a:r>
            <a:r>
              <a:rPr lang="en-US" sz="2400" b="1" dirty="0" err="1">
                <a:latin typeface="NikoshBAN" panose="02000000000000000000" pitchFamily="2" charset="0"/>
                <a:cs typeface="NikoshBAN" panose="02000000000000000000" pitchFamily="2" charset="0"/>
              </a:rPr>
              <a:t>rahman</a:t>
            </a:r>
            <a:endParaRPr lang="en-US" b="1"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85B5B04F-1B80-FF7C-273F-F3AD9CE77123}"/>
              </a:ext>
            </a:extLst>
          </p:cNvPr>
          <p:cNvSpPr txBox="1"/>
          <p:nvPr/>
        </p:nvSpPr>
        <p:spPr>
          <a:xfrm>
            <a:off x="3046686" y="2181373"/>
            <a:ext cx="8619797" cy="1261884"/>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05  </a:t>
            </a:r>
            <a:r>
              <a:rPr lang="en-US" sz="2400" b="1" dirty="0">
                <a:latin typeface="NikoshBAN" panose="02000000000000000000" pitchFamily="2" charset="0"/>
                <a:cs typeface="NikoshBAN" panose="02000000000000000000" pitchFamily="2" charset="0"/>
              </a:rPr>
              <a:t>hello old lady what are you doing said the princess </a:t>
            </a:r>
            <a:r>
              <a:rPr lang="en-US" sz="2400" b="1" dirty="0" err="1">
                <a:latin typeface="NikoshBAN" panose="02000000000000000000" pitchFamily="2" charset="0"/>
                <a:cs typeface="NikoshBAN" panose="02000000000000000000" pitchFamily="2" charset="0"/>
              </a:rPr>
              <a:t>i</a:t>
            </a:r>
            <a:r>
              <a:rPr lang="en-US" sz="2400" b="1" dirty="0">
                <a:latin typeface="NikoshBAN" panose="02000000000000000000" pitchFamily="2" charset="0"/>
                <a:cs typeface="NikoshBAN" panose="02000000000000000000" pitchFamily="2" charset="0"/>
              </a:rPr>
              <a:t> am spinning a yarn around the spindle replied the old woman.</a:t>
            </a:r>
            <a:endParaRPr lang="en-US" b="1" dirty="0">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id="{FA80E13E-F688-F3A9-258E-BDDB97EABC5A}"/>
              </a:ext>
            </a:extLst>
          </p:cNvPr>
          <p:cNvSpPr txBox="1"/>
          <p:nvPr/>
        </p:nvSpPr>
        <p:spPr>
          <a:xfrm>
            <a:off x="3046686" y="3964386"/>
            <a:ext cx="7689631" cy="1631216"/>
          </a:xfrm>
          <a:prstGeom prst="rect">
            <a:avLst/>
          </a:prstGeom>
          <a:noFill/>
        </p:spPr>
        <p:txBody>
          <a:bodyPr wrap="square">
            <a:spAutoFit/>
          </a:bodyPr>
          <a:lstStyle/>
          <a:p>
            <a:pPr algn="just"/>
            <a:r>
              <a:rPr lang="en-US" sz="2800" b="1" dirty="0">
                <a:latin typeface="NikoshBAN" panose="02000000000000000000" pitchFamily="2" charset="0"/>
                <a:cs typeface="NikoshBAN" panose="02000000000000000000" pitchFamily="2" charset="0"/>
              </a:rPr>
              <a:t>Exercise: 06  </a:t>
            </a:r>
            <a:r>
              <a:rPr lang="en-US" sz="2400" b="1" dirty="0">
                <a:latin typeface="NikoshBAN" panose="02000000000000000000" pitchFamily="2" charset="0"/>
                <a:cs typeface="NikoshBAN" panose="02000000000000000000" pitchFamily="2" charset="0"/>
              </a:rPr>
              <a:t>would you please tell me one reason of air pollution yes the smoke from our household activities vehicles factories </a:t>
            </a:r>
            <a:r>
              <a:rPr lang="en-US" sz="2400" b="1" dirty="0" err="1">
                <a:latin typeface="NikoshBAN" panose="02000000000000000000" pitchFamily="2" charset="0"/>
                <a:cs typeface="NikoshBAN" panose="02000000000000000000" pitchFamily="2" charset="0"/>
              </a:rPr>
              <a:t>etc</a:t>
            </a:r>
            <a:r>
              <a:rPr lang="en-US" sz="2400" b="1" dirty="0">
                <a:latin typeface="NikoshBAN" panose="02000000000000000000" pitchFamily="2" charset="0"/>
                <a:cs typeface="NikoshBAN" panose="02000000000000000000" pitchFamily="2" charset="0"/>
              </a:rPr>
              <a:t> is mainly causing air pollution</a:t>
            </a:r>
            <a:endParaRPr lang="en-US"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384987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BE95BC-EDB1-38F5-53BF-ABD53368CE48}"/>
              </a:ext>
            </a:extLst>
          </p:cNvPr>
          <p:cNvSpPr txBox="1"/>
          <p:nvPr/>
        </p:nvSpPr>
        <p:spPr>
          <a:xfrm>
            <a:off x="3049313" y="886287"/>
            <a:ext cx="8270327"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4 </a:t>
            </a:r>
            <a:r>
              <a:rPr lang="en-US" sz="2000" b="1" dirty="0">
                <a:latin typeface="NikoshBAN" panose="02000000000000000000" pitchFamily="2" charset="0"/>
                <a:cs typeface="NikoshBAN" panose="02000000000000000000" pitchFamily="2" charset="0"/>
              </a:rPr>
              <a:t>“How is your father, Bilkis?” said Mr. Rahman. “He is very well. Thank you.” Bilkis replied. “I am glad to hear that he is in good health,” said Mr. Rahman.</a:t>
            </a:r>
          </a:p>
        </p:txBody>
      </p:sp>
      <p:sp>
        <p:nvSpPr>
          <p:cNvPr id="5" name="TextBox 4">
            <a:extLst>
              <a:ext uri="{FF2B5EF4-FFF2-40B4-BE49-F238E27FC236}">
                <a16:creationId xmlns:a16="http://schemas.microsoft.com/office/drawing/2014/main" id="{446592F5-790C-FA06-888F-680C780F1625}"/>
              </a:ext>
            </a:extLst>
          </p:cNvPr>
          <p:cNvSpPr txBox="1"/>
          <p:nvPr/>
        </p:nvSpPr>
        <p:spPr>
          <a:xfrm>
            <a:off x="3046686" y="2259448"/>
            <a:ext cx="8270327"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5</a:t>
            </a:r>
            <a:r>
              <a:rPr lang="en-US" sz="2000" b="1" dirty="0">
                <a:latin typeface="NikoshBAN" panose="02000000000000000000" pitchFamily="2" charset="0"/>
                <a:cs typeface="NikoshBAN" panose="02000000000000000000" pitchFamily="2" charset="0"/>
              </a:rPr>
              <a:t> “Hello, old lady, what are you doing?” said the Princess. “I am spinning a yarn around the spindle,” replied the old woman.</a:t>
            </a:r>
          </a:p>
        </p:txBody>
      </p:sp>
      <p:sp>
        <p:nvSpPr>
          <p:cNvPr id="7" name="TextBox 6">
            <a:extLst>
              <a:ext uri="{FF2B5EF4-FFF2-40B4-BE49-F238E27FC236}">
                <a16:creationId xmlns:a16="http://schemas.microsoft.com/office/drawing/2014/main" id="{B5C7C2CA-7B59-AE9B-BF54-EBBAF44B406A}"/>
              </a:ext>
            </a:extLst>
          </p:cNvPr>
          <p:cNvSpPr txBox="1"/>
          <p:nvPr/>
        </p:nvSpPr>
        <p:spPr>
          <a:xfrm>
            <a:off x="3046687" y="3924566"/>
            <a:ext cx="7784224"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6 </a:t>
            </a:r>
            <a:r>
              <a:rPr lang="en-US" sz="2000" b="1" dirty="0">
                <a:latin typeface="NikoshBAN" panose="02000000000000000000" pitchFamily="2" charset="0"/>
                <a:cs typeface="NikoshBAN" panose="02000000000000000000" pitchFamily="2" charset="0"/>
              </a:rPr>
              <a:t>“Would you please tell me one reason of air pollution?” “Yes, the smoke from our household activities, vehicles, factories etc. is mainly causing air pollution.</a:t>
            </a:r>
          </a:p>
        </p:txBody>
      </p:sp>
    </p:spTree>
    <p:extLst>
      <p:ext uri="{BB962C8B-B14F-4D97-AF65-F5344CB8AC3E}">
        <p14:creationId xmlns:p14="http://schemas.microsoft.com/office/powerpoint/2010/main" val="2376839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5A5E7B-BB5A-349C-CEFA-F2210C95703B}"/>
              </a:ext>
            </a:extLst>
          </p:cNvPr>
          <p:cNvSpPr txBox="1"/>
          <p:nvPr/>
        </p:nvSpPr>
        <p:spPr>
          <a:xfrm>
            <a:off x="2983622" y="845771"/>
            <a:ext cx="8351783" cy="1384995"/>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07  </a:t>
            </a:r>
            <a:r>
              <a:rPr lang="en-US" sz="2000" b="1" dirty="0">
                <a:latin typeface="NikoshBAN" panose="02000000000000000000" pitchFamily="2" charset="0"/>
                <a:cs typeface="NikoshBAN" panose="02000000000000000000" pitchFamily="2" charset="0"/>
              </a:rPr>
              <a:t>have you heard the name of alexander asked </a:t>
            </a:r>
            <a:r>
              <a:rPr lang="en-US" sz="2000" b="1" dirty="0" err="1">
                <a:latin typeface="NikoshBAN" panose="02000000000000000000" pitchFamily="2" charset="0"/>
                <a:cs typeface="NikoshBAN" panose="02000000000000000000" pitchFamily="2" charset="0"/>
              </a:rPr>
              <a:t>mr</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ahmed</a:t>
            </a:r>
            <a:r>
              <a:rPr lang="en-US" sz="2000" b="1" dirty="0">
                <a:latin typeface="NikoshBAN" panose="02000000000000000000" pitchFamily="2" charset="0"/>
                <a:cs typeface="NikoshBAN" panose="02000000000000000000" pitchFamily="2" charset="0"/>
              </a:rPr>
              <a:t> no sir </a:t>
            </a:r>
            <a:r>
              <a:rPr lang="en-US" sz="2000" b="1" dirty="0" err="1">
                <a:latin typeface="NikoshBAN" panose="02000000000000000000" pitchFamily="2" charset="0"/>
                <a:cs typeface="NikoshBAN" panose="02000000000000000000" pitchFamily="2" charset="0"/>
              </a:rPr>
              <a:t>razu</a:t>
            </a:r>
            <a:r>
              <a:rPr lang="en-US" sz="2000" b="1" dirty="0">
                <a:latin typeface="NikoshBAN" panose="02000000000000000000" pitchFamily="2" charset="0"/>
                <a:cs typeface="NikoshBAN" panose="02000000000000000000" pitchFamily="2" charset="0"/>
              </a:rPr>
              <a:t> replied how strange it is said he will you tell me about alexander please well he was the great king of </a:t>
            </a:r>
            <a:r>
              <a:rPr lang="en-US" sz="2000" b="1" dirty="0" err="1">
                <a:latin typeface="NikoshBAN" panose="02000000000000000000" pitchFamily="2" charset="0"/>
                <a:cs typeface="NikoshBAN" panose="02000000000000000000" pitchFamily="2" charset="0"/>
              </a:rPr>
              <a:t>macedonia</a:t>
            </a:r>
            <a:endParaRPr lang="en-US" sz="2000" b="1"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24A1D7CF-0F99-6DC0-BE1E-DE6067ED08F5}"/>
              </a:ext>
            </a:extLst>
          </p:cNvPr>
          <p:cNvSpPr txBox="1"/>
          <p:nvPr/>
        </p:nvSpPr>
        <p:spPr>
          <a:xfrm>
            <a:off x="2983622" y="2659559"/>
            <a:ext cx="8288719" cy="76944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08</a:t>
            </a:r>
            <a:r>
              <a:rPr lang="en-US" sz="2000" b="1" dirty="0">
                <a:latin typeface="NikoshBAN" panose="02000000000000000000" pitchFamily="2" charset="0"/>
                <a:cs typeface="NikoshBAN" panose="02000000000000000000" pitchFamily="2" charset="0"/>
              </a:rPr>
              <a:t> go to bed now mother said you can complete your assignment in the morning no mom ill finish it now</a:t>
            </a:r>
          </a:p>
        </p:txBody>
      </p:sp>
      <p:sp>
        <p:nvSpPr>
          <p:cNvPr id="7" name="TextBox 6">
            <a:extLst>
              <a:ext uri="{FF2B5EF4-FFF2-40B4-BE49-F238E27FC236}">
                <a16:creationId xmlns:a16="http://schemas.microsoft.com/office/drawing/2014/main" id="{057744EF-B6BA-E5B4-F1C5-0972C0F72282}"/>
              </a:ext>
            </a:extLst>
          </p:cNvPr>
          <p:cNvSpPr txBox="1"/>
          <p:nvPr/>
        </p:nvSpPr>
        <p:spPr>
          <a:xfrm>
            <a:off x="2983622" y="4130594"/>
            <a:ext cx="7784226" cy="76944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09   </a:t>
            </a:r>
            <a:r>
              <a:rPr lang="en-US" sz="2000" b="1" dirty="0">
                <a:latin typeface="NikoshBAN" panose="02000000000000000000" pitchFamily="2" charset="0"/>
                <a:cs typeface="NikoshBAN" panose="02000000000000000000" pitchFamily="2" charset="0"/>
              </a:rPr>
              <a:t>why </a:t>
            </a:r>
            <a:r>
              <a:rPr lang="en-US" sz="2000" b="1" dirty="0" err="1">
                <a:latin typeface="NikoshBAN" panose="02000000000000000000" pitchFamily="2" charset="0"/>
                <a:cs typeface="NikoshBAN" panose="02000000000000000000" pitchFamily="2" charset="0"/>
              </a:rPr>
              <a:t>ard</a:t>
            </a:r>
            <a:r>
              <a:rPr lang="en-US" sz="2000" b="1" dirty="0">
                <a:latin typeface="NikoshBAN" panose="02000000000000000000" pitchFamily="2" charset="0"/>
                <a:cs typeface="NikoshBAN" panose="02000000000000000000" pitchFamily="2" charset="0"/>
              </a:rPr>
              <a:t> you late always try to attend the class regularly yes sir the student said to the teacher</a:t>
            </a:r>
          </a:p>
        </p:txBody>
      </p:sp>
    </p:spTree>
    <p:extLst>
      <p:ext uri="{BB962C8B-B14F-4D97-AF65-F5344CB8AC3E}">
        <p14:creationId xmlns:p14="http://schemas.microsoft.com/office/powerpoint/2010/main" val="35240034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A8C9B1-F49E-0A86-5F68-A5A4BEEBB107}"/>
              </a:ext>
            </a:extLst>
          </p:cNvPr>
          <p:cNvSpPr txBox="1"/>
          <p:nvPr/>
        </p:nvSpPr>
        <p:spPr>
          <a:xfrm>
            <a:off x="2731375" y="842380"/>
            <a:ext cx="8950873" cy="1384995"/>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 </a:t>
            </a:r>
            <a:r>
              <a:rPr lang="en-US" sz="2400" b="1" dirty="0">
                <a:latin typeface="NikoshBAN" panose="02000000000000000000" pitchFamily="2" charset="0"/>
                <a:cs typeface="NikoshBAN" panose="02000000000000000000" pitchFamily="2" charset="0"/>
              </a:rPr>
              <a:t>Answer: 7 </a:t>
            </a:r>
            <a:r>
              <a:rPr lang="en-US" sz="2000" b="1" dirty="0">
                <a:latin typeface="NikoshBAN" panose="02000000000000000000" pitchFamily="2" charset="0"/>
                <a:cs typeface="NikoshBAN" panose="02000000000000000000" pitchFamily="2" charset="0"/>
              </a:rPr>
              <a:t>“Have you heard the name of Alexander?” asked Mr. Ahmed. “No sir.” </a:t>
            </a:r>
            <a:r>
              <a:rPr lang="en-US" sz="2000" b="1" dirty="0" err="1">
                <a:latin typeface="NikoshBAN" panose="02000000000000000000" pitchFamily="2" charset="0"/>
                <a:cs typeface="NikoshBAN" panose="02000000000000000000" pitchFamily="2" charset="0"/>
              </a:rPr>
              <a:t>Razu</a:t>
            </a:r>
            <a:r>
              <a:rPr lang="en-US" sz="2000" b="1" dirty="0">
                <a:latin typeface="NikoshBAN" panose="02000000000000000000" pitchFamily="2" charset="0"/>
                <a:cs typeface="NikoshBAN" panose="02000000000000000000" pitchFamily="2" charset="0"/>
              </a:rPr>
              <a:t> replied. “How strange it is!” said he. “Will you tell me about Alexander, please?” “Well, he was the great king of Macedonia.”</a:t>
            </a:r>
          </a:p>
        </p:txBody>
      </p:sp>
      <p:sp>
        <p:nvSpPr>
          <p:cNvPr id="5" name="TextBox 4">
            <a:extLst>
              <a:ext uri="{FF2B5EF4-FFF2-40B4-BE49-F238E27FC236}">
                <a16:creationId xmlns:a16="http://schemas.microsoft.com/office/drawing/2014/main" id="{B2E16D36-E0BE-68E0-E10B-F5A218FE3FE8}"/>
              </a:ext>
            </a:extLst>
          </p:cNvPr>
          <p:cNvSpPr txBox="1"/>
          <p:nvPr/>
        </p:nvSpPr>
        <p:spPr>
          <a:xfrm>
            <a:off x="2731375" y="2721114"/>
            <a:ext cx="7894583" cy="76944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8</a:t>
            </a:r>
            <a:r>
              <a:rPr lang="en-US" sz="2000" b="1" dirty="0">
                <a:latin typeface="NikoshBAN" panose="02000000000000000000" pitchFamily="2" charset="0"/>
                <a:cs typeface="NikoshBAN" panose="02000000000000000000" pitchFamily="2" charset="0"/>
              </a:rPr>
              <a:t> “Go to bed now,” Mother said. “You can complete your assignment in the morning. “No, Mom! I’ll finish it now.”</a:t>
            </a:r>
          </a:p>
        </p:txBody>
      </p:sp>
      <p:sp>
        <p:nvSpPr>
          <p:cNvPr id="7" name="TextBox 6">
            <a:extLst>
              <a:ext uri="{FF2B5EF4-FFF2-40B4-BE49-F238E27FC236}">
                <a16:creationId xmlns:a16="http://schemas.microsoft.com/office/drawing/2014/main" id="{B8A69EC0-6353-157B-8E8F-D43A1D34313B}"/>
              </a:ext>
            </a:extLst>
          </p:cNvPr>
          <p:cNvSpPr txBox="1"/>
          <p:nvPr/>
        </p:nvSpPr>
        <p:spPr>
          <a:xfrm>
            <a:off x="2731375" y="4130593"/>
            <a:ext cx="7894582" cy="76944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9</a:t>
            </a:r>
            <a:r>
              <a:rPr lang="en-US" sz="2000" b="1" dirty="0">
                <a:latin typeface="NikoshBAN" panose="02000000000000000000" pitchFamily="2" charset="0"/>
                <a:cs typeface="NikoshBAN" panose="02000000000000000000" pitchFamily="2" charset="0"/>
              </a:rPr>
              <a:t> “Why are you late? Always try to attend the class regularly.” “Yes sir,” the student said to the teacher.</a:t>
            </a:r>
          </a:p>
        </p:txBody>
      </p:sp>
    </p:spTree>
    <p:extLst>
      <p:ext uri="{BB962C8B-B14F-4D97-AF65-F5344CB8AC3E}">
        <p14:creationId xmlns:p14="http://schemas.microsoft.com/office/powerpoint/2010/main" val="131934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B93A2D-3257-F890-4B4D-A5FF04017E36}"/>
              </a:ext>
            </a:extLst>
          </p:cNvPr>
          <p:cNvSpPr txBox="1"/>
          <p:nvPr/>
        </p:nvSpPr>
        <p:spPr>
          <a:xfrm>
            <a:off x="2699844" y="886287"/>
            <a:ext cx="8572500"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10</a:t>
            </a:r>
            <a:r>
              <a:rPr lang="en-US" sz="2000" b="1" dirty="0">
                <a:latin typeface="NikoshBAN" panose="02000000000000000000" pitchFamily="2" charset="0"/>
                <a:cs typeface="NikoshBAN" panose="02000000000000000000" pitchFamily="2" charset="0"/>
              </a:rPr>
              <a:t>  zaman can you tell me what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teaching the teacher asked </a:t>
            </a:r>
            <a:r>
              <a:rPr lang="en-US" sz="2000" b="1" dirty="0" err="1">
                <a:latin typeface="NikoshBAN" panose="02000000000000000000" pitchFamily="2" charset="0"/>
                <a:cs typeface="NikoshBAN" panose="02000000000000000000" pitchFamily="2" charset="0"/>
              </a:rPr>
              <a:t>im</a:t>
            </a:r>
            <a:r>
              <a:rPr lang="en-US" sz="2000" b="1" dirty="0">
                <a:latin typeface="NikoshBAN" panose="02000000000000000000" pitchFamily="2" charset="0"/>
                <a:cs typeface="NikoshBAN" panose="02000000000000000000" pitchFamily="2" charset="0"/>
              </a:rPr>
              <a:t> sorry sir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can’t follow replied zaman you can’t because you are not attentive the teacher said</a:t>
            </a:r>
          </a:p>
        </p:txBody>
      </p:sp>
      <p:sp>
        <p:nvSpPr>
          <p:cNvPr id="5" name="TextBox 4">
            <a:extLst>
              <a:ext uri="{FF2B5EF4-FFF2-40B4-BE49-F238E27FC236}">
                <a16:creationId xmlns:a16="http://schemas.microsoft.com/office/drawing/2014/main" id="{FE48914D-C3E8-1FE1-21D6-3E088D7B14C1}"/>
              </a:ext>
            </a:extLst>
          </p:cNvPr>
          <p:cNvSpPr txBox="1"/>
          <p:nvPr/>
        </p:nvSpPr>
        <p:spPr>
          <a:xfrm>
            <a:off x="2699844" y="2711703"/>
            <a:ext cx="8225658" cy="76944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11 </a:t>
            </a:r>
            <a:r>
              <a:rPr lang="en-US" sz="2000" b="1" dirty="0">
                <a:latin typeface="NikoshBAN" panose="02000000000000000000" pitchFamily="2" charset="0"/>
                <a:cs typeface="NikoshBAN" panose="02000000000000000000" pitchFamily="2" charset="0"/>
              </a:rPr>
              <a:t>don’t you have any relative here to stay with no sir so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need a transfer certificate to be admitted there</a:t>
            </a:r>
          </a:p>
        </p:txBody>
      </p:sp>
      <p:sp>
        <p:nvSpPr>
          <p:cNvPr id="7" name="TextBox 6">
            <a:extLst>
              <a:ext uri="{FF2B5EF4-FFF2-40B4-BE49-F238E27FC236}">
                <a16:creationId xmlns:a16="http://schemas.microsoft.com/office/drawing/2014/main" id="{684C91C7-AB1C-FFEC-9CD4-A28CAAE29D83}"/>
              </a:ext>
            </a:extLst>
          </p:cNvPr>
          <p:cNvSpPr txBox="1"/>
          <p:nvPr/>
        </p:nvSpPr>
        <p:spPr>
          <a:xfrm>
            <a:off x="2699844" y="4260107"/>
            <a:ext cx="726396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12  do you know me yes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know you from my childhood </a:t>
            </a:r>
            <a:r>
              <a:rPr lang="en-US" sz="2000" b="1" dirty="0" err="1">
                <a:latin typeface="NikoshBAN" panose="02000000000000000000" pitchFamily="2" charset="0"/>
                <a:cs typeface="NikoshBAN" panose="02000000000000000000" pitchFamily="2" charset="0"/>
              </a:rPr>
              <a:t>whats</a:t>
            </a:r>
            <a:r>
              <a:rPr lang="en-US" sz="2000" b="1" dirty="0">
                <a:latin typeface="NikoshBAN" panose="02000000000000000000" pitchFamily="2" charset="0"/>
                <a:cs typeface="NikoshBAN" panose="02000000000000000000" pitchFamily="2" charset="0"/>
              </a:rPr>
              <a:t> your name my name is </a:t>
            </a:r>
            <a:r>
              <a:rPr lang="en-US" sz="2000" b="1" dirty="0" err="1">
                <a:latin typeface="NikoshBAN" panose="02000000000000000000" pitchFamily="2" charset="0"/>
                <a:cs typeface="NikoshBAN" panose="02000000000000000000" pitchFamily="2" charset="0"/>
              </a:rPr>
              <a:t>sumon</a:t>
            </a:r>
            <a:r>
              <a:rPr lang="en-US" sz="2000" b="1" dirty="0">
                <a:latin typeface="NikoshBAN" panose="02000000000000000000" pitchFamily="2" charset="0"/>
                <a:cs typeface="NikoshBAN" panose="02000000000000000000" pitchFamily="2" charset="0"/>
              </a:rPr>
              <a:t> thank you a lot said </a:t>
            </a:r>
            <a:r>
              <a:rPr lang="en-US" sz="2000" b="1" dirty="0" err="1">
                <a:latin typeface="NikoshBAN" panose="02000000000000000000" pitchFamily="2" charset="0"/>
                <a:cs typeface="NikoshBAN" panose="02000000000000000000" pitchFamily="2" charset="0"/>
              </a:rPr>
              <a:t>mr</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jamal</a:t>
            </a:r>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866009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03373E-DEF5-D373-E88D-05284FECB8A6}"/>
              </a:ext>
            </a:extLst>
          </p:cNvPr>
          <p:cNvSpPr txBox="1"/>
          <p:nvPr/>
        </p:nvSpPr>
        <p:spPr>
          <a:xfrm>
            <a:off x="3062451" y="949349"/>
            <a:ext cx="8288721"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10</a:t>
            </a:r>
            <a:r>
              <a:rPr lang="en-US" sz="2000" b="1" dirty="0">
                <a:latin typeface="NikoshBAN" panose="02000000000000000000" pitchFamily="2" charset="0"/>
                <a:cs typeface="NikoshBAN" panose="02000000000000000000" pitchFamily="2" charset="0"/>
              </a:rPr>
              <a:t>  “Zaman, can you tell me what I am teaching?” the teacher asked. “I’m sorry sir. I can’t follow,” replied Zaman. “You can’t because you are not attentive,” the teacher said.</a:t>
            </a:r>
          </a:p>
        </p:txBody>
      </p:sp>
      <p:sp>
        <p:nvSpPr>
          <p:cNvPr id="5" name="TextBox 4">
            <a:extLst>
              <a:ext uri="{FF2B5EF4-FFF2-40B4-BE49-F238E27FC236}">
                <a16:creationId xmlns:a16="http://schemas.microsoft.com/office/drawing/2014/main" id="{D7A4DD94-484D-B747-C08A-4E91770CA107}"/>
              </a:ext>
            </a:extLst>
          </p:cNvPr>
          <p:cNvSpPr txBox="1"/>
          <p:nvPr/>
        </p:nvSpPr>
        <p:spPr>
          <a:xfrm>
            <a:off x="3062451" y="2721114"/>
            <a:ext cx="7973411"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11</a:t>
            </a:r>
            <a:r>
              <a:rPr lang="en-US" sz="2000" b="1" dirty="0">
                <a:latin typeface="NikoshBAN" panose="02000000000000000000" pitchFamily="2" charset="0"/>
                <a:cs typeface="NikoshBAN" panose="02000000000000000000" pitchFamily="2" charset="0"/>
              </a:rPr>
              <a:t>  “Don’t you have any relative here to stay with?” “No, sir. So, I need a transfer certificate to be admitted there.”</a:t>
            </a:r>
          </a:p>
        </p:txBody>
      </p:sp>
      <p:sp>
        <p:nvSpPr>
          <p:cNvPr id="7" name="TextBox 6">
            <a:extLst>
              <a:ext uri="{FF2B5EF4-FFF2-40B4-BE49-F238E27FC236}">
                <a16:creationId xmlns:a16="http://schemas.microsoft.com/office/drawing/2014/main" id="{5DCF736F-4D7C-ABF5-7A02-65C417403DA0}"/>
              </a:ext>
            </a:extLst>
          </p:cNvPr>
          <p:cNvSpPr txBox="1"/>
          <p:nvPr/>
        </p:nvSpPr>
        <p:spPr>
          <a:xfrm>
            <a:off x="3062451" y="4354701"/>
            <a:ext cx="6901356"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12</a:t>
            </a:r>
            <a:r>
              <a:rPr lang="en-US" sz="2000" b="1" dirty="0">
                <a:latin typeface="NikoshBAN" panose="02000000000000000000" pitchFamily="2" charset="0"/>
                <a:cs typeface="NikoshBAN" panose="02000000000000000000" pitchFamily="2" charset="0"/>
              </a:rPr>
              <a:t> “Do you know me?” “Yes, I know you from my childhood.” “What’s your name?” “My name is </a:t>
            </a:r>
            <a:r>
              <a:rPr lang="en-US" sz="2000" b="1" dirty="0" err="1">
                <a:latin typeface="NikoshBAN" panose="02000000000000000000" pitchFamily="2" charset="0"/>
                <a:cs typeface="NikoshBAN" panose="02000000000000000000" pitchFamily="2" charset="0"/>
              </a:rPr>
              <a:t>Sumon</a:t>
            </a:r>
            <a:r>
              <a:rPr lang="en-US" sz="2000" b="1" dirty="0">
                <a:latin typeface="NikoshBAN" panose="02000000000000000000" pitchFamily="2" charset="0"/>
                <a:cs typeface="NikoshBAN" panose="02000000000000000000" pitchFamily="2" charset="0"/>
              </a:rPr>
              <a:t>.” “Thank you a lot.” said Mr. Jamal.</a:t>
            </a:r>
          </a:p>
        </p:txBody>
      </p:sp>
    </p:spTree>
    <p:extLst>
      <p:ext uri="{BB962C8B-B14F-4D97-AF65-F5344CB8AC3E}">
        <p14:creationId xmlns:p14="http://schemas.microsoft.com/office/powerpoint/2010/main" val="4426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C0DA44-352B-88ED-A33E-19E4147589A8}"/>
              </a:ext>
            </a:extLst>
          </p:cNvPr>
          <p:cNvSpPr txBox="1"/>
          <p:nvPr/>
        </p:nvSpPr>
        <p:spPr>
          <a:xfrm>
            <a:off x="2648607" y="877302"/>
            <a:ext cx="8970579" cy="169277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13 </a:t>
            </a:r>
            <a:r>
              <a:rPr lang="en-US" sz="2000" b="1" dirty="0">
                <a:latin typeface="NikoshBAN" panose="02000000000000000000" pitchFamily="2" charset="0"/>
                <a:cs typeface="NikoshBAN" panose="02000000000000000000" pitchFamily="2" charset="0"/>
              </a:rPr>
              <a:t>stop you are eating all our bread shouted the two rats I m not doing My best but I have told you. that its difficult said the monkey give us that little Piece said the rats this is My Piece </a:t>
            </a:r>
            <a:r>
              <a:rPr lang="en-US" sz="2000" b="1" dirty="0" err="1">
                <a:latin typeface="NikoshBAN" panose="02000000000000000000" pitchFamily="2" charset="0"/>
                <a:cs typeface="NikoshBAN" panose="02000000000000000000" pitchFamily="2" charset="0"/>
              </a:rPr>
              <a:t>havent</a:t>
            </a:r>
            <a:r>
              <a:rPr lang="en-US" sz="2000" b="1" dirty="0">
                <a:latin typeface="NikoshBAN" panose="02000000000000000000" pitchFamily="2" charset="0"/>
                <a:cs typeface="NikoshBAN" panose="02000000000000000000" pitchFamily="2" charset="0"/>
              </a:rPr>
              <a:t> I </a:t>
            </a:r>
            <a:r>
              <a:rPr lang="en-US" sz="2000" b="1" dirty="0" err="1">
                <a:latin typeface="NikoshBAN" panose="02000000000000000000" pitchFamily="2" charset="0"/>
                <a:cs typeface="NikoshBAN" panose="02000000000000000000" pitchFamily="2" charset="0"/>
              </a:rPr>
              <a:t>laboured</a:t>
            </a:r>
            <a:r>
              <a:rPr lang="en-US" sz="2000" b="1" dirty="0">
                <a:latin typeface="NikoshBAN" panose="02000000000000000000" pitchFamily="2" charset="0"/>
                <a:cs typeface="NikoshBAN" panose="02000000000000000000" pitchFamily="2" charset="0"/>
              </a:rPr>
              <a:t> a lot for you replied the Monkey how foolish we are believing you said the two rats</a:t>
            </a:r>
          </a:p>
        </p:txBody>
      </p:sp>
      <p:sp>
        <p:nvSpPr>
          <p:cNvPr id="5" name="TextBox 4">
            <a:extLst>
              <a:ext uri="{FF2B5EF4-FFF2-40B4-BE49-F238E27FC236}">
                <a16:creationId xmlns:a16="http://schemas.microsoft.com/office/drawing/2014/main" id="{A23B64CE-C44A-CCA8-296B-FE1C680D66B0}"/>
              </a:ext>
            </a:extLst>
          </p:cNvPr>
          <p:cNvSpPr txBox="1"/>
          <p:nvPr/>
        </p:nvSpPr>
        <p:spPr>
          <a:xfrm>
            <a:off x="2648606" y="2746615"/>
            <a:ext cx="8970579"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14  </a:t>
            </a:r>
            <a:r>
              <a:rPr lang="en-US" sz="2000" b="1" dirty="0" err="1">
                <a:latin typeface="NikoshBAN" panose="02000000000000000000" pitchFamily="2" charset="0"/>
                <a:cs typeface="NikoshBAN" panose="02000000000000000000" pitchFamily="2" charset="0"/>
              </a:rPr>
              <a:t>whats</a:t>
            </a:r>
            <a:r>
              <a:rPr lang="en-US" sz="2000" b="1" dirty="0">
                <a:latin typeface="NikoshBAN" panose="02000000000000000000" pitchFamily="2" charset="0"/>
                <a:cs typeface="NikoshBAN" panose="02000000000000000000" pitchFamily="2" charset="0"/>
              </a:rPr>
              <a:t> your </a:t>
            </a:r>
            <a:r>
              <a:rPr lang="en-US" sz="2000" b="1" dirty="0" err="1">
                <a:latin typeface="NikoshBAN" panose="02000000000000000000" pitchFamily="2" charset="0"/>
                <a:cs typeface="NikoshBAN" panose="02000000000000000000" pitchFamily="2" charset="0"/>
              </a:rPr>
              <a:t>programme</a:t>
            </a:r>
            <a:r>
              <a:rPr lang="en-US" sz="2000" b="1" dirty="0">
                <a:latin typeface="NikoshBAN" panose="02000000000000000000" pitchFamily="2" charset="0"/>
                <a:cs typeface="NikoshBAN" panose="02000000000000000000" pitchFamily="2" charset="0"/>
              </a:rPr>
              <a:t> after the examination asked </a:t>
            </a:r>
            <a:r>
              <a:rPr lang="en-US" sz="2000" b="1" dirty="0" err="1">
                <a:latin typeface="NikoshBAN" panose="02000000000000000000" pitchFamily="2" charset="0"/>
                <a:cs typeface="NikoshBAN" panose="02000000000000000000" pitchFamily="2" charset="0"/>
              </a:rPr>
              <a:t>ratul</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nabil</a:t>
            </a:r>
            <a:r>
              <a:rPr lang="en-US" sz="2000" b="1" dirty="0">
                <a:latin typeface="NikoshBAN" panose="02000000000000000000" pitchFamily="2" charset="0"/>
                <a:cs typeface="NikoshBAN" panose="02000000000000000000" pitchFamily="2" charset="0"/>
              </a:rPr>
              <a:t> said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havent</a:t>
            </a:r>
            <a:r>
              <a:rPr lang="en-US" sz="2000" b="1" dirty="0">
                <a:latin typeface="NikoshBAN" panose="02000000000000000000" pitchFamily="2" charset="0"/>
                <a:cs typeface="NikoshBAN" panose="02000000000000000000" pitchFamily="2" charset="0"/>
              </a:rPr>
              <a:t> yet decided can you suggest any lets go on a picnic said </a:t>
            </a:r>
            <a:r>
              <a:rPr lang="en-US" sz="2000" b="1" dirty="0" err="1">
                <a:latin typeface="NikoshBAN" panose="02000000000000000000" pitchFamily="2" charset="0"/>
                <a:cs typeface="NikoshBAN" panose="02000000000000000000" pitchFamily="2" charset="0"/>
              </a:rPr>
              <a:t>ratul</a:t>
            </a:r>
            <a:r>
              <a:rPr lang="en-US" sz="2000" b="1" dirty="0">
                <a:latin typeface="NikoshBAN" panose="02000000000000000000" pitchFamily="2" charset="0"/>
                <a:cs typeface="NikoshBAN" panose="02000000000000000000" pitchFamily="2" charset="0"/>
              </a:rPr>
              <a:t> what an excellent idea</a:t>
            </a:r>
          </a:p>
        </p:txBody>
      </p:sp>
      <p:sp>
        <p:nvSpPr>
          <p:cNvPr id="7" name="TextBox 6">
            <a:extLst>
              <a:ext uri="{FF2B5EF4-FFF2-40B4-BE49-F238E27FC236}">
                <a16:creationId xmlns:a16="http://schemas.microsoft.com/office/drawing/2014/main" id="{FD6AA95C-0876-CF85-79FF-52996C1534E0}"/>
              </a:ext>
            </a:extLst>
          </p:cNvPr>
          <p:cNvSpPr txBox="1"/>
          <p:nvPr/>
        </p:nvSpPr>
        <p:spPr>
          <a:xfrm>
            <a:off x="2648605" y="4165514"/>
            <a:ext cx="8355725"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15  </a:t>
            </a:r>
            <a:r>
              <a:rPr lang="en-US" sz="2000" b="1" dirty="0">
                <a:latin typeface="NikoshBAN" panose="02000000000000000000" pitchFamily="2" charset="0"/>
                <a:cs typeface="NikoshBAN" panose="02000000000000000000" pitchFamily="2" charset="0"/>
              </a:rPr>
              <a:t>in a certain school a student, once found a one hundred taka note in the play ground he took it to his teacher what shall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do with it asked the teacher</a:t>
            </a:r>
          </a:p>
        </p:txBody>
      </p:sp>
    </p:spTree>
    <p:extLst>
      <p:ext uri="{BB962C8B-B14F-4D97-AF65-F5344CB8AC3E}">
        <p14:creationId xmlns:p14="http://schemas.microsoft.com/office/powerpoint/2010/main" val="1311093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9EF53C-39D9-454F-1CA6-91A94212890D}"/>
              </a:ext>
            </a:extLst>
          </p:cNvPr>
          <p:cNvSpPr txBox="1"/>
          <p:nvPr/>
        </p:nvSpPr>
        <p:spPr>
          <a:xfrm>
            <a:off x="2443655" y="893067"/>
            <a:ext cx="9112469" cy="169277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13 </a:t>
            </a:r>
            <a:r>
              <a:rPr lang="en-US" sz="2000" b="1" dirty="0">
                <a:latin typeface="NikoshBAN" panose="02000000000000000000" pitchFamily="2" charset="0"/>
                <a:cs typeface="NikoshBAN" panose="02000000000000000000" pitchFamily="2" charset="0"/>
              </a:rPr>
              <a:t>“Stop! You are eating all our bread,” shouted the two rats. “I’m doing my best, but I have told you that it’s difficult,” said the monkey. “Give us that little piece.” said the rats. “This is my piece. Haven’t I </a:t>
            </a:r>
            <a:r>
              <a:rPr lang="en-US" sz="2000" b="1" dirty="0" err="1">
                <a:latin typeface="NikoshBAN" panose="02000000000000000000" pitchFamily="2" charset="0"/>
                <a:cs typeface="NikoshBAN" panose="02000000000000000000" pitchFamily="2" charset="0"/>
              </a:rPr>
              <a:t>laboured</a:t>
            </a:r>
            <a:r>
              <a:rPr lang="en-US" sz="2000" b="1" dirty="0">
                <a:latin typeface="NikoshBAN" panose="02000000000000000000" pitchFamily="2" charset="0"/>
                <a:cs typeface="NikoshBAN" panose="02000000000000000000" pitchFamily="2" charset="0"/>
              </a:rPr>
              <a:t> a lot for you?” replied the </a:t>
            </a:r>
            <a:r>
              <a:rPr lang="en-US" sz="2000" b="1" dirty="0" err="1">
                <a:latin typeface="NikoshBAN" panose="02000000000000000000" pitchFamily="2" charset="0"/>
                <a:cs typeface="NikoshBAN" panose="02000000000000000000" pitchFamily="2" charset="0"/>
              </a:rPr>
              <a:t>Monkey..”How</a:t>
            </a:r>
            <a:r>
              <a:rPr lang="en-US" sz="2000" b="1" dirty="0">
                <a:latin typeface="NikoshBAN" panose="02000000000000000000" pitchFamily="2" charset="0"/>
                <a:cs typeface="NikoshBAN" panose="02000000000000000000" pitchFamily="2" charset="0"/>
              </a:rPr>
              <a:t> foolish we are believing you!” said the two rats.</a:t>
            </a:r>
          </a:p>
        </p:txBody>
      </p:sp>
      <p:sp>
        <p:nvSpPr>
          <p:cNvPr id="5" name="TextBox 4">
            <a:extLst>
              <a:ext uri="{FF2B5EF4-FFF2-40B4-BE49-F238E27FC236}">
                <a16:creationId xmlns:a16="http://schemas.microsoft.com/office/drawing/2014/main" id="{00EA96CA-E19D-2961-0DCB-AA88382BAFE9}"/>
              </a:ext>
            </a:extLst>
          </p:cNvPr>
          <p:cNvSpPr txBox="1"/>
          <p:nvPr/>
        </p:nvSpPr>
        <p:spPr>
          <a:xfrm>
            <a:off x="2443655" y="2790794"/>
            <a:ext cx="8954814"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14</a:t>
            </a:r>
            <a:r>
              <a:rPr lang="en-US" sz="2000" b="1" dirty="0">
                <a:latin typeface="NikoshBAN" panose="02000000000000000000" pitchFamily="2" charset="0"/>
                <a:cs typeface="NikoshBAN" panose="02000000000000000000" pitchFamily="2" charset="0"/>
              </a:rPr>
              <a:t> “What’s your </a:t>
            </a:r>
            <a:r>
              <a:rPr lang="en-US" sz="2000" b="1" dirty="0" err="1">
                <a:latin typeface="NikoshBAN" panose="02000000000000000000" pitchFamily="2" charset="0"/>
                <a:cs typeface="NikoshBAN" panose="02000000000000000000" pitchFamily="2" charset="0"/>
              </a:rPr>
              <a:t>programme</a:t>
            </a:r>
            <a:r>
              <a:rPr lang="en-US" sz="2000" b="1" dirty="0">
                <a:latin typeface="NikoshBAN" panose="02000000000000000000" pitchFamily="2" charset="0"/>
                <a:cs typeface="NikoshBAN" panose="02000000000000000000" pitchFamily="2" charset="0"/>
              </a:rPr>
              <a:t> after the examination?” asked Ratul. Nabil said, “I haven’t yet decided, Can you suggest any?” “Let’s go on a picnic,” said Ratul. “What an excellent idea!”</a:t>
            </a:r>
          </a:p>
        </p:txBody>
      </p:sp>
      <p:sp>
        <p:nvSpPr>
          <p:cNvPr id="9" name="TextBox 8">
            <a:extLst>
              <a:ext uri="{FF2B5EF4-FFF2-40B4-BE49-F238E27FC236}">
                <a16:creationId xmlns:a16="http://schemas.microsoft.com/office/drawing/2014/main" id="{351D257D-7A8A-BDC5-C65D-38AD27E7AAC4}"/>
              </a:ext>
            </a:extLst>
          </p:cNvPr>
          <p:cNvSpPr txBox="1"/>
          <p:nvPr/>
        </p:nvSpPr>
        <p:spPr>
          <a:xfrm>
            <a:off x="2443654" y="4268997"/>
            <a:ext cx="8403021"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15</a:t>
            </a:r>
            <a:r>
              <a:rPr lang="en-US" sz="2000" b="1" dirty="0">
                <a:latin typeface="NikoshBAN" panose="02000000000000000000" pitchFamily="2" charset="0"/>
                <a:cs typeface="NikoshBAN" panose="02000000000000000000" pitchFamily="2" charset="0"/>
              </a:rPr>
              <a:t> In a certain school a student once found a one hundred taka note in the play ground. He took it to his teacher. “What shall I do with it?” asked the teacher.</a:t>
            </a:r>
          </a:p>
        </p:txBody>
      </p:sp>
    </p:spTree>
    <p:extLst>
      <p:ext uri="{BB962C8B-B14F-4D97-AF65-F5344CB8AC3E}">
        <p14:creationId xmlns:p14="http://schemas.microsoft.com/office/powerpoint/2010/main" val="78299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36FF99-CC90-D612-1A85-C56B84E26775}"/>
              </a:ext>
            </a:extLst>
          </p:cNvPr>
          <p:cNvSpPr txBox="1"/>
          <p:nvPr/>
        </p:nvSpPr>
        <p:spPr>
          <a:xfrm>
            <a:off x="2806263" y="838990"/>
            <a:ext cx="8844454"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16  </a:t>
            </a:r>
            <a:r>
              <a:rPr lang="en-US" sz="2000" b="1" dirty="0">
                <a:latin typeface="NikoshBAN" panose="02000000000000000000" pitchFamily="2" charset="0"/>
                <a:cs typeface="NikoshBAN" panose="02000000000000000000" pitchFamily="2" charset="0"/>
              </a:rPr>
              <a:t>the teacher said to me </a:t>
            </a:r>
            <a:r>
              <a:rPr lang="en-US" sz="2000" b="1" dirty="0" err="1">
                <a:latin typeface="NikoshBAN" panose="02000000000000000000" pitchFamily="2" charset="0"/>
                <a:cs typeface="NikoshBAN" panose="02000000000000000000" pitchFamily="2" charset="0"/>
              </a:rPr>
              <a:t>dont</a:t>
            </a:r>
            <a:r>
              <a:rPr lang="en-US" sz="2000" b="1" dirty="0">
                <a:latin typeface="NikoshBAN" panose="02000000000000000000" pitchFamily="2" charset="0"/>
                <a:cs typeface="NikoshBAN" panose="02000000000000000000" pitchFamily="2" charset="0"/>
              </a:rPr>
              <a:t> you like to </a:t>
            </a:r>
            <a:r>
              <a:rPr lang="en-US" sz="2000" b="1" dirty="0" err="1">
                <a:latin typeface="NikoshBAN" panose="02000000000000000000" pitchFamily="2" charset="0"/>
                <a:cs typeface="NikoshBAN" panose="02000000000000000000" pitchFamily="2" charset="0"/>
              </a:rPr>
              <a:t>practise</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english</a:t>
            </a:r>
            <a:r>
              <a:rPr lang="en-US" sz="2000" b="1" dirty="0">
                <a:latin typeface="NikoshBAN" panose="02000000000000000000" pitchFamily="2" charset="0"/>
                <a:cs typeface="NikoshBAN" panose="02000000000000000000" pitchFamily="2" charset="0"/>
              </a:rPr>
              <a:t> its an important subject and you should be more careful about it</a:t>
            </a:r>
          </a:p>
        </p:txBody>
      </p:sp>
      <p:sp>
        <p:nvSpPr>
          <p:cNvPr id="5" name="TextBox 4">
            <a:extLst>
              <a:ext uri="{FF2B5EF4-FFF2-40B4-BE49-F238E27FC236}">
                <a16:creationId xmlns:a16="http://schemas.microsoft.com/office/drawing/2014/main" id="{1343F383-7C32-0B8A-E1F1-B147D7C432DB}"/>
              </a:ext>
            </a:extLst>
          </p:cNvPr>
          <p:cNvSpPr txBox="1"/>
          <p:nvPr/>
        </p:nvSpPr>
        <p:spPr>
          <a:xfrm>
            <a:off x="2806263" y="2050727"/>
            <a:ext cx="8844454"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17  </a:t>
            </a:r>
            <a:r>
              <a:rPr lang="en-US" sz="2000" b="1" dirty="0">
                <a:latin typeface="NikoshBAN" panose="02000000000000000000" pitchFamily="2" charset="0"/>
                <a:cs typeface="NikoshBAN" panose="02000000000000000000" pitchFamily="2" charset="0"/>
              </a:rPr>
              <a:t>how daring you are to wake me up the lion roared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shall kill you for that please let me go the mouse cried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did not mean to wake you up</a:t>
            </a:r>
          </a:p>
        </p:txBody>
      </p:sp>
      <p:sp>
        <p:nvSpPr>
          <p:cNvPr id="7" name="TextBox 6">
            <a:extLst>
              <a:ext uri="{FF2B5EF4-FFF2-40B4-BE49-F238E27FC236}">
                <a16:creationId xmlns:a16="http://schemas.microsoft.com/office/drawing/2014/main" id="{D66C0852-DE96-7808-B9BB-6C75AB26D3BE}"/>
              </a:ext>
            </a:extLst>
          </p:cNvPr>
          <p:cNvSpPr txBox="1"/>
          <p:nvPr/>
        </p:nvSpPr>
        <p:spPr>
          <a:xfrm>
            <a:off x="2806263" y="3349872"/>
            <a:ext cx="7662040"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18 </a:t>
            </a:r>
            <a:r>
              <a:rPr lang="en-US" sz="2000" b="1" dirty="0">
                <a:latin typeface="NikoshBAN" panose="02000000000000000000" pitchFamily="2" charset="0"/>
                <a:cs typeface="NikoshBAN" panose="02000000000000000000" pitchFamily="2" charset="0"/>
              </a:rPr>
              <a:t>my sons listen to me said </a:t>
            </a:r>
            <a:r>
              <a:rPr lang="en-US" sz="2000" b="1" dirty="0" err="1">
                <a:latin typeface="NikoshBAN" panose="02000000000000000000" pitchFamily="2" charset="0"/>
                <a:cs typeface="NikoshBAN" panose="02000000000000000000" pitchFamily="2" charset="0"/>
              </a:rPr>
              <a:t>rahman</a:t>
            </a:r>
            <a:r>
              <a:rPr lang="en-US" sz="2000" b="1" dirty="0">
                <a:latin typeface="NikoshBAN" panose="02000000000000000000" pitchFamily="2" charset="0"/>
                <a:cs typeface="NikoshBAN" panose="02000000000000000000" pitchFamily="2" charset="0"/>
              </a:rPr>
              <a:t> an old farmer a great treasure lies hidden in the land there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going to leave it for you the sons asked how shall we find it</a:t>
            </a:r>
          </a:p>
        </p:txBody>
      </p:sp>
    </p:spTree>
    <p:extLst>
      <p:ext uri="{BB962C8B-B14F-4D97-AF65-F5344CB8AC3E}">
        <p14:creationId xmlns:p14="http://schemas.microsoft.com/office/powerpoint/2010/main" val="103931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ECDF5B-1AEE-4F5D-051A-175E6A0C55F2}"/>
              </a:ext>
            </a:extLst>
          </p:cNvPr>
          <p:cNvSpPr txBox="1"/>
          <p:nvPr/>
        </p:nvSpPr>
        <p:spPr>
          <a:xfrm>
            <a:off x="2825969" y="775928"/>
            <a:ext cx="8446376"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16</a:t>
            </a:r>
            <a:r>
              <a:rPr lang="en-US" sz="2000" b="1" dirty="0">
                <a:latin typeface="NikoshBAN" panose="02000000000000000000" pitchFamily="2" charset="0"/>
                <a:cs typeface="NikoshBAN" panose="02000000000000000000" pitchFamily="2" charset="0"/>
              </a:rPr>
              <a:t> The teacher said to me, “Don’t you like to </a:t>
            </a:r>
            <a:r>
              <a:rPr lang="en-US" sz="2000" b="1" dirty="0" err="1">
                <a:latin typeface="NikoshBAN" panose="02000000000000000000" pitchFamily="2" charset="0"/>
                <a:cs typeface="NikoshBAN" panose="02000000000000000000" pitchFamily="2" charset="0"/>
              </a:rPr>
              <a:t>practise</a:t>
            </a:r>
            <a:r>
              <a:rPr lang="en-US" sz="2000" b="1" dirty="0">
                <a:latin typeface="NikoshBAN" panose="02000000000000000000" pitchFamily="2" charset="0"/>
                <a:cs typeface="NikoshBAN" panose="02000000000000000000" pitchFamily="2" charset="0"/>
              </a:rPr>
              <a:t> English? It’s an important subject and you should be more careful about it.”</a:t>
            </a:r>
          </a:p>
        </p:txBody>
      </p:sp>
      <p:sp>
        <p:nvSpPr>
          <p:cNvPr id="5" name="TextBox 4">
            <a:extLst>
              <a:ext uri="{FF2B5EF4-FFF2-40B4-BE49-F238E27FC236}">
                <a16:creationId xmlns:a16="http://schemas.microsoft.com/office/drawing/2014/main" id="{D086DFB8-8299-6312-3742-9EEE2AC0DB5C}"/>
              </a:ext>
            </a:extLst>
          </p:cNvPr>
          <p:cNvSpPr txBox="1"/>
          <p:nvPr/>
        </p:nvSpPr>
        <p:spPr>
          <a:xfrm>
            <a:off x="2676196" y="2163294"/>
            <a:ext cx="8745921"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 17</a:t>
            </a:r>
            <a:r>
              <a:rPr lang="en-US" sz="2000" b="1" dirty="0">
                <a:latin typeface="NikoshBAN" panose="02000000000000000000" pitchFamily="2" charset="0"/>
                <a:cs typeface="NikoshBAN" panose="02000000000000000000" pitchFamily="2" charset="0"/>
              </a:rPr>
              <a:t> “How daring you are to wake me up?” the lion roared. “I shall kill you for that.” “Please, let me go”, the mouse cried.” I did not mean to wake you up.”</a:t>
            </a:r>
          </a:p>
        </p:txBody>
      </p:sp>
      <p:sp>
        <p:nvSpPr>
          <p:cNvPr id="7" name="TextBox 6">
            <a:extLst>
              <a:ext uri="{FF2B5EF4-FFF2-40B4-BE49-F238E27FC236}">
                <a16:creationId xmlns:a16="http://schemas.microsoft.com/office/drawing/2014/main" id="{B34EF5FD-ADD6-4F3D-CA4A-36A9B53C2B7C}"/>
              </a:ext>
            </a:extLst>
          </p:cNvPr>
          <p:cNvSpPr txBox="1"/>
          <p:nvPr/>
        </p:nvSpPr>
        <p:spPr>
          <a:xfrm>
            <a:off x="2825969" y="3550660"/>
            <a:ext cx="7721162" cy="1384995"/>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18</a:t>
            </a:r>
            <a:r>
              <a:rPr lang="en-US" sz="2000" b="1" dirty="0">
                <a:latin typeface="NikoshBAN" panose="02000000000000000000" pitchFamily="2" charset="0"/>
                <a:cs typeface="NikoshBAN" panose="02000000000000000000" pitchFamily="2" charset="0"/>
              </a:rPr>
              <a:t> “My sons, listen to me,” said Rahman, an old farmer. “A great treasure lies hidden in the land there. I am going to leave it for you.” The sons asked, “How shall we find it?”</a:t>
            </a:r>
          </a:p>
        </p:txBody>
      </p:sp>
    </p:spTree>
    <p:extLst>
      <p:ext uri="{BB962C8B-B14F-4D97-AF65-F5344CB8AC3E}">
        <p14:creationId xmlns:p14="http://schemas.microsoft.com/office/powerpoint/2010/main" val="16427813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34A328-BA71-50F3-EB1E-0D18AB9D845C}"/>
              </a:ext>
            </a:extLst>
          </p:cNvPr>
          <p:cNvSpPr txBox="1"/>
          <p:nvPr/>
        </p:nvSpPr>
        <p:spPr>
          <a:xfrm>
            <a:off x="2664372" y="807459"/>
            <a:ext cx="8686800"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19 </a:t>
            </a:r>
            <a:r>
              <a:rPr lang="en-US" sz="2000" b="1" dirty="0">
                <a:latin typeface="NikoshBAN" panose="02000000000000000000" pitchFamily="2" charset="0"/>
                <a:cs typeface="NikoshBAN" panose="02000000000000000000" pitchFamily="2" charset="0"/>
              </a:rPr>
              <a:t>why don’t you attend classes regularly the teacher said to the boy you cannot expect good </a:t>
            </a:r>
            <a:r>
              <a:rPr lang="en-US" sz="2000" b="1" dirty="0" err="1">
                <a:latin typeface="NikoshBAN" panose="02000000000000000000" pitchFamily="2" charset="0"/>
                <a:cs typeface="NikoshBAN" panose="02000000000000000000" pitchFamily="2" charset="0"/>
              </a:rPr>
              <a:t>résult</a:t>
            </a:r>
            <a:r>
              <a:rPr lang="en-US" sz="2000" b="1" dirty="0">
                <a:latin typeface="NikoshBAN" panose="02000000000000000000" pitchFamily="2" charset="0"/>
                <a:cs typeface="NikoshBAN" panose="02000000000000000000" pitchFamily="2" charset="0"/>
              </a:rPr>
              <a:t> unless you attend classes be regular in class.</a:t>
            </a:r>
          </a:p>
        </p:txBody>
      </p:sp>
      <p:sp>
        <p:nvSpPr>
          <p:cNvPr id="7" name="TextBox 6">
            <a:extLst>
              <a:ext uri="{FF2B5EF4-FFF2-40B4-BE49-F238E27FC236}">
                <a16:creationId xmlns:a16="http://schemas.microsoft.com/office/drawing/2014/main" id="{D901669E-4D86-A891-90B2-8BEA9CDE7B7E}"/>
              </a:ext>
            </a:extLst>
          </p:cNvPr>
          <p:cNvSpPr txBox="1"/>
          <p:nvPr/>
        </p:nvSpPr>
        <p:spPr>
          <a:xfrm>
            <a:off x="2664372" y="2091249"/>
            <a:ext cx="8686800" cy="1384995"/>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20 </a:t>
            </a:r>
            <a:r>
              <a:rPr lang="en-US" sz="2000" b="1" dirty="0">
                <a:latin typeface="NikoshBAN" panose="02000000000000000000" pitchFamily="2" charset="0"/>
                <a:cs typeface="NikoshBAN" panose="02000000000000000000" pitchFamily="2" charset="0"/>
              </a:rPr>
              <a:t>oh my lord please </a:t>
            </a:r>
            <a:r>
              <a:rPr lang="en-US" sz="2000" b="1" dirty="0" err="1">
                <a:latin typeface="NikoshBAN" panose="02000000000000000000" pitchFamily="2" charset="0"/>
                <a:cs typeface="NikoshBAN" panose="02000000000000000000" pitchFamily="2" charset="0"/>
              </a:rPr>
              <a:t>dont</a:t>
            </a:r>
            <a:r>
              <a:rPr lang="en-US" sz="2000" b="1" dirty="0">
                <a:latin typeface="NikoshBAN" panose="02000000000000000000" pitchFamily="2" charset="0"/>
                <a:cs typeface="NikoshBAN" panose="02000000000000000000" pitchFamily="2" charset="0"/>
              </a:rPr>
              <a:t> kill the child said the first woman to the king </a:t>
            </a:r>
            <a:r>
              <a:rPr lang="en-US" sz="2000" b="1" dirty="0" err="1">
                <a:latin typeface="NikoshBAN" panose="02000000000000000000" pitchFamily="2" charset="0"/>
                <a:cs typeface="NikoshBAN" panose="02000000000000000000" pitchFamily="2" charset="0"/>
              </a:rPr>
              <a:t>solomon</a:t>
            </a:r>
            <a:r>
              <a:rPr lang="en-US" sz="2000" b="1" dirty="0">
                <a:latin typeface="NikoshBAN" panose="02000000000000000000" pitchFamily="2" charset="0"/>
                <a:cs typeface="NikoshBAN" panose="02000000000000000000" pitchFamily="2" charset="0"/>
              </a:rPr>
              <a:t> let her have it king </a:t>
            </a:r>
            <a:r>
              <a:rPr lang="en-US" sz="2000" b="1" dirty="0" err="1">
                <a:latin typeface="NikoshBAN" panose="02000000000000000000" pitchFamily="2" charset="0"/>
                <a:cs typeface="NikoshBAN" panose="02000000000000000000" pitchFamily="2" charset="0"/>
              </a:rPr>
              <a:t>solomon</a:t>
            </a:r>
            <a:r>
              <a:rPr lang="en-US" sz="2000" b="1" dirty="0">
                <a:latin typeface="NikoshBAN" panose="02000000000000000000" pitchFamily="2" charset="0"/>
                <a:cs typeface="NikoshBAN" panose="02000000000000000000" pitchFamily="2" charset="0"/>
              </a:rPr>
              <a:t> said to them now everything is clear to me pointing the first woman he said to the servant give her the child she is the mother of the baby.</a:t>
            </a:r>
          </a:p>
        </p:txBody>
      </p:sp>
      <p:sp>
        <p:nvSpPr>
          <p:cNvPr id="9" name="TextBox 8">
            <a:extLst>
              <a:ext uri="{FF2B5EF4-FFF2-40B4-BE49-F238E27FC236}">
                <a16:creationId xmlns:a16="http://schemas.microsoft.com/office/drawing/2014/main" id="{7E603E11-5485-1A24-D3CE-1735821C2C21}"/>
              </a:ext>
            </a:extLst>
          </p:cNvPr>
          <p:cNvSpPr txBox="1"/>
          <p:nvPr/>
        </p:nvSpPr>
        <p:spPr>
          <a:xfrm>
            <a:off x="2664372" y="3838968"/>
            <a:ext cx="8166538" cy="169277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Exercise: 21 </a:t>
            </a:r>
            <a:r>
              <a:rPr lang="en-US" sz="2000" b="1" dirty="0" err="1">
                <a:latin typeface="NikoshBAN" panose="02000000000000000000" pitchFamily="2" charset="0"/>
                <a:cs typeface="NikoshBAN" panose="02000000000000000000" pitchFamily="2" charset="0"/>
              </a:rPr>
              <a:t>thomas</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alva</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edison</a:t>
            </a:r>
            <a:r>
              <a:rPr lang="en-US" sz="2000" b="1" dirty="0">
                <a:latin typeface="NikoshBAN" panose="02000000000000000000" pitchFamily="2" charset="0"/>
                <a:cs typeface="NikoshBAN" panose="02000000000000000000" pitchFamily="2" charset="0"/>
              </a:rPr>
              <a:t> a great scientist was born in 1847 in </a:t>
            </a:r>
            <a:r>
              <a:rPr lang="en-US" sz="2000" b="1" dirty="0" err="1">
                <a:latin typeface="NikoshBAN" panose="02000000000000000000" pitchFamily="2" charset="0"/>
                <a:cs typeface="NikoshBAN" panose="02000000000000000000" pitchFamily="2" charset="0"/>
              </a:rPr>
              <a:t>ohio</a:t>
            </a:r>
            <a:r>
              <a:rPr lang="en-US" sz="2000" b="1" dirty="0">
                <a:latin typeface="NikoshBAN" panose="02000000000000000000" pitchFamily="2" charset="0"/>
                <a:cs typeface="NikoshBAN" panose="02000000000000000000" pitchFamily="2" charset="0"/>
              </a:rPr>
              <a:t> </a:t>
            </a:r>
            <a:r>
              <a:rPr lang="en-US" sz="2000" b="1" dirty="0" err="1">
                <a:latin typeface="NikoshBAN" panose="02000000000000000000" pitchFamily="2" charset="0"/>
                <a:cs typeface="NikoshBAN" panose="02000000000000000000" pitchFamily="2" charset="0"/>
              </a:rPr>
              <a:t>america</a:t>
            </a:r>
            <a:r>
              <a:rPr lang="en-US" sz="2000" b="1" dirty="0">
                <a:latin typeface="NikoshBAN" panose="02000000000000000000" pitchFamily="2" charset="0"/>
                <a:cs typeface="NikoshBAN" panose="02000000000000000000" pitchFamily="2" charset="0"/>
              </a:rPr>
              <a:t> as a little boy he was very inquisitive he always wanted to know how things were done very early in life he showed that he was full of curiosity a quality which is so important to inventors.</a:t>
            </a:r>
          </a:p>
        </p:txBody>
      </p:sp>
    </p:spTree>
    <p:extLst>
      <p:ext uri="{BB962C8B-B14F-4D97-AF65-F5344CB8AC3E}">
        <p14:creationId xmlns:p14="http://schemas.microsoft.com/office/powerpoint/2010/main" val="2021787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42B8230-E7A2-F80B-CE33-4481D4B95A81}"/>
              </a:ext>
            </a:extLst>
          </p:cNvPr>
          <p:cNvSpPr txBox="1"/>
          <p:nvPr/>
        </p:nvSpPr>
        <p:spPr>
          <a:xfrm>
            <a:off x="2983624" y="775928"/>
            <a:ext cx="8572500" cy="1077218"/>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Answer : 19</a:t>
            </a:r>
            <a:r>
              <a:rPr lang="en-US" sz="2000" b="1" dirty="0">
                <a:latin typeface="NikoshBAN" panose="02000000000000000000" pitchFamily="2" charset="0"/>
                <a:cs typeface="NikoshBAN" panose="02000000000000000000" pitchFamily="2" charset="0"/>
              </a:rPr>
              <a:t> Why don’t you attend classes regularly?” the teacher said to the boy. “You can’t expect good result unless you attend classes. Be regular in class.”</a:t>
            </a:r>
          </a:p>
        </p:txBody>
      </p:sp>
      <p:sp>
        <p:nvSpPr>
          <p:cNvPr id="5" name="TextBox 4">
            <a:extLst>
              <a:ext uri="{FF2B5EF4-FFF2-40B4-BE49-F238E27FC236}">
                <a16:creationId xmlns:a16="http://schemas.microsoft.com/office/drawing/2014/main" id="{C017905C-39C0-781F-D810-40EECCB4882F}"/>
              </a:ext>
            </a:extLst>
          </p:cNvPr>
          <p:cNvSpPr txBox="1"/>
          <p:nvPr/>
        </p:nvSpPr>
        <p:spPr>
          <a:xfrm>
            <a:off x="2983624" y="2228671"/>
            <a:ext cx="8572500" cy="123110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20</a:t>
            </a:r>
            <a:r>
              <a:rPr lang="en-US" b="1" dirty="0">
                <a:latin typeface="NikoshBAN" panose="02000000000000000000" pitchFamily="2" charset="0"/>
                <a:cs typeface="NikoshBAN" panose="02000000000000000000" pitchFamily="2" charset="0"/>
              </a:rPr>
              <a:t> “Oh my lord! Please don’t kill the child,” said the first woman to the king Solomon. “Let her have it,” King Solomon said to them. “Now everything is clear to me.” Pointing the first woman he said to the servant, “Give her the child. She is the mother of the baby.”</a:t>
            </a:r>
          </a:p>
        </p:txBody>
      </p:sp>
      <p:sp>
        <p:nvSpPr>
          <p:cNvPr id="7" name="TextBox 6">
            <a:extLst>
              <a:ext uri="{FF2B5EF4-FFF2-40B4-BE49-F238E27FC236}">
                <a16:creationId xmlns:a16="http://schemas.microsoft.com/office/drawing/2014/main" id="{7C26C774-5F08-2D2A-556D-D84CFB219752}"/>
              </a:ext>
            </a:extLst>
          </p:cNvPr>
          <p:cNvSpPr txBox="1"/>
          <p:nvPr/>
        </p:nvSpPr>
        <p:spPr>
          <a:xfrm>
            <a:off x="1990397" y="3835302"/>
            <a:ext cx="8572500" cy="1692771"/>
          </a:xfrm>
          <a:prstGeom prst="rect">
            <a:avLst/>
          </a:prstGeom>
          <a:noFill/>
        </p:spPr>
        <p:txBody>
          <a:bodyPr wrap="square">
            <a:spAutoFit/>
          </a:bodyPr>
          <a:lstStyle/>
          <a:p>
            <a:pPr algn="just"/>
            <a:r>
              <a:rPr lang="en-US" sz="2400" b="1" dirty="0">
                <a:latin typeface="NikoshBAN" panose="02000000000000000000" pitchFamily="2" charset="0"/>
                <a:cs typeface="NikoshBAN" panose="02000000000000000000" pitchFamily="2" charset="0"/>
              </a:rPr>
              <a:t> Answer: 21</a:t>
            </a:r>
            <a:r>
              <a:rPr lang="en-US" sz="2000" b="1" dirty="0">
                <a:latin typeface="NikoshBAN" panose="02000000000000000000" pitchFamily="2" charset="0"/>
                <a:cs typeface="NikoshBAN" panose="02000000000000000000" pitchFamily="2" charset="0"/>
              </a:rPr>
              <a:t> Thomas Alva Edison, a great scientist was born in 1847 in Ohio, America. As a little boy he was very inquisitive. He always wanted to know how things were done. Very early in life he showed that he was full of curiosity, a quality which is so important to inventors.</a:t>
            </a:r>
          </a:p>
        </p:txBody>
      </p:sp>
    </p:spTree>
    <p:extLst>
      <p:ext uri="{BB962C8B-B14F-4D97-AF65-F5344CB8AC3E}">
        <p14:creationId xmlns:p14="http://schemas.microsoft.com/office/powerpoint/2010/main" val="751062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36AC14-64C7-FE6B-6B93-8D968007C030}"/>
              </a:ext>
            </a:extLst>
          </p:cNvPr>
          <p:cNvSpPr txBox="1"/>
          <p:nvPr/>
        </p:nvSpPr>
        <p:spPr>
          <a:xfrm>
            <a:off x="2936319" y="1635405"/>
            <a:ext cx="7405852" cy="3477875"/>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22   why are you putting up the food in your pocket why don’t you eat asked the noble man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doing the right thing replied sheikh </a:t>
            </a:r>
            <a:r>
              <a:rPr lang="en-US" sz="2000" b="1" dirty="0" err="1">
                <a:latin typeface="NikoshBAN" panose="02000000000000000000" pitchFamily="2" charset="0"/>
                <a:cs typeface="NikoshBAN" panose="02000000000000000000" pitchFamily="2" charset="0"/>
              </a:rPr>
              <a:t>saadi</a:t>
            </a:r>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23 the lion roared how dare you wake me up ill kill you the mouse cried please let me go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didn’t mean to wake you up</a:t>
            </a: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Exercise: 24  who are jolly those who have. sound health are jolly sound mind lies in sound body minds become jolly when our life is filled with pleasure.</a:t>
            </a:r>
          </a:p>
        </p:txBody>
      </p:sp>
    </p:spTree>
    <p:extLst>
      <p:ext uri="{BB962C8B-B14F-4D97-AF65-F5344CB8AC3E}">
        <p14:creationId xmlns:p14="http://schemas.microsoft.com/office/powerpoint/2010/main" val="3837145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9ADBC8-209D-B2CF-8CE8-6B18ED360070}"/>
              </a:ext>
            </a:extLst>
          </p:cNvPr>
          <p:cNvSpPr txBox="1"/>
          <p:nvPr/>
        </p:nvSpPr>
        <p:spPr>
          <a:xfrm>
            <a:off x="3488121" y="755697"/>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Answer:22  “Why are you putting up the food in your pocket? Why don’t you eat?” asked the noble man. “I am doing the right thing”, replied Sheikh </a:t>
            </a:r>
            <a:r>
              <a:rPr lang="en-US" sz="2000" b="1" dirty="0" err="1">
                <a:latin typeface="NikoshBAN" panose="02000000000000000000" pitchFamily="2" charset="0"/>
                <a:cs typeface="NikoshBAN" panose="02000000000000000000" pitchFamily="2" charset="0"/>
              </a:rPr>
              <a:t>Saadi</a:t>
            </a:r>
            <a:r>
              <a:rPr lang="en-US" sz="2000" b="1" dirty="0">
                <a:latin typeface="NikoshBAN" panose="02000000000000000000" pitchFamily="2" charset="0"/>
                <a:cs typeface="NikoshBAN" panose="02000000000000000000" pitchFamily="2" charset="0"/>
              </a:rPr>
              <a:t>.</a:t>
            </a:r>
          </a:p>
        </p:txBody>
      </p:sp>
      <p:sp>
        <p:nvSpPr>
          <p:cNvPr id="5" name="TextBox 4">
            <a:extLst>
              <a:ext uri="{FF2B5EF4-FFF2-40B4-BE49-F238E27FC236}">
                <a16:creationId xmlns:a16="http://schemas.microsoft.com/office/drawing/2014/main" id="{7BEE7510-AE6E-2B24-8B7C-97D18B5FF7FD}"/>
              </a:ext>
            </a:extLst>
          </p:cNvPr>
          <p:cNvSpPr txBox="1"/>
          <p:nvPr/>
        </p:nvSpPr>
        <p:spPr>
          <a:xfrm>
            <a:off x="3488121" y="2589720"/>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 23 The lion roared, “How dare you wake me up? I’ll kill you.” The mouse cried, ” Please, let me go. I didn’t mean to wake you up.”</a:t>
            </a:r>
          </a:p>
        </p:txBody>
      </p:sp>
      <p:sp>
        <p:nvSpPr>
          <p:cNvPr id="7" name="TextBox 6">
            <a:extLst>
              <a:ext uri="{FF2B5EF4-FFF2-40B4-BE49-F238E27FC236}">
                <a16:creationId xmlns:a16="http://schemas.microsoft.com/office/drawing/2014/main" id="{8F2A9BF6-B155-4ACC-0F46-B7C661755A25}"/>
              </a:ext>
            </a:extLst>
          </p:cNvPr>
          <p:cNvSpPr txBox="1"/>
          <p:nvPr/>
        </p:nvSpPr>
        <p:spPr>
          <a:xfrm>
            <a:off x="3488121" y="4512364"/>
            <a:ext cx="6093372" cy="1323439"/>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Answer:24  Who are jolly? Those who have sound health are jolly. Sound mind lies in sound body. Minds become jolly when our life is filled with pleasure.</a:t>
            </a:r>
          </a:p>
        </p:txBody>
      </p:sp>
    </p:spTree>
    <p:extLst>
      <p:ext uri="{BB962C8B-B14F-4D97-AF65-F5344CB8AC3E}">
        <p14:creationId xmlns:p14="http://schemas.microsoft.com/office/powerpoint/2010/main" val="1111597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5DD65B-340B-BE7E-DF6E-ECB1ADD8DF90}"/>
              </a:ext>
            </a:extLst>
          </p:cNvPr>
          <p:cNvSpPr txBox="1"/>
          <p:nvPr/>
        </p:nvSpPr>
        <p:spPr>
          <a:xfrm>
            <a:off x="3049314" y="1028176"/>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25  my dear mother your letter is just to hand it seems to me that you are anxious for me why you need not think about me</a:t>
            </a:r>
          </a:p>
        </p:txBody>
      </p:sp>
      <p:sp>
        <p:nvSpPr>
          <p:cNvPr id="5" name="TextBox 4">
            <a:extLst>
              <a:ext uri="{FF2B5EF4-FFF2-40B4-BE49-F238E27FC236}">
                <a16:creationId xmlns:a16="http://schemas.microsoft.com/office/drawing/2014/main" id="{73756836-1CDC-1040-E788-6EC54FCCDB40}"/>
              </a:ext>
            </a:extLst>
          </p:cNvPr>
          <p:cNvSpPr txBox="1"/>
          <p:nvPr/>
        </p:nvSpPr>
        <p:spPr>
          <a:xfrm>
            <a:off x="3046686" y="2277036"/>
            <a:ext cx="6093372" cy="1631216"/>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26  give me a few grains of corns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am dying of hunger said the grasshopper but what did you do in the summer didn’t you store any grain the ant remarked to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was too busy in singing.</a:t>
            </a:r>
          </a:p>
        </p:txBody>
      </p:sp>
      <p:sp>
        <p:nvSpPr>
          <p:cNvPr id="7" name="TextBox 6">
            <a:extLst>
              <a:ext uri="{FF2B5EF4-FFF2-40B4-BE49-F238E27FC236}">
                <a16:creationId xmlns:a16="http://schemas.microsoft.com/office/drawing/2014/main" id="{B30FDB31-D608-1354-ABEE-F3D684DE2BA9}"/>
              </a:ext>
            </a:extLst>
          </p:cNvPr>
          <p:cNvSpPr txBox="1"/>
          <p:nvPr/>
        </p:nvSpPr>
        <p:spPr>
          <a:xfrm>
            <a:off x="3046686" y="4528121"/>
            <a:ext cx="6093372" cy="1015663"/>
          </a:xfrm>
          <a:prstGeom prst="rect">
            <a:avLst/>
          </a:prstGeom>
          <a:noFill/>
        </p:spPr>
        <p:txBody>
          <a:bodyPr wrap="square">
            <a:spAutoFit/>
          </a:bodyPr>
          <a:lstStyle/>
          <a:p>
            <a:pPr algn="just"/>
            <a:r>
              <a:rPr lang="en-US" sz="2000" b="1" dirty="0">
                <a:latin typeface="NikoshBAN" panose="02000000000000000000" pitchFamily="2" charset="0"/>
                <a:cs typeface="NikoshBAN" panose="02000000000000000000" pitchFamily="2" charset="0"/>
              </a:rPr>
              <a:t>Exercise: 27  are you ill he said coldly no </a:t>
            </a:r>
            <a:r>
              <a:rPr lang="en-US" sz="2000" b="1" dirty="0" err="1">
                <a:latin typeface="NikoshBAN" panose="02000000000000000000" pitchFamily="2" charset="0"/>
                <a:cs typeface="NikoshBAN" panose="02000000000000000000" pitchFamily="2" charset="0"/>
              </a:rPr>
              <a:t>i</a:t>
            </a:r>
            <a:r>
              <a:rPr lang="en-US" sz="2000" b="1" dirty="0">
                <a:latin typeface="NikoshBAN" panose="02000000000000000000" pitchFamily="2" charset="0"/>
                <a:cs typeface="NikoshBAN" panose="02000000000000000000" pitchFamily="2" charset="0"/>
              </a:rPr>
              <a:t> said then why are you sitting when all others are working go out at once and give them a hand</a:t>
            </a:r>
          </a:p>
        </p:txBody>
      </p:sp>
    </p:spTree>
    <p:extLst>
      <p:ext uri="{BB962C8B-B14F-4D97-AF65-F5344CB8AC3E}">
        <p14:creationId xmlns:p14="http://schemas.microsoft.com/office/powerpoint/2010/main" val="68803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EFC9206-0F0C-A33B-4B39-4BDAD73796CB}"/>
              </a:ext>
            </a:extLst>
          </p:cNvPr>
          <p:cNvSpPr txBox="1"/>
          <p:nvPr/>
        </p:nvSpPr>
        <p:spPr>
          <a:xfrm>
            <a:off x="3046686" y="664717"/>
            <a:ext cx="6617576" cy="5324535"/>
          </a:xfrm>
          <a:prstGeom prst="rect">
            <a:avLst/>
          </a:prstGeom>
          <a:noFill/>
        </p:spPr>
        <p:txBody>
          <a:bodyPr wrap="square">
            <a:spAutoFit/>
          </a:bodyPr>
          <a:lstStyle/>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 Answer:25   My dear mother, your letter is just to hand. It seems to me that you are anxious for me. Why? You need not think about me.</a:t>
            </a:r>
          </a:p>
          <a:p>
            <a:pPr algn="just"/>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 Answer:26 “Give me a few grains of corns. I am dying of hunger,” said the grasshopper. “But what did you do in the summer? Didn’t you store any grain?” the ant remarked to. “I was too busy in singing.”</a:t>
            </a:r>
          </a:p>
          <a:p>
            <a:pPr algn="just"/>
            <a:endParaRPr lang="en-US" sz="2000" b="1" dirty="0">
              <a:latin typeface="NikoshBAN" panose="02000000000000000000" pitchFamily="2" charset="0"/>
              <a:cs typeface="NikoshBAN" panose="02000000000000000000" pitchFamily="2" charset="0"/>
            </a:endParaRPr>
          </a:p>
          <a:p>
            <a:pPr algn="just"/>
            <a:endParaRPr lang="en-US" sz="2000" b="1" dirty="0">
              <a:latin typeface="NikoshBAN" panose="02000000000000000000" pitchFamily="2" charset="0"/>
              <a:cs typeface="NikoshBAN" panose="02000000000000000000" pitchFamily="2" charset="0"/>
            </a:endParaRPr>
          </a:p>
          <a:p>
            <a:pPr algn="just"/>
            <a:r>
              <a:rPr lang="en-US" sz="2000" b="1" dirty="0">
                <a:latin typeface="NikoshBAN" panose="02000000000000000000" pitchFamily="2" charset="0"/>
                <a:cs typeface="NikoshBAN" panose="02000000000000000000" pitchFamily="2" charset="0"/>
              </a:rPr>
              <a:t> Answer:27  “Are you ill?” he said coldly. “No”, I said. “Then why are you sitting when all others are working? Go out at once and give them a hand.</a:t>
            </a:r>
          </a:p>
          <a:p>
            <a:pPr algn="just"/>
            <a:endParaRPr lang="en-US" sz="2000" b="1"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54060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D98480-06E1-AA60-0CAD-F3713FA86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333703"/>
            <a:ext cx="7772400" cy="7772400"/>
          </a:xfrm>
          <a:prstGeom prst="rect">
            <a:avLst/>
          </a:prstGeom>
        </p:spPr>
      </p:pic>
    </p:spTree>
    <p:extLst>
      <p:ext uri="{BB962C8B-B14F-4D97-AF65-F5344CB8AC3E}">
        <p14:creationId xmlns:p14="http://schemas.microsoft.com/office/powerpoint/2010/main" val="4031525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1024</TotalTime>
  <Words>2169</Words>
  <Application>Microsoft Office PowerPoint</Application>
  <PresentationFormat>Widescreen</PresentationFormat>
  <Paragraphs>70</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NikoshBAN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Md.Farid Uddin</dc:creator>
  <cp:lastModifiedBy>Md.Farid Uddin</cp:lastModifiedBy>
  <cp:revision>18</cp:revision>
  <dcterms:created xsi:type="dcterms:W3CDTF">2025-05-18T08:38:06Z</dcterms:created>
  <dcterms:modified xsi:type="dcterms:W3CDTF">2025-06-26T20:11:55Z</dcterms:modified>
</cp:coreProperties>
</file>