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3" r:id="rId3"/>
    <p:sldId id="274" r:id="rId4"/>
    <p:sldId id="275" r:id="rId5"/>
    <p:sldId id="257" r:id="rId6"/>
    <p:sldId id="277" r:id="rId7"/>
    <p:sldId id="258" r:id="rId8"/>
    <p:sldId id="259" r:id="rId9"/>
    <p:sldId id="260" r:id="rId10"/>
    <p:sldId id="276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71" r:id="rId19"/>
    <p:sldId id="268" r:id="rId20"/>
    <p:sldId id="269" r:id="rId21"/>
    <p:sldId id="270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08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9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5DC60-A85E-400C-9DA2-4B5F94694637}" type="doc">
      <dgm:prSet loTypeId="urn:microsoft.com/office/officeart/2005/8/layout/pyramid2" loCatId="pyramid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687A79E-3E32-43F0-BFE8-DDD5F299B223}">
      <dgm:prSet custT="1"/>
      <dgm:spPr/>
      <dgm:t>
        <a:bodyPr/>
        <a:lstStyle/>
        <a:p>
          <a:pPr rtl="0"/>
          <a:r>
            <a:rPr lang="as-IN" sz="2000" dirty="0" smtClean="0"/>
            <a:t>পাঠ শেষে শিক্ষার্থীরা—</a:t>
          </a:r>
          <a:endParaRPr lang="en-US" sz="2000" dirty="0"/>
        </a:p>
      </dgm:t>
    </dgm:pt>
    <dgm:pt modelId="{74541B0F-895E-40A0-A159-3B976D3FE8A1}" type="parTrans" cxnId="{E3A118D2-A698-4141-9DB2-7BA84FD55076}">
      <dgm:prSet/>
      <dgm:spPr/>
      <dgm:t>
        <a:bodyPr/>
        <a:lstStyle/>
        <a:p>
          <a:endParaRPr lang="en-US"/>
        </a:p>
      </dgm:t>
    </dgm:pt>
    <dgm:pt modelId="{A2E90F67-4497-4653-8917-68F949B4555E}" type="sibTrans" cxnId="{E3A118D2-A698-4141-9DB2-7BA84FD55076}">
      <dgm:prSet/>
      <dgm:spPr/>
      <dgm:t>
        <a:bodyPr/>
        <a:lstStyle/>
        <a:p>
          <a:endParaRPr lang="en-US"/>
        </a:p>
      </dgm:t>
    </dgm:pt>
    <dgm:pt modelId="{47AFE959-B610-423D-81B8-22C735608BF5}">
      <dgm:prSet custT="1"/>
      <dgm:spPr/>
      <dgm:t>
        <a:bodyPr/>
        <a:lstStyle/>
        <a:p>
          <a:pPr rtl="0"/>
          <a:r>
            <a:rPr lang="en-US" sz="2000" dirty="0" smtClean="0"/>
            <a:t>Database </a:t>
          </a:r>
          <a:r>
            <a:rPr lang="as-IN" sz="2000" dirty="0" smtClean="0"/>
            <a:t>কী তা ব্যাখ্যা করতে পারবে। </a:t>
          </a:r>
          <a:endParaRPr lang="en-US" sz="2000" dirty="0"/>
        </a:p>
      </dgm:t>
    </dgm:pt>
    <dgm:pt modelId="{40F37102-1203-4563-843C-E0331604E7CD}" type="parTrans" cxnId="{9F0B6FE4-A83C-489B-B41F-31D14A411D6B}">
      <dgm:prSet/>
      <dgm:spPr/>
      <dgm:t>
        <a:bodyPr/>
        <a:lstStyle/>
        <a:p>
          <a:endParaRPr lang="en-US"/>
        </a:p>
      </dgm:t>
    </dgm:pt>
    <dgm:pt modelId="{678CD4C4-48D3-4328-BDBF-05C4FC52CE64}" type="sibTrans" cxnId="{9F0B6FE4-A83C-489B-B41F-31D14A411D6B}">
      <dgm:prSet/>
      <dgm:spPr/>
      <dgm:t>
        <a:bodyPr/>
        <a:lstStyle/>
        <a:p>
          <a:endParaRPr lang="en-US"/>
        </a:p>
      </dgm:t>
    </dgm:pt>
    <dgm:pt modelId="{ABA2591C-4298-4006-B119-0EF2F08CEB10}">
      <dgm:prSet custT="1"/>
      <dgm:spPr/>
      <dgm:t>
        <a:bodyPr/>
        <a:lstStyle/>
        <a:p>
          <a:pPr rtl="0"/>
          <a:r>
            <a:rPr lang="en-US" sz="2000" dirty="0" smtClean="0"/>
            <a:t>Database-</a:t>
          </a:r>
          <a:r>
            <a:rPr lang="as-IN" sz="2000" dirty="0" smtClean="0"/>
            <a:t>এর প্রয়োজনীয়তা বলতে পারবে। </a:t>
          </a:r>
          <a:endParaRPr lang="en-US" sz="2000" dirty="0"/>
        </a:p>
      </dgm:t>
    </dgm:pt>
    <dgm:pt modelId="{F3E16793-FCC7-4AC3-A39C-1778A901F4BA}" type="parTrans" cxnId="{B041C78B-FD52-449F-BB6F-7D8272B45477}">
      <dgm:prSet/>
      <dgm:spPr/>
      <dgm:t>
        <a:bodyPr/>
        <a:lstStyle/>
        <a:p>
          <a:endParaRPr lang="en-US"/>
        </a:p>
      </dgm:t>
    </dgm:pt>
    <dgm:pt modelId="{26168812-4135-44E5-809C-1D39C3D0F70A}" type="sibTrans" cxnId="{B041C78B-FD52-449F-BB6F-7D8272B45477}">
      <dgm:prSet/>
      <dgm:spPr/>
      <dgm:t>
        <a:bodyPr/>
        <a:lstStyle/>
        <a:p>
          <a:endParaRPr lang="en-US"/>
        </a:p>
      </dgm:t>
    </dgm:pt>
    <dgm:pt modelId="{04205ED9-355B-450C-8543-D7A29675496E}">
      <dgm:prSet custT="1"/>
      <dgm:spPr/>
      <dgm:t>
        <a:bodyPr/>
        <a:lstStyle/>
        <a:p>
          <a:pPr rtl="0"/>
          <a:r>
            <a:rPr lang="en-US" sz="1800" dirty="0" smtClean="0"/>
            <a:t>Database-</a:t>
          </a:r>
          <a:r>
            <a:rPr lang="as-IN" sz="1800" dirty="0" smtClean="0"/>
            <a:t>এর প্রধান উপাদানগুলো শনাক্ত করতে পারবে। </a:t>
          </a:r>
          <a:endParaRPr lang="en-US" sz="1800" dirty="0"/>
        </a:p>
      </dgm:t>
    </dgm:pt>
    <dgm:pt modelId="{006C9F84-6C89-41A0-B08F-1DF74F2A914C}" type="parTrans" cxnId="{046F77B2-9B0B-470A-9960-78A59CB3ECE9}">
      <dgm:prSet/>
      <dgm:spPr/>
      <dgm:t>
        <a:bodyPr/>
        <a:lstStyle/>
        <a:p>
          <a:endParaRPr lang="en-US"/>
        </a:p>
      </dgm:t>
    </dgm:pt>
    <dgm:pt modelId="{54339319-9B3E-4F58-ABD3-40D9EB77F56D}" type="sibTrans" cxnId="{046F77B2-9B0B-470A-9960-78A59CB3ECE9}">
      <dgm:prSet/>
      <dgm:spPr/>
      <dgm:t>
        <a:bodyPr/>
        <a:lstStyle/>
        <a:p>
          <a:endParaRPr lang="en-US"/>
        </a:p>
      </dgm:t>
    </dgm:pt>
    <dgm:pt modelId="{A74FCB17-D57E-4C29-ABBC-460284453468}">
      <dgm:prSet custT="1"/>
      <dgm:spPr/>
      <dgm:t>
        <a:bodyPr/>
        <a:lstStyle/>
        <a:p>
          <a:pPr rtl="0"/>
          <a:r>
            <a:rPr lang="en-US" sz="1800" dirty="0" smtClean="0"/>
            <a:t>Table, Record </a:t>
          </a:r>
          <a:r>
            <a:rPr lang="as-IN" sz="1800" dirty="0" smtClean="0"/>
            <a:t>ও </a:t>
          </a:r>
          <a:r>
            <a:rPr lang="en-US" sz="1800" dirty="0" smtClean="0"/>
            <a:t>Field-</a:t>
          </a:r>
          <a:r>
            <a:rPr lang="as-IN" sz="1800" dirty="0" smtClean="0"/>
            <a:t>এর পার্থক্য ব্যাখ্যা করতে পারবে। </a:t>
          </a:r>
          <a:endParaRPr lang="en-US" sz="1800" dirty="0"/>
        </a:p>
      </dgm:t>
    </dgm:pt>
    <dgm:pt modelId="{0B130063-464F-4EF2-A8C2-8C46BCF0E17E}" type="parTrans" cxnId="{FEA49B77-B13C-468C-8F77-3FEF33F1CA8B}">
      <dgm:prSet/>
      <dgm:spPr/>
      <dgm:t>
        <a:bodyPr/>
        <a:lstStyle/>
        <a:p>
          <a:endParaRPr lang="en-US"/>
        </a:p>
      </dgm:t>
    </dgm:pt>
    <dgm:pt modelId="{077CC2F9-5D03-4F52-914E-2CD50B2509EE}" type="sibTrans" cxnId="{FEA49B77-B13C-468C-8F77-3FEF33F1CA8B}">
      <dgm:prSet/>
      <dgm:spPr/>
      <dgm:t>
        <a:bodyPr/>
        <a:lstStyle/>
        <a:p>
          <a:endParaRPr lang="en-US"/>
        </a:p>
      </dgm:t>
    </dgm:pt>
    <dgm:pt modelId="{D3A45071-8C82-4E98-8341-5403F578F2B4}">
      <dgm:prSet custT="1"/>
      <dgm:spPr/>
      <dgm:t>
        <a:bodyPr/>
        <a:lstStyle/>
        <a:p>
          <a:pPr rtl="0"/>
          <a:r>
            <a:rPr lang="as-IN" sz="1800" dirty="0" smtClean="0"/>
            <a:t>বাস্তব জীবনে </a:t>
          </a:r>
          <a:r>
            <a:rPr lang="en-US" sz="1800" dirty="0" smtClean="0"/>
            <a:t>Database-</a:t>
          </a:r>
          <a:r>
            <a:rPr lang="as-IN" sz="1800" dirty="0" smtClean="0"/>
            <a:t>এর ব্যবহার শনাক্ত করতে পারবে।</a:t>
          </a:r>
          <a:endParaRPr lang="en-US" sz="1800" dirty="0"/>
        </a:p>
      </dgm:t>
    </dgm:pt>
    <dgm:pt modelId="{817FA519-9E3E-4A0F-A3CA-01F0F50A5949}" type="parTrans" cxnId="{B46384D2-BC50-4FA4-B76D-559DE518C5F7}">
      <dgm:prSet/>
      <dgm:spPr/>
      <dgm:t>
        <a:bodyPr/>
        <a:lstStyle/>
        <a:p>
          <a:endParaRPr lang="en-US"/>
        </a:p>
      </dgm:t>
    </dgm:pt>
    <dgm:pt modelId="{8FF75BDE-721C-48A1-80C8-9A3FE174C672}" type="sibTrans" cxnId="{B46384D2-BC50-4FA4-B76D-559DE518C5F7}">
      <dgm:prSet/>
      <dgm:spPr/>
      <dgm:t>
        <a:bodyPr/>
        <a:lstStyle/>
        <a:p>
          <a:endParaRPr lang="en-US"/>
        </a:p>
      </dgm:t>
    </dgm:pt>
    <dgm:pt modelId="{2C7BBD43-A3C9-44CB-AC24-9714D8E1BA7E}" type="pres">
      <dgm:prSet presAssocID="{14B5DC60-A85E-400C-9DA2-4B5F94694637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AF9C4DDF-E77E-4C1F-9B4C-6D76F5887A83}" type="pres">
      <dgm:prSet presAssocID="{14B5DC60-A85E-400C-9DA2-4B5F94694637}" presName="pyramid" presStyleLbl="node1" presStyleIdx="0" presStyleCnt="1" custScaleX="126230"/>
      <dgm:spPr/>
    </dgm:pt>
    <dgm:pt modelId="{090E8124-2770-4619-B605-903A1D8D7AFD}" type="pres">
      <dgm:prSet presAssocID="{14B5DC60-A85E-400C-9DA2-4B5F94694637}" presName="theList" presStyleCnt="0"/>
      <dgm:spPr/>
    </dgm:pt>
    <dgm:pt modelId="{CA52F34A-208C-48C6-9FA7-2D6D2D1F6C65}" type="pres">
      <dgm:prSet presAssocID="{4687A79E-3E32-43F0-BFE8-DDD5F299B223}" presName="aNode" presStyleLbl="fgAcc1" presStyleIdx="0" presStyleCnt="6" custScaleX="1942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AA8B38-3EB0-4B81-82A6-34B495657FA5}" type="pres">
      <dgm:prSet presAssocID="{4687A79E-3E32-43F0-BFE8-DDD5F299B223}" presName="aSpace" presStyleCnt="0"/>
      <dgm:spPr/>
    </dgm:pt>
    <dgm:pt modelId="{74357B62-5648-4CE0-A82F-3EC1D752CE82}" type="pres">
      <dgm:prSet presAssocID="{47AFE959-B610-423D-81B8-22C735608BF5}" presName="aNode" presStyleLbl="fgAcc1" presStyleIdx="1" presStyleCnt="6" custScaleX="1942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202AA9-33FA-4825-B470-D0CBA8ABED3D}" type="pres">
      <dgm:prSet presAssocID="{47AFE959-B610-423D-81B8-22C735608BF5}" presName="aSpace" presStyleCnt="0"/>
      <dgm:spPr/>
    </dgm:pt>
    <dgm:pt modelId="{8595CDA4-3A7E-442A-981A-C175DEA870AB}" type="pres">
      <dgm:prSet presAssocID="{ABA2591C-4298-4006-B119-0EF2F08CEB10}" presName="aNode" presStyleLbl="fgAcc1" presStyleIdx="2" presStyleCnt="6" custScaleX="1942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4B62D1-9562-4BC5-BC8F-6A5160C07E28}" type="pres">
      <dgm:prSet presAssocID="{ABA2591C-4298-4006-B119-0EF2F08CEB10}" presName="aSpace" presStyleCnt="0"/>
      <dgm:spPr/>
    </dgm:pt>
    <dgm:pt modelId="{23FE6214-DC00-4575-AF7F-4791D0A6DC36}" type="pres">
      <dgm:prSet presAssocID="{04205ED9-355B-450C-8543-D7A29675496E}" presName="aNode" presStyleLbl="fgAcc1" presStyleIdx="3" presStyleCnt="6" custScaleX="1942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A41D56-D903-4AFE-9A4D-6EB5B905D35E}" type="pres">
      <dgm:prSet presAssocID="{04205ED9-355B-450C-8543-D7A29675496E}" presName="aSpace" presStyleCnt="0"/>
      <dgm:spPr/>
    </dgm:pt>
    <dgm:pt modelId="{1FC0268E-3511-4405-AFC4-9AE984F8BAC0}" type="pres">
      <dgm:prSet presAssocID="{A74FCB17-D57E-4C29-ABBC-460284453468}" presName="aNode" presStyleLbl="fgAcc1" presStyleIdx="4" presStyleCnt="6" custScaleX="1942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333AE3-6966-410E-B266-F2416FB8FC73}" type="pres">
      <dgm:prSet presAssocID="{A74FCB17-D57E-4C29-ABBC-460284453468}" presName="aSpace" presStyleCnt="0"/>
      <dgm:spPr/>
    </dgm:pt>
    <dgm:pt modelId="{DCB016C1-5B3B-4AD0-BF7D-D8D1B29D8726}" type="pres">
      <dgm:prSet presAssocID="{D3A45071-8C82-4E98-8341-5403F578F2B4}" presName="aNode" presStyleLbl="fgAcc1" presStyleIdx="5" presStyleCnt="6" custScaleX="1942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31EF5A-4362-4FE4-9863-2C19CFBBCE1A}" type="pres">
      <dgm:prSet presAssocID="{D3A45071-8C82-4E98-8341-5403F578F2B4}" presName="aSpace" presStyleCnt="0"/>
      <dgm:spPr/>
    </dgm:pt>
  </dgm:ptLst>
  <dgm:cxnLst>
    <dgm:cxn modelId="{B46384D2-BC50-4FA4-B76D-559DE518C5F7}" srcId="{14B5DC60-A85E-400C-9DA2-4B5F94694637}" destId="{D3A45071-8C82-4E98-8341-5403F578F2B4}" srcOrd="5" destOrd="0" parTransId="{817FA519-9E3E-4A0F-A3CA-01F0F50A5949}" sibTransId="{8FF75BDE-721C-48A1-80C8-9A3FE174C672}"/>
    <dgm:cxn modelId="{366C49EC-AF66-44C4-9B05-C1EA3CAF144B}" type="presOf" srcId="{ABA2591C-4298-4006-B119-0EF2F08CEB10}" destId="{8595CDA4-3A7E-442A-981A-C175DEA870AB}" srcOrd="0" destOrd="0" presId="urn:microsoft.com/office/officeart/2005/8/layout/pyramid2"/>
    <dgm:cxn modelId="{F0BA9163-9884-478B-A08F-71DC0A0FA74C}" type="presOf" srcId="{4687A79E-3E32-43F0-BFE8-DDD5F299B223}" destId="{CA52F34A-208C-48C6-9FA7-2D6D2D1F6C65}" srcOrd="0" destOrd="0" presId="urn:microsoft.com/office/officeart/2005/8/layout/pyramid2"/>
    <dgm:cxn modelId="{B041C78B-FD52-449F-BB6F-7D8272B45477}" srcId="{14B5DC60-A85E-400C-9DA2-4B5F94694637}" destId="{ABA2591C-4298-4006-B119-0EF2F08CEB10}" srcOrd="2" destOrd="0" parTransId="{F3E16793-FCC7-4AC3-A39C-1778A901F4BA}" sibTransId="{26168812-4135-44E5-809C-1D39C3D0F70A}"/>
    <dgm:cxn modelId="{E3A118D2-A698-4141-9DB2-7BA84FD55076}" srcId="{14B5DC60-A85E-400C-9DA2-4B5F94694637}" destId="{4687A79E-3E32-43F0-BFE8-DDD5F299B223}" srcOrd="0" destOrd="0" parTransId="{74541B0F-895E-40A0-A159-3B976D3FE8A1}" sibTransId="{A2E90F67-4497-4653-8917-68F949B4555E}"/>
    <dgm:cxn modelId="{0CE18AD6-B5A8-4FE4-B7E9-8A75442C987E}" type="presOf" srcId="{04205ED9-355B-450C-8543-D7A29675496E}" destId="{23FE6214-DC00-4575-AF7F-4791D0A6DC36}" srcOrd="0" destOrd="0" presId="urn:microsoft.com/office/officeart/2005/8/layout/pyramid2"/>
    <dgm:cxn modelId="{9F0B6FE4-A83C-489B-B41F-31D14A411D6B}" srcId="{14B5DC60-A85E-400C-9DA2-4B5F94694637}" destId="{47AFE959-B610-423D-81B8-22C735608BF5}" srcOrd="1" destOrd="0" parTransId="{40F37102-1203-4563-843C-E0331604E7CD}" sibTransId="{678CD4C4-48D3-4328-BDBF-05C4FC52CE64}"/>
    <dgm:cxn modelId="{40439456-D576-4104-B901-112568398D63}" type="presOf" srcId="{47AFE959-B610-423D-81B8-22C735608BF5}" destId="{74357B62-5648-4CE0-A82F-3EC1D752CE82}" srcOrd="0" destOrd="0" presId="urn:microsoft.com/office/officeart/2005/8/layout/pyramid2"/>
    <dgm:cxn modelId="{046F77B2-9B0B-470A-9960-78A59CB3ECE9}" srcId="{14B5DC60-A85E-400C-9DA2-4B5F94694637}" destId="{04205ED9-355B-450C-8543-D7A29675496E}" srcOrd="3" destOrd="0" parTransId="{006C9F84-6C89-41A0-B08F-1DF74F2A914C}" sibTransId="{54339319-9B3E-4F58-ABD3-40D9EB77F56D}"/>
    <dgm:cxn modelId="{F3316923-E97F-4C80-B952-A997918FCA79}" type="presOf" srcId="{A74FCB17-D57E-4C29-ABBC-460284453468}" destId="{1FC0268E-3511-4405-AFC4-9AE984F8BAC0}" srcOrd="0" destOrd="0" presId="urn:microsoft.com/office/officeart/2005/8/layout/pyramid2"/>
    <dgm:cxn modelId="{FEA49B77-B13C-468C-8F77-3FEF33F1CA8B}" srcId="{14B5DC60-A85E-400C-9DA2-4B5F94694637}" destId="{A74FCB17-D57E-4C29-ABBC-460284453468}" srcOrd="4" destOrd="0" parTransId="{0B130063-464F-4EF2-A8C2-8C46BCF0E17E}" sibTransId="{077CC2F9-5D03-4F52-914E-2CD50B2509EE}"/>
    <dgm:cxn modelId="{23B994C9-E3B7-451D-950D-FAE79AE1FE61}" type="presOf" srcId="{14B5DC60-A85E-400C-9DA2-4B5F94694637}" destId="{2C7BBD43-A3C9-44CB-AC24-9714D8E1BA7E}" srcOrd="0" destOrd="0" presId="urn:microsoft.com/office/officeart/2005/8/layout/pyramid2"/>
    <dgm:cxn modelId="{EBAEC4CD-808B-4F29-9063-7FE83FD93679}" type="presOf" srcId="{D3A45071-8C82-4E98-8341-5403F578F2B4}" destId="{DCB016C1-5B3B-4AD0-BF7D-D8D1B29D8726}" srcOrd="0" destOrd="0" presId="urn:microsoft.com/office/officeart/2005/8/layout/pyramid2"/>
    <dgm:cxn modelId="{9F7EE391-4706-4586-8D87-DEE8611B4F0D}" type="presParOf" srcId="{2C7BBD43-A3C9-44CB-AC24-9714D8E1BA7E}" destId="{AF9C4DDF-E77E-4C1F-9B4C-6D76F5887A83}" srcOrd="0" destOrd="0" presId="urn:microsoft.com/office/officeart/2005/8/layout/pyramid2"/>
    <dgm:cxn modelId="{7B4460DB-47B5-4108-9EBF-5CBB883DBBFB}" type="presParOf" srcId="{2C7BBD43-A3C9-44CB-AC24-9714D8E1BA7E}" destId="{090E8124-2770-4619-B605-903A1D8D7AFD}" srcOrd="1" destOrd="0" presId="urn:microsoft.com/office/officeart/2005/8/layout/pyramid2"/>
    <dgm:cxn modelId="{1AA5A568-F6F0-4C77-B873-83C404255DDA}" type="presParOf" srcId="{090E8124-2770-4619-B605-903A1D8D7AFD}" destId="{CA52F34A-208C-48C6-9FA7-2D6D2D1F6C65}" srcOrd="0" destOrd="0" presId="urn:microsoft.com/office/officeart/2005/8/layout/pyramid2"/>
    <dgm:cxn modelId="{45CE1D9A-A34D-4B3C-B184-3E2D1B1D6FFA}" type="presParOf" srcId="{090E8124-2770-4619-B605-903A1D8D7AFD}" destId="{6BAA8B38-3EB0-4B81-82A6-34B495657FA5}" srcOrd="1" destOrd="0" presId="urn:microsoft.com/office/officeart/2005/8/layout/pyramid2"/>
    <dgm:cxn modelId="{410EB3F4-4C68-4A08-A31B-FC581EC2F117}" type="presParOf" srcId="{090E8124-2770-4619-B605-903A1D8D7AFD}" destId="{74357B62-5648-4CE0-A82F-3EC1D752CE82}" srcOrd="2" destOrd="0" presId="urn:microsoft.com/office/officeart/2005/8/layout/pyramid2"/>
    <dgm:cxn modelId="{DC9DD7A2-500E-42E3-B2B1-E447FA8B80F4}" type="presParOf" srcId="{090E8124-2770-4619-B605-903A1D8D7AFD}" destId="{08202AA9-33FA-4825-B470-D0CBA8ABED3D}" srcOrd="3" destOrd="0" presId="urn:microsoft.com/office/officeart/2005/8/layout/pyramid2"/>
    <dgm:cxn modelId="{D0447713-2944-4475-97D6-4FDD94821A13}" type="presParOf" srcId="{090E8124-2770-4619-B605-903A1D8D7AFD}" destId="{8595CDA4-3A7E-442A-981A-C175DEA870AB}" srcOrd="4" destOrd="0" presId="urn:microsoft.com/office/officeart/2005/8/layout/pyramid2"/>
    <dgm:cxn modelId="{3A6082F8-963A-4291-B6E5-52CBBC0F2681}" type="presParOf" srcId="{090E8124-2770-4619-B605-903A1D8D7AFD}" destId="{DE4B62D1-9562-4BC5-BC8F-6A5160C07E28}" srcOrd="5" destOrd="0" presId="urn:microsoft.com/office/officeart/2005/8/layout/pyramid2"/>
    <dgm:cxn modelId="{AF32275F-71E0-4AD6-BCD8-4F10FD956C94}" type="presParOf" srcId="{090E8124-2770-4619-B605-903A1D8D7AFD}" destId="{23FE6214-DC00-4575-AF7F-4791D0A6DC36}" srcOrd="6" destOrd="0" presId="urn:microsoft.com/office/officeart/2005/8/layout/pyramid2"/>
    <dgm:cxn modelId="{AF63F6C8-445C-4318-942E-2F918AC2D50D}" type="presParOf" srcId="{090E8124-2770-4619-B605-903A1D8D7AFD}" destId="{B9A41D56-D903-4AFE-9A4D-6EB5B905D35E}" srcOrd="7" destOrd="0" presId="urn:microsoft.com/office/officeart/2005/8/layout/pyramid2"/>
    <dgm:cxn modelId="{8C308246-551A-46CC-B040-8ED48B83BC13}" type="presParOf" srcId="{090E8124-2770-4619-B605-903A1D8D7AFD}" destId="{1FC0268E-3511-4405-AFC4-9AE984F8BAC0}" srcOrd="8" destOrd="0" presId="urn:microsoft.com/office/officeart/2005/8/layout/pyramid2"/>
    <dgm:cxn modelId="{54C51631-D57C-4AFA-A704-CB49C33AEFDA}" type="presParOf" srcId="{090E8124-2770-4619-B605-903A1D8D7AFD}" destId="{B7333AE3-6966-410E-B266-F2416FB8FC73}" srcOrd="9" destOrd="0" presId="urn:microsoft.com/office/officeart/2005/8/layout/pyramid2"/>
    <dgm:cxn modelId="{BA2C807B-64C3-498C-8EC8-D26D2C17FF1E}" type="presParOf" srcId="{090E8124-2770-4619-B605-903A1D8D7AFD}" destId="{DCB016C1-5B3B-4AD0-BF7D-D8D1B29D8726}" srcOrd="10" destOrd="0" presId="urn:microsoft.com/office/officeart/2005/8/layout/pyramid2"/>
    <dgm:cxn modelId="{478B76F5-333A-467E-AFB8-7E1C3361C626}" type="presParOf" srcId="{090E8124-2770-4619-B605-903A1D8D7AFD}" destId="{4431EF5A-4362-4FE4-9863-2C19CFBBCE1A}" srcOrd="11" destOrd="0" presId="urn:microsoft.com/office/officeart/2005/8/layout/pyramid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F0BA1B-2A28-4DC2-A353-B60666CDD8E6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788BCF1-D7C0-403F-9111-514ADF829B03}">
      <dgm:prSet custT="1"/>
      <dgm:spPr/>
      <dgm:t>
        <a:bodyPr/>
        <a:lstStyle/>
        <a:p>
          <a:pPr rtl="0"/>
          <a:r>
            <a:rPr lang="en-US" sz="2800" dirty="0" smtClean="0"/>
            <a:t>Database </a:t>
          </a:r>
          <a:r>
            <a:rPr lang="as-IN" sz="2800" dirty="0" smtClean="0"/>
            <a:t>কী </a:t>
          </a:r>
          <a:endParaRPr lang="en-US" sz="2800" dirty="0"/>
        </a:p>
      </dgm:t>
    </dgm:pt>
    <dgm:pt modelId="{5C32E9A3-9E37-4B13-8AAF-7DB0F301588C}" type="parTrans" cxnId="{2B5A89F5-C35E-4F17-87B5-0F42CA1DC9D2}">
      <dgm:prSet/>
      <dgm:spPr/>
      <dgm:t>
        <a:bodyPr/>
        <a:lstStyle/>
        <a:p>
          <a:endParaRPr lang="en-US"/>
        </a:p>
      </dgm:t>
    </dgm:pt>
    <dgm:pt modelId="{AA1072BC-3CA8-459D-B24C-22100A35805D}" type="sibTrans" cxnId="{2B5A89F5-C35E-4F17-87B5-0F42CA1DC9D2}">
      <dgm:prSet/>
      <dgm:spPr/>
      <dgm:t>
        <a:bodyPr/>
        <a:lstStyle/>
        <a:p>
          <a:endParaRPr lang="en-US"/>
        </a:p>
      </dgm:t>
    </dgm:pt>
    <dgm:pt modelId="{396F2EBB-A5F6-475D-A44F-570BB35F5146}">
      <dgm:prSet custT="1"/>
      <dgm:spPr/>
      <dgm:t>
        <a:bodyPr/>
        <a:lstStyle/>
        <a:p>
          <a:pPr rtl="0"/>
          <a:r>
            <a:rPr lang="en-US" sz="2800" dirty="0" smtClean="0"/>
            <a:t>Database-</a:t>
          </a:r>
          <a:r>
            <a:rPr lang="as-IN" sz="2800" dirty="0" smtClean="0"/>
            <a:t>এর প্রয়োজনীয়তা </a:t>
          </a:r>
          <a:endParaRPr lang="en-US" sz="2800" dirty="0"/>
        </a:p>
      </dgm:t>
    </dgm:pt>
    <dgm:pt modelId="{0DF75ACF-8102-49D2-A58D-85C71ACE6407}" type="parTrans" cxnId="{3D789104-889B-41F0-8563-B6A35262D49D}">
      <dgm:prSet/>
      <dgm:spPr/>
      <dgm:t>
        <a:bodyPr/>
        <a:lstStyle/>
        <a:p>
          <a:endParaRPr lang="en-US"/>
        </a:p>
      </dgm:t>
    </dgm:pt>
    <dgm:pt modelId="{87C0CCB1-8687-4CDA-8D50-AF24DB1B03D3}" type="sibTrans" cxnId="{3D789104-889B-41F0-8563-B6A35262D49D}">
      <dgm:prSet/>
      <dgm:spPr/>
      <dgm:t>
        <a:bodyPr/>
        <a:lstStyle/>
        <a:p>
          <a:endParaRPr lang="en-US"/>
        </a:p>
      </dgm:t>
    </dgm:pt>
    <dgm:pt modelId="{9BACA810-0AEC-415D-94D8-9534E2B6205D}">
      <dgm:prSet custT="1"/>
      <dgm:spPr/>
      <dgm:t>
        <a:bodyPr/>
        <a:lstStyle/>
        <a:p>
          <a:pPr rtl="0"/>
          <a:r>
            <a:rPr lang="en-US" sz="2800" dirty="0" smtClean="0"/>
            <a:t>Field, Record </a:t>
          </a:r>
          <a:r>
            <a:rPr lang="as-IN" sz="2800" dirty="0" smtClean="0"/>
            <a:t>ও </a:t>
          </a:r>
          <a:r>
            <a:rPr lang="en-US" sz="2800" dirty="0" smtClean="0"/>
            <a:t>Table </a:t>
          </a:r>
          <a:endParaRPr lang="en-US" sz="2800" dirty="0"/>
        </a:p>
      </dgm:t>
    </dgm:pt>
    <dgm:pt modelId="{69033391-76E7-45F8-94ED-5876F5FB083C}" type="parTrans" cxnId="{18F4AA2D-336F-4557-8194-385D602C29D2}">
      <dgm:prSet/>
      <dgm:spPr/>
      <dgm:t>
        <a:bodyPr/>
        <a:lstStyle/>
        <a:p>
          <a:endParaRPr lang="en-US"/>
        </a:p>
      </dgm:t>
    </dgm:pt>
    <dgm:pt modelId="{4D68B2BC-D68A-443C-8B76-EB695AE95C06}" type="sibTrans" cxnId="{18F4AA2D-336F-4557-8194-385D602C29D2}">
      <dgm:prSet/>
      <dgm:spPr/>
      <dgm:t>
        <a:bodyPr/>
        <a:lstStyle/>
        <a:p>
          <a:endParaRPr lang="en-US"/>
        </a:p>
      </dgm:t>
    </dgm:pt>
    <dgm:pt modelId="{A524F0B9-5337-4B7A-BF4C-237C528A8C31}">
      <dgm:prSet custT="1"/>
      <dgm:spPr/>
      <dgm:t>
        <a:bodyPr/>
        <a:lstStyle/>
        <a:p>
          <a:pPr rtl="0"/>
          <a:r>
            <a:rPr lang="en-US" sz="2800" dirty="0" smtClean="0"/>
            <a:t>DBMS </a:t>
          </a:r>
          <a:r>
            <a:rPr lang="as-IN" sz="2800" dirty="0" smtClean="0"/>
            <a:t>কী </a:t>
          </a:r>
          <a:endParaRPr lang="en-US" sz="2800" dirty="0"/>
        </a:p>
      </dgm:t>
    </dgm:pt>
    <dgm:pt modelId="{59A8449E-4355-4C59-A092-3AEA1A91083D}" type="parTrans" cxnId="{F2D77B97-59BD-4625-BDB7-2601FBF80FEF}">
      <dgm:prSet/>
      <dgm:spPr/>
      <dgm:t>
        <a:bodyPr/>
        <a:lstStyle/>
        <a:p>
          <a:endParaRPr lang="en-US"/>
        </a:p>
      </dgm:t>
    </dgm:pt>
    <dgm:pt modelId="{40C69ACC-88CE-4675-97EF-2B32BD5A529E}" type="sibTrans" cxnId="{F2D77B97-59BD-4625-BDB7-2601FBF80FEF}">
      <dgm:prSet/>
      <dgm:spPr/>
      <dgm:t>
        <a:bodyPr/>
        <a:lstStyle/>
        <a:p>
          <a:endParaRPr lang="en-US"/>
        </a:p>
      </dgm:t>
    </dgm:pt>
    <dgm:pt modelId="{C43CD0C6-DFAF-4E38-A76D-42A14383E2A9}">
      <dgm:prSet custT="1"/>
      <dgm:spPr/>
      <dgm:t>
        <a:bodyPr/>
        <a:lstStyle/>
        <a:p>
          <a:pPr rtl="0"/>
          <a:r>
            <a:rPr lang="en-US" sz="2800" dirty="0" smtClean="0"/>
            <a:t>DBMS-</a:t>
          </a:r>
          <a:r>
            <a:rPr lang="as-IN" sz="2800" dirty="0" smtClean="0"/>
            <a:t>এর কাজ </a:t>
          </a:r>
          <a:endParaRPr lang="en-US" sz="2800" dirty="0"/>
        </a:p>
      </dgm:t>
    </dgm:pt>
    <dgm:pt modelId="{71DA2000-59D0-4E4A-AFE6-F49C7D97D407}" type="parTrans" cxnId="{6A7B655D-172A-4090-97A0-45971E64DCE5}">
      <dgm:prSet/>
      <dgm:spPr/>
      <dgm:t>
        <a:bodyPr/>
        <a:lstStyle/>
        <a:p>
          <a:endParaRPr lang="en-US"/>
        </a:p>
      </dgm:t>
    </dgm:pt>
    <dgm:pt modelId="{B4810FC7-4752-46C4-8941-25A7F54A3D37}" type="sibTrans" cxnId="{6A7B655D-172A-4090-97A0-45971E64DCE5}">
      <dgm:prSet/>
      <dgm:spPr/>
      <dgm:t>
        <a:bodyPr/>
        <a:lstStyle/>
        <a:p>
          <a:endParaRPr lang="en-US"/>
        </a:p>
      </dgm:t>
    </dgm:pt>
    <dgm:pt modelId="{BB816D3E-8081-4CD0-A5ED-6FFFF7467742}">
      <dgm:prSet custT="1"/>
      <dgm:spPr/>
      <dgm:t>
        <a:bodyPr/>
        <a:lstStyle/>
        <a:p>
          <a:pPr rtl="0"/>
          <a:r>
            <a:rPr lang="en-US" sz="2800" dirty="0" smtClean="0"/>
            <a:t>Database-</a:t>
          </a:r>
          <a:r>
            <a:rPr lang="as-IN" sz="2800" dirty="0" smtClean="0"/>
            <a:t>এর বাস্তব জীবনের ব্যবহার </a:t>
          </a:r>
          <a:endParaRPr lang="en-US" sz="2800" dirty="0"/>
        </a:p>
      </dgm:t>
    </dgm:pt>
    <dgm:pt modelId="{E1CB973B-5AE7-4842-88DD-6993E08E96F9}" type="parTrans" cxnId="{6FC70031-9932-4D53-A748-558FC9436993}">
      <dgm:prSet/>
      <dgm:spPr/>
      <dgm:t>
        <a:bodyPr/>
        <a:lstStyle/>
        <a:p>
          <a:endParaRPr lang="en-US"/>
        </a:p>
      </dgm:t>
    </dgm:pt>
    <dgm:pt modelId="{332596D7-8C75-44CD-8879-CB970F3536E2}" type="sibTrans" cxnId="{6FC70031-9932-4D53-A748-558FC9436993}">
      <dgm:prSet/>
      <dgm:spPr/>
      <dgm:t>
        <a:bodyPr/>
        <a:lstStyle/>
        <a:p>
          <a:endParaRPr lang="en-US"/>
        </a:p>
      </dgm:t>
    </dgm:pt>
    <dgm:pt modelId="{E6B12662-7866-4240-8CBF-8C64DB8E81B9}">
      <dgm:prSet custT="1"/>
      <dgm:spPr/>
      <dgm:t>
        <a:bodyPr/>
        <a:lstStyle/>
        <a:p>
          <a:pPr rtl="0"/>
          <a:r>
            <a:rPr lang="en-US" sz="2800" dirty="0" smtClean="0"/>
            <a:t>Database </a:t>
          </a:r>
          <a:r>
            <a:rPr lang="as-IN" sz="2800" dirty="0" smtClean="0"/>
            <a:t>ও </a:t>
          </a:r>
          <a:r>
            <a:rPr lang="en-US" sz="2800" dirty="0" smtClean="0"/>
            <a:t>DBMS-</a:t>
          </a:r>
          <a:r>
            <a:rPr lang="as-IN" sz="2800" dirty="0" smtClean="0"/>
            <a:t>এর পার্থক্য</a:t>
          </a:r>
          <a:endParaRPr lang="en-US" sz="2800" dirty="0"/>
        </a:p>
      </dgm:t>
    </dgm:pt>
    <dgm:pt modelId="{F9C29203-0A24-49E6-A2B6-270C781F060C}" type="parTrans" cxnId="{E485FAAE-6AAC-4D7F-ABD3-B00025E17221}">
      <dgm:prSet/>
      <dgm:spPr/>
      <dgm:t>
        <a:bodyPr/>
        <a:lstStyle/>
        <a:p>
          <a:endParaRPr lang="en-US"/>
        </a:p>
      </dgm:t>
    </dgm:pt>
    <dgm:pt modelId="{E46094BE-C62D-4EEA-B031-5028FD2C9D73}" type="sibTrans" cxnId="{E485FAAE-6AAC-4D7F-ABD3-B00025E17221}">
      <dgm:prSet/>
      <dgm:spPr/>
      <dgm:t>
        <a:bodyPr/>
        <a:lstStyle/>
        <a:p>
          <a:endParaRPr lang="en-US"/>
        </a:p>
      </dgm:t>
    </dgm:pt>
    <dgm:pt modelId="{49FD7FA0-BD1C-4AED-A238-5D3656D59231}" type="pres">
      <dgm:prSet presAssocID="{52F0BA1B-2A28-4DC2-A353-B60666CDD8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6ACF66-4F63-4462-822C-EE7FB4720A6B}" type="pres">
      <dgm:prSet presAssocID="{E788BCF1-D7C0-403F-9111-514ADF829B03}" presName="linNode" presStyleCnt="0"/>
      <dgm:spPr/>
    </dgm:pt>
    <dgm:pt modelId="{846D0534-9488-43CC-AA47-1A60C2CF45B6}" type="pres">
      <dgm:prSet presAssocID="{E788BCF1-D7C0-403F-9111-514ADF829B03}" presName="parentText" presStyleLbl="node1" presStyleIdx="0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57468E-0C15-45CB-A57F-6A25BB3EDF6E}" type="pres">
      <dgm:prSet presAssocID="{AA1072BC-3CA8-459D-B24C-22100A35805D}" presName="sp" presStyleCnt="0"/>
      <dgm:spPr/>
    </dgm:pt>
    <dgm:pt modelId="{6885A257-EB04-4BEE-B0E5-4AA4C859D57A}" type="pres">
      <dgm:prSet presAssocID="{396F2EBB-A5F6-475D-A44F-570BB35F5146}" presName="linNode" presStyleCnt="0"/>
      <dgm:spPr/>
    </dgm:pt>
    <dgm:pt modelId="{3527A880-98DB-4B0C-A6BC-4EEE23E35886}" type="pres">
      <dgm:prSet presAssocID="{396F2EBB-A5F6-475D-A44F-570BB35F5146}" presName="parentText" presStyleLbl="node1" presStyleIdx="1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3C2DE6-DD4A-403B-98FB-8CCF3B024038}" type="pres">
      <dgm:prSet presAssocID="{87C0CCB1-8687-4CDA-8D50-AF24DB1B03D3}" presName="sp" presStyleCnt="0"/>
      <dgm:spPr/>
    </dgm:pt>
    <dgm:pt modelId="{919831CC-5860-4B90-BF23-CE57A1A74D9A}" type="pres">
      <dgm:prSet presAssocID="{9BACA810-0AEC-415D-94D8-9534E2B6205D}" presName="linNode" presStyleCnt="0"/>
      <dgm:spPr/>
    </dgm:pt>
    <dgm:pt modelId="{C74B2C81-FA85-4A70-8B8B-56E1701B1CE6}" type="pres">
      <dgm:prSet presAssocID="{9BACA810-0AEC-415D-94D8-9534E2B6205D}" presName="parentText" presStyleLbl="node1" presStyleIdx="2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6B12E-A31F-42F1-A56D-7C6E1A26A545}" type="pres">
      <dgm:prSet presAssocID="{4D68B2BC-D68A-443C-8B76-EB695AE95C06}" presName="sp" presStyleCnt="0"/>
      <dgm:spPr/>
    </dgm:pt>
    <dgm:pt modelId="{7194FD15-0F6B-454E-AB57-069889ADBF8E}" type="pres">
      <dgm:prSet presAssocID="{A524F0B9-5337-4B7A-BF4C-237C528A8C31}" presName="linNode" presStyleCnt="0"/>
      <dgm:spPr/>
    </dgm:pt>
    <dgm:pt modelId="{7864BCFE-D67A-46CF-B626-6889DBEEF65D}" type="pres">
      <dgm:prSet presAssocID="{A524F0B9-5337-4B7A-BF4C-237C528A8C31}" presName="parentText" presStyleLbl="node1" presStyleIdx="3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826849-23F1-4D13-A898-3A3445BE988E}" type="pres">
      <dgm:prSet presAssocID="{40C69ACC-88CE-4675-97EF-2B32BD5A529E}" presName="sp" presStyleCnt="0"/>
      <dgm:spPr/>
    </dgm:pt>
    <dgm:pt modelId="{883D7CDB-03D6-49B7-9313-7F70B17DBD81}" type="pres">
      <dgm:prSet presAssocID="{C43CD0C6-DFAF-4E38-A76D-42A14383E2A9}" presName="linNode" presStyleCnt="0"/>
      <dgm:spPr/>
    </dgm:pt>
    <dgm:pt modelId="{7CE80F6D-F5D8-4AA5-B6DE-F80D6D010902}" type="pres">
      <dgm:prSet presAssocID="{C43CD0C6-DFAF-4E38-A76D-42A14383E2A9}" presName="parentText" presStyleLbl="node1" presStyleIdx="4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1777A2-0F69-4569-A466-75D5C68D0DFC}" type="pres">
      <dgm:prSet presAssocID="{B4810FC7-4752-46C4-8941-25A7F54A3D37}" presName="sp" presStyleCnt="0"/>
      <dgm:spPr/>
    </dgm:pt>
    <dgm:pt modelId="{1B0FFCF5-5C52-49E0-B6D4-30294BB8D667}" type="pres">
      <dgm:prSet presAssocID="{BB816D3E-8081-4CD0-A5ED-6FFFF7467742}" presName="linNode" presStyleCnt="0"/>
      <dgm:spPr/>
    </dgm:pt>
    <dgm:pt modelId="{8BB4954C-36EA-47A3-A0DD-1D704E62A1EB}" type="pres">
      <dgm:prSet presAssocID="{BB816D3E-8081-4CD0-A5ED-6FFFF7467742}" presName="parentText" presStyleLbl="node1" presStyleIdx="5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548366-A1AF-44A2-A3CF-80BB681A8A38}" type="pres">
      <dgm:prSet presAssocID="{332596D7-8C75-44CD-8879-CB970F3536E2}" presName="sp" presStyleCnt="0"/>
      <dgm:spPr/>
    </dgm:pt>
    <dgm:pt modelId="{EA593D26-31D6-41C3-B04F-7BFD3A22CB41}" type="pres">
      <dgm:prSet presAssocID="{E6B12662-7866-4240-8CBF-8C64DB8E81B9}" presName="linNode" presStyleCnt="0"/>
      <dgm:spPr/>
    </dgm:pt>
    <dgm:pt modelId="{BF25DF9E-CEA9-4FD5-BA8C-28F82D89FD09}" type="pres">
      <dgm:prSet presAssocID="{E6B12662-7866-4240-8CBF-8C64DB8E81B9}" presName="parentText" presStyleLbl="node1" presStyleIdx="6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F4AA2D-336F-4557-8194-385D602C29D2}" srcId="{52F0BA1B-2A28-4DC2-A353-B60666CDD8E6}" destId="{9BACA810-0AEC-415D-94D8-9534E2B6205D}" srcOrd="2" destOrd="0" parTransId="{69033391-76E7-45F8-94ED-5876F5FB083C}" sibTransId="{4D68B2BC-D68A-443C-8B76-EB695AE95C06}"/>
    <dgm:cxn modelId="{C3B64D0C-BD63-435E-ACA1-18A96E8A3ACC}" type="presOf" srcId="{9BACA810-0AEC-415D-94D8-9534E2B6205D}" destId="{C74B2C81-FA85-4A70-8B8B-56E1701B1CE6}" srcOrd="0" destOrd="0" presId="urn:microsoft.com/office/officeart/2005/8/layout/vList5"/>
    <dgm:cxn modelId="{A3A2C1B0-5577-45C2-B0A3-570974F97A8E}" type="presOf" srcId="{A524F0B9-5337-4B7A-BF4C-237C528A8C31}" destId="{7864BCFE-D67A-46CF-B626-6889DBEEF65D}" srcOrd="0" destOrd="0" presId="urn:microsoft.com/office/officeart/2005/8/layout/vList5"/>
    <dgm:cxn modelId="{6A7B655D-172A-4090-97A0-45971E64DCE5}" srcId="{52F0BA1B-2A28-4DC2-A353-B60666CDD8E6}" destId="{C43CD0C6-DFAF-4E38-A76D-42A14383E2A9}" srcOrd="4" destOrd="0" parTransId="{71DA2000-59D0-4E4A-AFE6-F49C7D97D407}" sibTransId="{B4810FC7-4752-46C4-8941-25A7F54A3D37}"/>
    <dgm:cxn modelId="{9E0A770A-DDDF-423D-BCD1-B70960605937}" type="presOf" srcId="{E788BCF1-D7C0-403F-9111-514ADF829B03}" destId="{846D0534-9488-43CC-AA47-1A60C2CF45B6}" srcOrd="0" destOrd="0" presId="urn:microsoft.com/office/officeart/2005/8/layout/vList5"/>
    <dgm:cxn modelId="{586878D0-1875-4FB5-BE78-AB344D1E666F}" type="presOf" srcId="{52F0BA1B-2A28-4DC2-A353-B60666CDD8E6}" destId="{49FD7FA0-BD1C-4AED-A238-5D3656D59231}" srcOrd="0" destOrd="0" presId="urn:microsoft.com/office/officeart/2005/8/layout/vList5"/>
    <dgm:cxn modelId="{77834302-FCC9-4A98-A12B-B2A9E9BC7C90}" type="presOf" srcId="{396F2EBB-A5F6-475D-A44F-570BB35F5146}" destId="{3527A880-98DB-4B0C-A6BC-4EEE23E35886}" srcOrd="0" destOrd="0" presId="urn:microsoft.com/office/officeart/2005/8/layout/vList5"/>
    <dgm:cxn modelId="{F2D77B97-59BD-4625-BDB7-2601FBF80FEF}" srcId="{52F0BA1B-2A28-4DC2-A353-B60666CDD8E6}" destId="{A524F0B9-5337-4B7A-BF4C-237C528A8C31}" srcOrd="3" destOrd="0" parTransId="{59A8449E-4355-4C59-A092-3AEA1A91083D}" sibTransId="{40C69ACC-88CE-4675-97EF-2B32BD5A529E}"/>
    <dgm:cxn modelId="{26076501-CF23-4DAE-936F-41A33C2F00F1}" type="presOf" srcId="{C43CD0C6-DFAF-4E38-A76D-42A14383E2A9}" destId="{7CE80F6D-F5D8-4AA5-B6DE-F80D6D010902}" srcOrd="0" destOrd="0" presId="urn:microsoft.com/office/officeart/2005/8/layout/vList5"/>
    <dgm:cxn modelId="{E485FAAE-6AAC-4D7F-ABD3-B00025E17221}" srcId="{52F0BA1B-2A28-4DC2-A353-B60666CDD8E6}" destId="{E6B12662-7866-4240-8CBF-8C64DB8E81B9}" srcOrd="6" destOrd="0" parTransId="{F9C29203-0A24-49E6-A2B6-270C781F060C}" sibTransId="{E46094BE-C62D-4EEA-B031-5028FD2C9D73}"/>
    <dgm:cxn modelId="{B2B57275-74E9-4C00-B482-6A72DC97976F}" type="presOf" srcId="{E6B12662-7866-4240-8CBF-8C64DB8E81B9}" destId="{BF25DF9E-CEA9-4FD5-BA8C-28F82D89FD09}" srcOrd="0" destOrd="0" presId="urn:microsoft.com/office/officeart/2005/8/layout/vList5"/>
    <dgm:cxn modelId="{9BC42155-A7FA-47EA-A72C-BDF87160AD16}" type="presOf" srcId="{BB816D3E-8081-4CD0-A5ED-6FFFF7467742}" destId="{8BB4954C-36EA-47A3-A0DD-1D704E62A1EB}" srcOrd="0" destOrd="0" presId="urn:microsoft.com/office/officeart/2005/8/layout/vList5"/>
    <dgm:cxn modelId="{2B5A89F5-C35E-4F17-87B5-0F42CA1DC9D2}" srcId="{52F0BA1B-2A28-4DC2-A353-B60666CDD8E6}" destId="{E788BCF1-D7C0-403F-9111-514ADF829B03}" srcOrd="0" destOrd="0" parTransId="{5C32E9A3-9E37-4B13-8AAF-7DB0F301588C}" sibTransId="{AA1072BC-3CA8-459D-B24C-22100A35805D}"/>
    <dgm:cxn modelId="{6FC70031-9932-4D53-A748-558FC9436993}" srcId="{52F0BA1B-2A28-4DC2-A353-B60666CDD8E6}" destId="{BB816D3E-8081-4CD0-A5ED-6FFFF7467742}" srcOrd="5" destOrd="0" parTransId="{E1CB973B-5AE7-4842-88DD-6993E08E96F9}" sibTransId="{332596D7-8C75-44CD-8879-CB970F3536E2}"/>
    <dgm:cxn modelId="{3D789104-889B-41F0-8563-B6A35262D49D}" srcId="{52F0BA1B-2A28-4DC2-A353-B60666CDD8E6}" destId="{396F2EBB-A5F6-475D-A44F-570BB35F5146}" srcOrd="1" destOrd="0" parTransId="{0DF75ACF-8102-49D2-A58D-85C71ACE6407}" sibTransId="{87C0CCB1-8687-4CDA-8D50-AF24DB1B03D3}"/>
    <dgm:cxn modelId="{9D0C99DB-C69D-4F97-A130-68E415C9ADA1}" type="presParOf" srcId="{49FD7FA0-BD1C-4AED-A238-5D3656D59231}" destId="{8B6ACF66-4F63-4462-822C-EE7FB4720A6B}" srcOrd="0" destOrd="0" presId="urn:microsoft.com/office/officeart/2005/8/layout/vList5"/>
    <dgm:cxn modelId="{2B1D67B0-0581-48FC-B778-9825277E0345}" type="presParOf" srcId="{8B6ACF66-4F63-4462-822C-EE7FB4720A6B}" destId="{846D0534-9488-43CC-AA47-1A60C2CF45B6}" srcOrd="0" destOrd="0" presId="urn:microsoft.com/office/officeart/2005/8/layout/vList5"/>
    <dgm:cxn modelId="{14D1F94E-D392-41D7-A166-6CF5A94FF3AA}" type="presParOf" srcId="{49FD7FA0-BD1C-4AED-A238-5D3656D59231}" destId="{9E57468E-0C15-45CB-A57F-6A25BB3EDF6E}" srcOrd="1" destOrd="0" presId="urn:microsoft.com/office/officeart/2005/8/layout/vList5"/>
    <dgm:cxn modelId="{C467299F-70E5-4EF5-9F7B-3B179B1D8480}" type="presParOf" srcId="{49FD7FA0-BD1C-4AED-A238-5D3656D59231}" destId="{6885A257-EB04-4BEE-B0E5-4AA4C859D57A}" srcOrd="2" destOrd="0" presId="urn:microsoft.com/office/officeart/2005/8/layout/vList5"/>
    <dgm:cxn modelId="{9C902B97-5086-42FC-B548-CDE16BAD7B4D}" type="presParOf" srcId="{6885A257-EB04-4BEE-B0E5-4AA4C859D57A}" destId="{3527A880-98DB-4B0C-A6BC-4EEE23E35886}" srcOrd="0" destOrd="0" presId="urn:microsoft.com/office/officeart/2005/8/layout/vList5"/>
    <dgm:cxn modelId="{D35CBF0F-1A80-49F9-B274-4EAD4AF8F2E6}" type="presParOf" srcId="{49FD7FA0-BD1C-4AED-A238-5D3656D59231}" destId="{E93C2DE6-DD4A-403B-98FB-8CCF3B024038}" srcOrd="3" destOrd="0" presId="urn:microsoft.com/office/officeart/2005/8/layout/vList5"/>
    <dgm:cxn modelId="{E96A41B5-432F-4667-B6CA-26B13B6981BE}" type="presParOf" srcId="{49FD7FA0-BD1C-4AED-A238-5D3656D59231}" destId="{919831CC-5860-4B90-BF23-CE57A1A74D9A}" srcOrd="4" destOrd="0" presId="urn:microsoft.com/office/officeart/2005/8/layout/vList5"/>
    <dgm:cxn modelId="{005FC95F-CBB0-4D63-A018-B88DD338E8A0}" type="presParOf" srcId="{919831CC-5860-4B90-BF23-CE57A1A74D9A}" destId="{C74B2C81-FA85-4A70-8B8B-56E1701B1CE6}" srcOrd="0" destOrd="0" presId="urn:microsoft.com/office/officeart/2005/8/layout/vList5"/>
    <dgm:cxn modelId="{8CA98AF5-7EE7-45D9-BBD2-A187925E1170}" type="presParOf" srcId="{49FD7FA0-BD1C-4AED-A238-5D3656D59231}" destId="{4A06B12E-A31F-42F1-A56D-7C6E1A26A545}" srcOrd="5" destOrd="0" presId="urn:microsoft.com/office/officeart/2005/8/layout/vList5"/>
    <dgm:cxn modelId="{A43B88B2-F605-4CE8-8061-A95062E564DE}" type="presParOf" srcId="{49FD7FA0-BD1C-4AED-A238-5D3656D59231}" destId="{7194FD15-0F6B-454E-AB57-069889ADBF8E}" srcOrd="6" destOrd="0" presId="urn:microsoft.com/office/officeart/2005/8/layout/vList5"/>
    <dgm:cxn modelId="{CFD911B5-766F-4870-BD98-11491EB61069}" type="presParOf" srcId="{7194FD15-0F6B-454E-AB57-069889ADBF8E}" destId="{7864BCFE-D67A-46CF-B626-6889DBEEF65D}" srcOrd="0" destOrd="0" presId="urn:microsoft.com/office/officeart/2005/8/layout/vList5"/>
    <dgm:cxn modelId="{167BEA11-D166-4602-94FE-7BCCB788C09B}" type="presParOf" srcId="{49FD7FA0-BD1C-4AED-A238-5D3656D59231}" destId="{E2826849-23F1-4D13-A898-3A3445BE988E}" srcOrd="7" destOrd="0" presId="urn:microsoft.com/office/officeart/2005/8/layout/vList5"/>
    <dgm:cxn modelId="{04FB9EF4-CB4A-4218-BB38-781C05ECEC75}" type="presParOf" srcId="{49FD7FA0-BD1C-4AED-A238-5D3656D59231}" destId="{883D7CDB-03D6-49B7-9313-7F70B17DBD81}" srcOrd="8" destOrd="0" presId="urn:microsoft.com/office/officeart/2005/8/layout/vList5"/>
    <dgm:cxn modelId="{98DEDF1E-385E-4EC8-90BC-2CA777431939}" type="presParOf" srcId="{883D7CDB-03D6-49B7-9313-7F70B17DBD81}" destId="{7CE80F6D-F5D8-4AA5-B6DE-F80D6D010902}" srcOrd="0" destOrd="0" presId="urn:microsoft.com/office/officeart/2005/8/layout/vList5"/>
    <dgm:cxn modelId="{1C3A6611-272B-4847-9EFC-25BE34D0523A}" type="presParOf" srcId="{49FD7FA0-BD1C-4AED-A238-5D3656D59231}" destId="{C41777A2-0F69-4569-A466-75D5C68D0DFC}" srcOrd="9" destOrd="0" presId="urn:microsoft.com/office/officeart/2005/8/layout/vList5"/>
    <dgm:cxn modelId="{2D3B57FF-D5F3-41C3-BE16-9CE8A1AB9D97}" type="presParOf" srcId="{49FD7FA0-BD1C-4AED-A238-5D3656D59231}" destId="{1B0FFCF5-5C52-49E0-B6D4-30294BB8D667}" srcOrd="10" destOrd="0" presId="urn:microsoft.com/office/officeart/2005/8/layout/vList5"/>
    <dgm:cxn modelId="{C217873E-1EAF-4319-87FC-371F2C507571}" type="presParOf" srcId="{1B0FFCF5-5C52-49E0-B6D4-30294BB8D667}" destId="{8BB4954C-36EA-47A3-A0DD-1D704E62A1EB}" srcOrd="0" destOrd="0" presId="urn:microsoft.com/office/officeart/2005/8/layout/vList5"/>
    <dgm:cxn modelId="{04F21806-B294-4600-B436-C1F4D034D318}" type="presParOf" srcId="{49FD7FA0-BD1C-4AED-A238-5D3656D59231}" destId="{EC548366-A1AF-44A2-A3CF-80BB681A8A38}" srcOrd="11" destOrd="0" presId="urn:microsoft.com/office/officeart/2005/8/layout/vList5"/>
    <dgm:cxn modelId="{A8FD6EFA-9733-439C-8E21-D9ED2E2660DA}" type="presParOf" srcId="{49FD7FA0-BD1C-4AED-A238-5D3656D59231}" destId="{EA593D26-31D6-41C3-B04F-7BFD3A22CB41}" srcOrd="12" destOrd="0" presId="urn:microsoft.com/office/officeart/2005/8/layout/vList5"/>
    <dgm:cxn modelId="{D7010F64-BD59-47E7-B612-1EF819DF7E40}" type="presParOf" srcId="{EA593D26-31D6-41C3-B04F-7BFD3A22CB41}" destId="{BF25DF9E-CEA9-4FD5-BA8C-28F82D89FD09}" srcOrd="0" destOrd="0" presId="urn:microsoft.com/office/officeart/2005/8/layout/vList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800" y="685800"/>
            <a:ext cx="8534400" cy="688975"/>
          </a:xfrm>
        </p:spPr>
        <p:txBody>
          <a:bodyPr>
            <a:noAutofit/>
          </a:bodyPr>
          <a:lstStyle/>
          <a:p>
            <a:r>
              <a:rPr lang="as-IN" sz="3600" b="1" dirty="0" smtClean="0">
                <a:latin typeface="Nirmala UI" pitchFamily="34" charset="0"/>
                <a:ea typeface="Nirmala UI" pitchFamily="34" charset="0"/>
                <a:cs typeface="Nirmala UI" pitchFamily="34" charset="0"/>
              </a:rPr>
              <a:t>বিষয়: তথ্য ও যোগাযোগ প্রযুক্তি (</a:t>
            </a:r>
            <a:r>
              <a:rPr lang="en-US" sz="3600" b="1" dirty="0" smtClean="0">
                <a:latin typeface="Nirmala UI" pitchFamily="34" charset="0"/>
                <a:ea typeface="Nirmala UI" pitchFamily="34" charset="0"/>
                <a:cs typeface="Nirmala UI" pitchFamily="34" charset="0"/>
              </a:rPr>
              <a:t>ICT)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2376" y="2819400"/>
            <a:ext cx="7772400" cy="3352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মোঃ আব্দুস সালাম </a:t>
            </a:r>
          </a:p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প্রভাষক (আইসিটি)</a:t>
            </a:r>
          </a:p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গোলমুন্ডা ফাযিল (ডিগ্রি) মাদ্রাসা</a:t>
            </a:r>
          </a:p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জলঢাকা,নীলফামারী</a:t>
            </a:r>
          </a:p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মোবাইলঃ ০১৭৩৭৮৫৪০৬০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144780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800" b="1" dirty="0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অধ্যায়:</a:t>
            </a:r>
            <a:r>
              <a:rPr lang="en-US" sz="2800" b="1" dirty="0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ডাটাবেস</a:t>
            </a:r>
            <a:r>
              <a:rPr lang="en-US" sz="2800" b="1" dirty="0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ম্যানেজমেন্ট</a:t>
            </a:r>
            <a:r>
              <a:rPr lang="en-US" sz="2800" b="1" dirty="0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সিস্টেম</a:t>
            </a:r>
            <a:endParaRPr lang="en-US" sz="2800" b="1" dirty="0" smtClean="0">
              <a:solidFill>
                <a:srgbClr val="002060"/>
              </a:solidFill>
              <a:latin typeface="Nirmala UI" pitchFamily="34" charset="0"/>
              <a:ea typeface="Nirmala UI" pitchFamily="34" charset="0"/>
              <a:cs typeface="Nirmala U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0574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solidFill>
                  <a:srgbClr val="002060"/>
                </a:solidFill>
              </a:rPr>
              <a:t>শ্রেণি:</a:t>
            </a:r>
            <a:r>
              <a:rPr lang="as-IN" sz="3200" dirty="0" smtClean="0">
                <a:solidFill>
                  <a:srgbClr val="002060"/>
                </a:solidFill>
              </a:rPr>
              <a:t> একাদশ–দ্বাদশ (</a:t>
            </a:r>
            <a:r>
              <a:rPr lang="en-US" sz="3200" dirty="0" smtClean="0">
                <a:solidFill>
                  <a:srgbClr val="002060"/>
                </a:solidFill>
              </a:rPr>
              <a:t>HSC)</a:t>
            </a:r>
            <a:endParaRPr lang="en-US" sz="3200" b="1" dirty="0" smtClean="0">
              <a:solidFill>
                <a:srgbClr val="002060"/>
              </a:solidFill>
              <a:latin typeface="Nirmala UI" pitchFamily="34" charset="0"/>
              <a:ea typeface="Nirmala UI" pitchFamily="34" charset="0"/>
              <a:cs typeface="Nirmala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762000" y="1600200"/>
            <a:ext cx="7848600" cy="4114800"/>
          </a:xfrm>
          <a:prstGeom prst="horizontalScroll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Facebook</a:t>
            </a:r>
            <a:r>
              <a:rPr lang="en-US" sz="2800" dirty="0" smtClean="0">
                <a:solidFill>
                  <a:schemeClr val="tx1"/>
                </a:solidFill>
              </a:rPr>
              <a:t>-</a:t>
            </a:r>
            <a:r>
              <a:rPr lang="as-IN" sz="2800" dirty="0" smtClean="0">
                <a:solidFill>
                  <a:schemeClr val="tx1"/>
                </a:solidFill>
              </a:rPr>
              <a:t>এ কোটি কোটি মানুষের তথ্য কীভাবে সংরক্ষণ করা হয়? একটি বিশ্ববিদ্যালয় কীভাবে হাজার হাজার শিক্ষার্থীর ফলাফল পরিচালনা করে? একটি ব্যাংক কীভাবে লক্ষ লক্ষ গ্রাহকের হিসাব খুঁজে পায়?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828800" y="1600200"/>
            <a:ext cx="5257800" cy="342900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200" b="1" dirty="0" smtClean="0">
                <a:solidFill>
                  <a:schemeClr val="tx1"/>
                </a:solidFill>
              </a:rPr>
              <a:t>এর পেছনে রয়েছে </a:t>
            </a:r>
            <a:r>
              <a:rPr lang="en-US" sz="3200" b="1" dirty="0" smtClean="0">
                <a:solidFill>
                  <a:schemeClr val="tx1"/>
                </a:solidFill>
              </a:rPr>
              <a:t>Database Technology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1524000" y="1676400"/>
            <a:ext cx="5638800" cy="3352800"/>
          </a:xfrm>
          <a:prstGeom prst="round2DiagRect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tx1"/>
                </a:solidFill>
              </a:rPr>
              <a:t>আজ</a:t>
            </a:r>
            <a:r>
              <a:rPr lang="en-US" sz="4400" dirty="0" smtClean="0">
                <a:solidFill>
                  <a:schemeClr val="tx1"/>
                </a:solidFill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</a:rPr>
              <a:t>আমরা</a:t>
            </a:r>
            <a:r>
              <a:rPr lang="en-US" sz="4400" dirty="0" smtClean="0">
                <a:solidFill>
                  <a:schemeClr val="tx1"/>
                </a:solidFill>
              </a:rPr>
              <a:t>  Database </a:t>
            </a:r>
            <a:r>
              <a:rPr lang="en-US" sz="4400" dirty="0" err="1" smtClean="0">
                <a:solidFill>
                  <a:schemeClr val="tx1"/>
                </a:solidFill>
              </a:rPr>
              <a:t>সম্পর্কে</a:t>
            </a:r>
            <a:r>
              <a:rPr lang="en-US" sz="4400" dirty="0" smtClean="0">
                <a:solidFill>
                  <a:schemeClr val="tx1"/>
                </a:solidFill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</a:rPr>
              <a:t>জানব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as-IN" sz="4400" dirty="0" smtClean="0">
                <a:solidFill>
                  <a:srgbClr val="002060"/>
                </a:solidFill>
              </a:rPr>
              <a:t>শিখনফল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9C4DDF-E77E-4C1F-9B4C-6D76F5887A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graphicEl>
                                              <a:dgm id="{AF9C4DDF-E77E-4C1F-9B4C-6D76F5887A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AF9C4DDF-E77E-4C1F-9B4C-6D76F5887A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AF9C4DDF-E77E-4C1F-9B4C-6D76F5887A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graphicEl>
                                              <a:dgm id="{AF9C4DDF-E77E-4C1F-9B4C-6D76F5887A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A52F34A-208C-48C6-9FA7-2D6D2D1F6C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CA52F34A-208C-48C6-9FA7-2D6D2D1F6C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CA52F34A-208C-48C6-9FA7-2D6D2D1F6C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graphicEl>
                                              <a:dgm id="{CA52F34A-208C-48C6-9FA7-2D6D2D1F6C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graphicEl>
                                              <a:dgm id="{CA52F34A-208C-48C6-9FA7-2D6D2D1F6C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357B62-5648-4CE0-A82F-3EC1D752C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graphicEl>
                                              <a:dgm id="{74357B62-5648-4CE0-A82F-3EC1D752C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graphicEl>
                                              <a:dgm id="{74357B62-5648-4CE0-A82F-3EC1D752C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graphicEl>
                                              <a:dgm id="{74357B62-5648-4CE0-A82F-3EC1D752C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graphicEl>
                                              <a:dgm id="{74357B62-5648-4CE0-A82F-3EC1D752C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595CDA4-3A7E-442A-981A-C175DEA87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graphicEl>
                                              <a:dgm id="{8595CDA4-3A7E-442A-981A-C175DEA87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graphicEl>
                                              <a:dgm id="{8595CDA4-3A7E-442A-981A-C175DEA87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graphicEl>
                                              <a:dgm id="{8595CDA4-3A7E-442A-981A-C175DEA87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graphicEl>
                                              <a:dgm id="{8595CDA4-3A7E-442A-981A-C175DEA870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3FE6214-DC00-4575-AF7F-4791D0A6DC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graphicEl>
                                              <a:dgm id="{23FE6214-DC00-4575-AF7F-4791D0A6DC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graphicEl>
                                              <a:dgm id="{23FE6214-DC00-4575-AF7F-4791D0A6DC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graphicEl>
                                              <a:dgm id="{23FE6214-DC00-4575-AF7F-4791D0A6DC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graphicEl>
                                              <a:dgm id="{23FE6214-DC00-4575-AF7F-4791D0A6DC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C0268E-3511-4405-AFC4-9AE984F8BA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graphicEl>
                                              <a:dgm id="{1FC0268E-3511-4405-AFC4-9AE984F8BA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graphicEl>
                                              <a:dgm id="{1FC0268E-3511-4405-AFC4-9AE984F8BA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graphicEl>
                                              <a:dgm id="{1FC0268E-3511-4405-AFC4-9AE984F8BA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graphicEl>
                                              <a:dgm id="{1FC0268E-3511-4405-AFC4-9AE984F8BA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CB016C1-5B3B-4AD0-BF7D-D8D1B29D8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graphicEl>
                                              <a:dgm id="{DCB016C1-5B3B-4AD0-BF7D-D8D1B29D8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graphicEl>
                                              <a:dgm id="{DCB016C1-5B3B-4AD0-BF7D-D8D1B29D8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graphicEl>
                                              <a:dgm id="{DCB016C1-5B3B-4AD0-BF7D-D8D1B29D8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graphicEl>
                                              <a:dgm id="{DCB016C1-5B3B-4AD0-BF7D-D8D1B29D87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609600"/>
            <a:ext cx="80010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যাচাই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1676400"/>
            <a:ext cx="3124200" cy="2133600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2400" dirty="0" smtClean="0"/>
              <a:t>তোমরা কি </a:t>
            </a:r>
            <a:r>
              <a:rPr lang="en-US" sz="2400" dirty="0" smtClean="0"/>
              <a:t>Excel-</a:t>
            </a:r>
            <a:r>
              <a:rPr lang="as-IN" sz="2400" dirty="0" smtClean="0"/>
              <a:t>এ শিক্ষার্থীদের নাম, রোল ও </a:t>
            </a:r>
            <a:r>
              <a:rPr lang="en-US" sz="2400" dirty="0" smtClean="0"/>
              <a:t>GPA </a:t>
            </a:r>
            <a:r>
              <a:rPr lang="as-IN" sz="2400" dirty="0" smtClean="0"/>
              <a:t>একটি টেবিলে সংরক্ষণ করেছ?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953000" y="3048000"/>
            <a:ext cx="3124200" cy="2133600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2400" dirty="0" smtClean="0"/>
              <a:t>অনেক শিক্ষার্থীর তথ্য একসাথে সংরক্ষণ ও খুঁজে বের করার জন্য কী ধরনের ব্যবস্থা প্রয়োজন হতে পারে?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533400"/>
            <a:ext cx="8229600" cy="59055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</a:rPr>
              <a:t>Database</a:t>
            </a:r>
            <a:r>
              <a:rPr lang="en-US" sz="4400" b="1" dirty="0" smtClean="0">
                <a:solidFill>
                  <a:srgbClr val="002060"/>
                </a:solidFill>
              </a:rPr>
              <a:t> </a:t>
            </a:r>
            <a:r>
              <a:rPr lang="as-IN" sz="4400" b="1" dirty="0" smtClean="0">
                <a:solidFill>
                  <a:srgbClr val="002060"/>
                </a:solidFill>
              </a:rPr>
              <a:t>কী?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143000"/>
            <a:ext cx="762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/>
              <a:t>Database (</a:t>
            </a:r>
            <a:r>
              <a:rPr lang="as-IN" sz="2000" b="1" dirty="0" smtClean="0"/>
              <a:t>ডেটাবেজ)</a:t>
            </a:r>
            <a:r>
              <a:rPr lang="as-IN" sz="2000" dirty="0" smtClean="0"/>
              <a:t> হলো সম্পর্কযুক্ত তথ্যকে </a:t>
            </a:r>
            <a:r>
              <a:rPr lang="as-IN" sz="2000" b="1" dirty="0" smtClean="0"/>
              <a:t>সুশৃঙ্খলভাবে সংরক্ষণ, ব্যবস্থাপনা ও প্রয়োজন অনুযায়ী খুঁজে বের করার জন্য সংগঠিত তথ্যসমষ্টি।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2105561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000" b="1" dirty="0" smtClean="0"/>
              <a:t>সহজভাবে:</a:t>
            </a:r>
            <a:r>
              <a:rPr lang="as-IN" sz="2000" dirty="0" smtClean="0"/>
              <a:t/>
            </a:r>
            <a:br>
              <a:rPr lang="as-IN" sz="2000" dirty="0" smtClean="0"/>
            </a:br>
            <a:r>
              <a:rPr lang="en-US" sz="2000" dirty="0" smtClean="0"/>
              <a:t>👉 </a:t>
            </a:r>
            <a:r>
              <a:rPr lang="as-IN" sz="2000" dirty="0" smtClean="0"/>
              <a:t>অনেক তথ্যকে এমনভাবে সাজিয়ে রাখা, যাতে প্রয়োজনের সময় দ্রুত তথ্য </a:t>
            </a:r>
            <a:r>
              <a:rPr lang="as-IN" sz="2000" b="1" dirty="0" smtClean="0"/>
              <a:t>খুঁজে পাওয়া, যোগ করা, পরিবর্তন ও মুছে ফেলা</a:t>
            </a:r>
            <a:r>
              <a:rPr lang="as-IN" sz="2000" dirty="0" smtClean="0"/>
              <a:t> যায়—তাকে </a:t>
            </a:r>
            <a:r>
              <a:rPr lang="en-US" sz="2000" dirty="0" smtClean="0"/>
              <a:t>Database </a:t>
            </a:r>
            <a:r>
              <a:rPr lang="as-IN" sz="2000" dirty="0" smtClean="0"/>
              <a:t>বলে।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3581400"/>
            <a:ext cx="563494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2000" b="1" dirty="0" smtClean="0"/>
              <a:t>উদাহরণ:</a:t>
            </a:r>
            <a:r>
              <a:rPr lang="as-IN" sz="2000" dirty="0" smtClean="0"/>
              <a:t/>
            </a:r>
            <a:br>
              <a:rPr lang="as-IN" sz="2000" dirty="0" smtClean="0"/>
            </a:br>
            <a:r>
              <a:rPr lang="as-IN" sz="2000" dirty="0" smtClean="0"/>
              <a:t>একটি বিদ্যালয়ের শিক্ষার্থীদের—</a:t>
            </a:r>
          </a:p>
          <a:p>
            <a:r>
              <a:rPr lang="as-IN" sz="2000" dirty="0" smtClean="0"/>
              <a:t>নাম </a:t>
            </a:r>
          </a:p>
          <a:p>
            <a:r>
              <a:rPr lang="as-IN" sz="2000" dirty="0" smtClean="0"/>
              <a:t>রোল </a:t>
            </a:r>
          </a:p>
          <a:p>
            <a:r>
              <a:rPr lang="as-IN" sz="2000" dirty="0" smtClean="0"/>
              <a:t>শ্রেণি </a:t>
            </a:r>
          </a:p>
          <a:p>
            <a:r>
              <a:rPr lang="as-IN" sz="2000" dirty="0" smtClean="0"/>
              <a:t>মোবাইল নম্বর </a:t>
            </a:r>
          </a:p>
          <a:p>
            <a:r>
              <a:rPr lang="as-IN" sz="2000" dirty="0" smtClean="0"/>
              <a:t>ফলাফল </a:t>
            </a:r>
          </a:p>
          <a:p>
            <a:r>
              <a:rPr lang="as-IN" sz="2000" dirty="0" smtClean="0"/>
              <a:t>ইত্যাদি তথ্য </a:t>
            </a:r>
            <a:r>
              <a:rPr lang="en-US" sz="2000" dirty="0" smtClean="0"/>
              <a:t>Database-</a:t>
            </a:r>
            <a:r>
              <a:rPr lang="as-IN" sz="2000" dirty="0" smtClean="0"/>
              <a:t>এ সংরক্ষণ করা যেতে পারে।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pPr algn="ctr"/>
            <a:r>
              <a:rPr lang="as-IN" sz="4400" b="1" dirty="0" smtClean="0">
                <a:solidFill>
                  <a:srgbClr val="002060"/>
                </a:solidFill>
              </a:rPr>
              <a:t>কেন </a:t>
            </a:r>
            <a:r>
              <a:rPr lang="en-US" sz="4400" b="1" dirty="0" smtClean="0">
                <a:solidFill>
                  <a:srgbClr val="002060"/>
                </a:solidFill>
              </a:rPr>
              <a:t>Database </a:t>
            </a:r>
            <a:r>
              <a:rPr lang="as-IN" sz="4400" b="1" dirty="0" smtClean="0">
                <a:solidFill>
                  <a:srgbClr val="002060"/>
                </a:solidFill>
              </a:rPr>
              <a:t>প্রয়োজন?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dirty="0" smtClean="0"/>
              <a:t>Database </a:t>
            </a:r>
            <a:r>
              <a:rPr lang="as-IN" dirty="0" smtClean="0"/>
              <a:t>ব্যবহার করা হয়—</a:t>
            </a:r>
          </a:p>
          <a:p>
            <a:r>
              <a:rPr lang="as-IN" dirty="0" smtClean="0"/>
              <a:t>বিপুল পরিমাণ তথ্য সংরক্ষণের জন্য। </a:t>
            </a:r>
          </a:p>
          <a:p>
            <a:r>
              <a:rPr lang="as-IN" dirty="0" smtClean="0"/>
              <a:t>দ্রুত প্রয়োজনীয় তথ্য খুঁজে বের করার জন্য। </a:t>
            </a:r>
          </a:p>
          <a:p>
            <a:r>
              <a:rPr lang="as-IN" dirty="0" smtClean="0"/>
              <a:t>তথ্য সহজে পরিবর্তন করার জন্য। </a:t>
            </a:r>
          </a:p>
          <a:p>
            <a:r>
              <a:rPr lang="as-IN" dirty="0" smtClean="0"/>
              <a:t>তথ্যের পুনরাবৃত্তি কমানোর জন্য। </a:t>
            </a:r>
          </a:p>
          <a:p>
            <a:r>
              <a:rPr lang="as-IN" dirty="0" smtClean="0"/>
              <a:t>তথ্যকে সুশৃঙ্খলভাবে পরিচালনা করার জন্য। </a:t>
            </a:r>
          </a:p>
          <a:p>
            <a:r>
              <a:rPr lang="as-IN" dirty="0" smtClean="0"/>
              <a:t>একাধিক ব্যবহারকারীকে তথ্য ব্যবহারের সুযোগ দেওয়ার জন্য।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pPr algn="ctr"/>
            <a:r>
              <a:rPr lang="as-IN" sz="3200" b="1" dirty="0" smtClean="0">
                <a:solidFill>
                  <a:srgbClr val="002060"/>
                </a:solidFill>
              </a:rPr>
              <a:t>বাস্তব জীবনে </a:t>
            </a:r>
            <a:r>
              <a:rPr lang="en-US" sz="4000" b="1" dirty="0" smtClean="0">
                <a:solidFill>
                  <a:srgbClr val="002060"/>
                </a:solidFill>
              </a:rPr>
              <a:t>Database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Database </a:t>
            </a:r>
            <a:r>
              <a:rPr lang="as-IN" b="1" dirty="0" smtClean="0">
                <a:solidFill>
                  <a:srgbClr val="00B050"/>
                </a:solidFill>
              </a:rPr>
              <a:t>ব্যবহারের উদাহরণ</a:t>
            </a:r>
            <a:r>
              <a:rPr lang="as-IN" b="1" dirty="0" smtClean="0"/>
              <a:t>:</a:t>
            </a:r>
            <a:endParaRPr lang="as-IN" dirty="0" smtClean="0"/>
          </a:p>
          <a:p>
            <a:r>
              <a:rPr lang="en-US" dirty="0" smtClean="0"/>
              <a:t>🏫 </a:t>
            </a:r>
            <a:r>
              <a:rPr lang="as-IN" b="1" dirty="0" smtClean="0">
                <a:solidFill>
                  <a:srgbClr val="00B050"/>
                </a:solidFill>
              </a:rPr>
              <a:t>শিক্ষাপ্রতিষ্ঠান</a:t>
            </a:r>
            <a:r>
              <a:rPr lang="as-IN" b="1" dirty="0" smtClean="0"/>
              <a:t>:</a:t>
            </a:r>
            <a:r>
              <a:rPr lang="as-IN" dirty="0" smtClean="0"/>
              <a:t> শিক্ষার্থীর তথ্য ও ফলাফল </a:t>
            </a:r>
          </a:p>
          <a:p>
            <a:r>
              <a:rPr lang="en-US" dirty="0" smtClean="0"/>
              <a:t>🏦 </a:t>
            </a:r>
            <a:r>
              <a:rPr lang="as-IN" b="1" dirty="0" smtClean="0">
                <a:solidFill>
                  <a:srgbClr val="00B050"/>
                </a:solidFill>
              </a:rPr>
              <a:t>ব্যাংক</a:t>
            </a:r>
            <a:r>
              <a:rPr lang="as-IN" b="1" dirty="0" smtClean="0"/>
              <a:t>:</a:t>
            </a:r>
            <a:r>
              <a:rPr lang="as-IN" dirty="0" smtClean="0"/>
              <a:t> হিসাব ও লেনদেনের তথ্য </a:t>
            </a:r>
          </a:p>
          <a:p>
            <a:r>
              <a:rPr lang="en-US" dirty="0" smtClean="0"/>
              <a:t>🏥 </a:t>
            </a:r>
            <a:r>
              <a:rPr lang="as-IN" b="1" dirty="0" smtClean="0">
                <a:solidFill>
                  <a:srgbClr val="00B050"/>
                </a:solidFill>
              </a:rPr>
              <a:t>হাসপাতাল</a:t>
            </a:r>
            <a:r>
              <a:rPr lang="as-IN" b="1" dirty="0" smtClean="0"/>
              <a:t>:</a:t>
            </a:r>
            <a:r>
              <a:rPr lang="as-IN" dirty="0" smtClean="0"/>
              <a:t> রোগীর তথ্য </a:t>
            </a:r>
          </a:p>
          <a:p>
            <a:r>
              <a:rPr lang="en-US" dirty="0" smtClean="0"/>
              <a:t>🛒 </a:t>
            </a:r>
            <a:r>
              <a:rPr lang="as-IN" b="1" dirty="0" smtClean="0">
                <a:solidFill>
                  <a:srgbClr val="00B050"/>
                </a:solidFill>
              </a:rPr>
              <a:t>অনলাইন শপিং</a:t>
            </a:r>
            <a:r>
              <a:rPr lang="as-IN" b="1" dirty="0" smtClean="0"/>
              <a:t>:</a:t>
            </a:r>
            <a:r>
              <a:rPr lang="as-IN" dirty="0" smtClean="0"/>
              <a:t> পণ্য ও অর্ডারের তথ্য </a:t>
            </a:r>
          </a:p>
          <a:p>
            <a:r>
              <a:rPr lang="en-US" dirty="0" smtClean="0"/>
              <a:t>🚆 </a:t>
            </a:r>
            <a:r>
              <a:rPr lang="as-IN" b="1" dirty="0" smtClean="0">
                <a:solidFill>
                  <a:srgbClr val="00B050"/>
                </a:solidFill>
              </a:rPr>
              <a:t>টিকিটিং সিস্টেম</a:t>
            </a:r>
            <a:r>
              <a:rPr lang="as-IN" b="1" dirty="0" smtClean="0"/>
              <a:t>:</a:t>
            </a:r>
            <a:r>
              <a:rPr lang="as-IN" dirty="0" smtClean="0"/>
              <a:t> যাত্রী ও টিকিটের তথ্য </a:t>
            </a:r>
          </a:p>
          <a:p>
            <a:r>
              <a:rPr lang="en-US" dirty="0" smtClean="0"/>
              <a:t>📚 </a:t>
            </a:r>
            <a:r>
              <a:rPr lang="as-IN" b="1" dirty="0" smtClean="0">
                <a:solidFill>
                  <a:srgbClr val="00B050"/>
                </a:solidFill>
              </a:rPr>
              <a:t>লাইব্রেরি</a:t>
            </a:r>
            <a:r>
              <a:rPr lang="as-IN" b="1" dirty="0" smtClean="0"/>
              <a:t>:</a:t>
            </a:r>
            <a:r>
              <a:rPr lang="as-IN" dirty="0" smtClean="0"/>
              <a:t> বই ও সদস্যের তথ্য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524000" y="1143000"/>
            <a:ext cx="6553200" cy="4114800"/>
          </a:xfrm>
          <a:prstGeom prst="roundRec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Database-</a:t>
            </a:r>
            <a:r>
              <a:rPr lang="en-US" sz="3600" b="1" dirty="0" err="1" smtClean="0">
                <a:solidFill>
                  <a:schemeClr val="tx1"/>
                </a:solidFill>
              </a:rPr>
              <a:t>এর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দুটি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ব্যবহার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লিখ</a:t>
            </a:r>
            <a:r>
              <a:rPr lang="en-US" sz="3600" b="1" dirty="0" smtClean="0">
                <a:solidFill>
                  <a:schemeClr val="tx1"/>
                </a:solidFill>
              </a:rPr>
              <a:t>।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4371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Database-</a:t>
            </a:r>
            <a:r>
              <a:rPr lang="as-IN" sz="4400" b="1" dirty="0" smtClean="0">
                <a:solidFill>
                  <a:srgbClr val="002060"/>
                </a:solidFill>
              </a:rPr>
              <a:t>এর মৌলিক উপাদান</a:t>
            </a:r>
            <a:endParaRPr lang="en-US" sz="44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286000"/>
          <a:ext cx="8229600" cy="19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85140">
                <a:tc>
                  <a:txBody>
                    <a:bodyPr/>
                    <a:lstStyle/>
                    <a:p>
                      <a:r>
                        <a:rPr lang="en-US" dirty="0"/>
                        <a:t>Roll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GPA</a:t>
                      </a:r>
                    </a:p>
                  </a:txBody>
                  <a:tcPr anchor="ctr"/>
                </a:tc>
              </a:tr>
              <a:tr h="485140">
                <a:tc>
                  <a:txBody>
                    <a:bodyPr/>
                    <a:lstStyle/>
                    <a:p>
                      <a:r>
                        <a:rPr lang="en-US"/>
                        <a:t>101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Rahim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5.00</a:t>
                      </a:r>
                    </a:p>
                  </a:txBody>
                  <a:tcPr anchor="ctr"/>
                </a:tc>
              </a:tr>
              <a:tr h="485140">
                <a:tc>
                  <a:txBody>
                    <a:bodyPr/>
                    <a:lstStyle/>
                    <a:p>
                      <a:r>
                        <a:rPr lang="en-US"/>
                        <a:t>102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Karim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4.50</a:t>
                      </a:r>
                    </a:p>
                  </a:txBody>
                  <a:tcPr anchor="ctr"/>
                </a:tc>
              </a:tr>
              <a:tr h="485140">
                <a:tc>
                  <a:txBody>
                    <a:bodyPr/>
                    <a:lstStyle/>
                    <a:p>
                      <a:r>
                        <a:rPr lang="en-US"/>
                        <a:t>103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Sumaiya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5.00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13716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000" dirty="0" smtClean="0"/>
              <a:t>একটি সাধারণ </a:t>
            </a:r>
            <a:r>
              <a:rPr lang="en-US" sz="2000" dirty="0" smtClean="0"/>
              <a:t>Database Table-</a:t>
            </a:r>
            <a:r>
              <a:rPr lang="as-IN" sz="2000" dirty="0" smtClean="0"/>
              <a:t>এর প্রধান উপাদান—</a:t>
            </a:r>
          </a:p>
          <a:p>
            <a:r>
              <a:rPr lang="en-US" sz="2000" b="1" dirty="0" smtClean="0"/>
              <a:t>Table → Record → Field</a:t>
            </a:r>
            <a:endParaRPr lang="en-US" sz="2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33400" y="4572000"/>
            <a:ext cx="518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Table:</a:t>
            </a:r>
            <a:r>
              <a:rPr lang="en-US" sz="2000" dirty="0" smtClean="0"/>
              <a:t> </a:t>
            </a:r>
            <a:r>
              <a:rPr lang="as-IN" sz="2000" dirty="0" smtClean="0"/>
              <a:t>সম্পূর্ণ তথ্যের সারণি </a:t>
            </a:r>
            <a:endParaRPr lang="en-US" sz="2000" dirty="0" smtClean="0"/>
          </a:p>
          <a:p>
            <a:r>
              <a:rPr lang="en-US" sz="2000" b="1" dirty="0" smtClean="0"/>
              <a:t>Record:</a:t>
            </a:r>
            <a:r>
              <a:rPr lang="en-US" sz="2000" dirty="0" smtClean="0"/>
              <a:t> </a:t>
            </a:r>
            <a:r>
              <a:rPr lang="as-IN" sz="2000" dirty="0" smtClean="0"/>
              <a:t>একটি সম্পূর্ণ সারির তথ্য </a:t>
            </a:r>
            <a:endParaRPr lang="en-US" sz="2000" dirty="0" smtClean="0"/>
          </a:p>
          <a:p>
            <a:r>
              <a:rPr lang="en-US" sz="2000" b="1" dirty="0" smtClean="0"/>
              <a:t>Field:</a:t>
            </a:r>
            <a:r>
              <a:rPr lang="en-US" sz="2000" dirty="0" smtClean="0"/>
              <a:t> </a:t>
            </a:r>
            <a:r>
              <a:rPr lang="as-IN" sz="2000" dirty="0" smtClean="0"/>
              <a:t>একটি নির্দিষ্ট কলামের তথ্য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609600"/>
            <a:ext cx="8229600" cy="6858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Field </a:t>
            </a:r>
            <a:r>
              <a:rPr lang="as-IN" sz="4400" b="1" dirty="0" smtClean="0">
                <a:solidFill>
                  <a:srgbClr val="002060"/>
                </a:solidFill>
              </a:rPr>
              <a:t>কী?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1" y="13716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Field (</a:t>
            </a:r>
            <a:r>
              <a:rPr lang="as-IN" sz="2400" b="1" dirty="0" smtClean="0"/>
              <a:t>ফিল্ড)</a:t>
            </a:r>
            <a:r>
              <a:rPr lang="as-IN" sz="2400" dirty="0" smtClean="0"/>
              <a:t> হলো </a:t>
            </a:r>
            <a:r>
              <a:rPr lang="en-US" sz="2400" dirty="0" smtClean="0"/>
              <a:t>Database-</a:t>
            </a:r>
            <a:r>
              <a:rPr lang="as-IN" sz="2400" dirty="0" smtClean="0"/>
              <a:t>এর একটি নির্দিষ্ট বৈশিষ্ট্য বা তথ্যের ঘর।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533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000" b="1" dirty="0" smtClean="0"/>
              <a:t>উপরের </a:t>
            </a:r>
            <a:r>
              <a:rPr lang="en-US" sz="2000" b="1" dirty="0" smtClean="0"/>
              <a:t>Table-</a:t>
            </a:r>
            <a:r>
              <a:rPr lang="as-IN" sz="2000" b="1" dirty="0" smtClean="0"/>
              <a:t>এ—</a:t>
            </a:r>
          </a:p>
          <a:p>
            <a:pPr lvl="4"/>
            <a:r>
              <a:rPr lang="en-US" sz="2000" dirty="0" smtClean="0"/>
              <a:t>Roll → </a:t>
            </a:r>
            <a:r>
              <a:rPr lang="as-IN" sz="2000" dirty="0" smtClean="0"/>
              <a:t>একটি </a:t>
            </a:r>
            <a:r>
              <a:rPr lang="en-US" sz="2000" dirty="0" smtClean="0"/>
              <a:t>Field </a:t>
            </a:r>
          </a:p>
          <a:p>
            <a:pPr lvl="4"/>
            <a:r>
              <a:rPr lang="en-US" sz="2000" dirty="0" smtClean="0"/>
              <a:t>Name → </a:t>
            </a:r>
            <a:r>
              <a:rPr lang="as-IN" sz="2000" dirty="0" smtClean="0"/>
              <a:t>একটি </a:t>
            </a:r>
            <a:r>
              <a:rPr lang="en-US" sz="2000" dirty="0" smtClean="0"/>
              <a:t>Field </a:t>
            </a:r>
          </a:p>
          <a:p>
            <a:pPr lvl="4"/>
            <a:r>
              <a:rPr lang="en-US" sz="2000" dirty="0" smtClean="0"/>
              <a:t>Class → </a:t>
            </a:r>
            <a:r>
              <a:rPr lang="as-IN" sz="2000" dirty="0" smtClean="0"/>
              <a:t>একটি </a:t>
            </a:r>
            <a:r>
              <a:rPr lang="en-US" sz="2000" dirty="0" smtClean="0"/>
              <a:t>Field </a:t>
            </a:r>
          </a:p>
          <a:p>
            <a:pPr lvl="4"/>
            <a:r>
              <a:rPr lang="en-US" sz="2000" dirty="0" smtClean="0"/>
              <a:t>GPA → </a:t>
            </a:r>
            <a:r>
              <a:rPr lang="as-IN" sz="2000" dirty="0" smtClean="0"/>
              <a:t>একটি </a:t>
            </a:r>
            <a:r>
              <a:rPr lang="en-US" sz="2000" dirty="0" smtClean="0"/>
              <a:t>Field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114800"/>
            <a:ext cx="70432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2000" b="1" dirty="0" smtClean="0"/>
              <a:t>উদাহরণ:</a:t>
            </a:r>
            <a:r>
              <a:rPr lang="as-IN" sz="2000" dirty="0" smtClean="0"/>
              <a:t/>
            </a:r>
            <a:br>
              <a:rPr lang="as-IN" sz="2000" dirty="0" smtClean="0"/>
            </a:br>
            <a:r>
              <a:rPr lang="en-US" sz="2000" dirty="0" smtClean="0"/>
              <a:t>Name = </a:t>
            </a:r>
            <a:r>
              <a:rPr lang="en-US" sz="2000" dirty="0" err="1" smtClean="0"/>
              <a:t>Rahim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as-IN" sz="2000" dirty="0" smtClean="0"/>
              <a:t>এখানে </a:t>
            </a:r>
            <a:r>
              <a:rPr lang="en-US" sz="2000" b="1" dirty="0" smtClean="0"/>
              <a:t>Name </a:t>
            </a:r>
            <a:r>
              <a:rPr lang="as-IN" sz="2000" b="1" dirty="0" smtClean="0"/>
              <a:t>হলো </a:t>
            </a:r>
            <a:r>
              <a:rPr lang="en-US" sz="2000" b="1" dirty="0" smtClean="0"/>
              <a:t>Field</a:t>
            </a:r>
            <a:r>
              <a:rPr lang="en-US" sz="2000" dirty="0" smtClean="0"/>
              <a:t> </a:t>
            </a:r>
            <a:r>
              <a:rPr lang="as-IN" sz="2000" dirty="0" smtClean="0"/>
              <a:t>এবং </a:t>
            </a:r>
            <a:r>
              <a:rPr lang="en-US" sz="2000" b="1" dirty="0" err="1" smtClean="0"/>
              <a:t>Rahim</a:t>
            </a:r>
            <a:r>
              <a:rPr lang="en-US" sz="2000" b="1" dirty="0" smtClean="0"/>
              <a:t> </a:t>
            </a:r>
            <a:r>
              <a:rPr lang="as-IN" sz="2000" b="1" dirty="0" smtClean="0"/>
              <a:t>হলো </a:t>
            </a:r>
            <a:r>
              <a:rPr lang="en-US" sz="2000" b="1" dirty="0" smtClean="0"/>
              <a:t>Field-</a:t>
            </a:r>
            <a:r>
              <a:rPr lang="as-IN" sz="2000" b="1" dirty="0" smtClean="0"/>
              <a:t>এর </a:t>
            </a:r>
            <a:r>
              <a:rPr lang="en-US" sz="2000" b="1" dirty="0" smtClean="0"/>
              <a:t>Value</a:t>
            </a:r>
            <a:r>
              <a:rPr lang="en-US" sz="2000" dirty="0" smtClean="0"/>
              <a:t>।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533400"/>
            <a:ext cx="8229600" cy="74295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Record </a:t>
            </a:r>
            <a:r>
              <a:rPr lang="as-IN" sz="4400" b="1" dirty="0" smtClean="0">
                <a:solidFill>
                  <a:srgbClr val="002060"/>
                </a:solidFill>
              </a:rPr>
              <a:t>কী?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600200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Record (</a:t>
            </a:r>
            <a:r>
              <a:rPr lang="as-IN" sz="2000" b="1" dirty="0" smtClean="0"/>
              <a:t>রেকর্ড)</a:t>
            </a:r>
            <a:r>
              <a:rPr lang="as-IN" sz="2000" dirty="0" smtClean="0"/>
              <a:t> হলো একটি নির্দিষ্ট ব্যক্তি/বস্তু সম্পর্কিত সব </a:t>
            </a:r>
            <a:r>
              <a:rPr lang="en-US" sz="2000" dirty="0" smtClean="0"/>
              <a:t>Field-</a:t>
            </a:r>
            <a:r>
              <a:rPr lang="as-IN" sz="2000" dirty="0" smtClean="0"/>
              <a:t>এর সমন্বিত তথ্য।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2590800"/>
            <a:ext cx="495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000" b="1" dirty="0" smtClean="0"/>
              <a:t>উদাহরণ:</a:t>
            </a:r>
          </a:p>
          <a:p>
            <a:r>
              <a:rPr lang="as-IN" sz="2000" dirty="0" smtClean="0"/>
              <a:t>101 | </a:t>
            </a:r>
            <a:r>
              <a:rPr lang="en-US" sz="2000" dirty="0" err="1" smtClean="0"/>
              <a:t>Rahim</a:t>
            </a:r>
            <a:r>
              <a:rPr lang="en-US" sz="2000" dirty="0" smtClean="0"/>
              <a:t> | 11 | 5.00</a:t>
            </a:r>
          </a:p>
          <a:p>
            <a:r>
              <a:rPr lang="as-IN" sz="2000" dirty="0" smtClean="0"/>
              <a:t>এটি </a:t>
            </a:r>
            <a:r>
              <a:rPr lang="en-US" sz="2000" dirty="0" err="1" smtClean="0"/>
              <a:t>Rahim</a:t>
            </a:r>
            <a:r>
              <a:rPr lang="en-US" sz="2000" dirty="0" smtClean="0"/>
              <a:t>-</a:t>
            </a:r>
            <a:r>
              <a:rPr lang="as-IN" sz="2000" dirty="0" smtClean="0"/>
              <a:t>এর একটি </a:t>
            </a:r>
            <a:r>
              <a:rPr lang="as-IN" sz="2000" b="1" dirty="0" smtClean="0"/>
              <a:t>সম্পূর্ণ </a:t>
            </a:r>
            <a:r>
              <a:rPr lang="en-US" sz="2000" b="1" dirty="0" smtClean="0"/>
              <a:t>Record</a:t>
            </a:r>
            <a:r>
              <a:rPr lang="en-US" sz="2000" dirty="0" smtClean="0"/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886200"/>
            <a:ext cx="655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👉 </a:t>
            </a:r>
            <a:r>
              <a:rPr lang="as-IN" sz="2000" dirty="0" smtClean="0"/>
              <a:t>একটি </a:t>
            </a:r>
            <a:r>
              <a:rPr lang="en-US" sz="2000" dirty="0" smtClean="0"/>
              <a:t>Table-</a:t>
            </a:r>
            <a:r>
              <a:rPr lang="as-IN" sz="2000" dirty="0" smtClean="0"/>
              <a:t>এ সাধারণত অনেকগুলো </a:t>
            </a:r>
            <a:r>
              <a:rPr lang="en-US" sz="2000" dirty="0" smtClean="0"/>
              <a:t>Record </a:t>
            </a:r>
            <a:r>
              <a:rPr lang="as-IN" sz="2000" dirty="0" smtClean="0"/>
              <a:t>থাকে।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Table </a:t>
            </a:r>
            <a:r>
              <a:rPr lang="as-IN" b="1" dirty="0" smtClean="0">
                <a:solidFill>
                  <a:srgbClr val="002060"/>
                </a:solidFill>
              </a:rPr>
              <a:t>কী?</a:t>
            </a:r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3505200"/>
          <a:ext cx="82296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dirty="0"/>
                        <a:t>Roll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Class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Rahim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11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Karim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8200" y="1524000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Table (</a:t>
            </a:r>
            <a:r>
              <a:rPr lang="as-IN" sz="2000" b="1" dirty="0" smtClean="0"/>
              <a:t>টেবিল)</a:t>
            </a:r>
            <a:r>
              <a:rPr lang="as-IN" sz="2000" dirty="0" smtClean="0"/>
              <a:t> হলো সারি ও কলামের মাধ্যমে সংগঠিত </a:t>
            </a:r>
            <a:r>
              <a:rPr lang="en-US" sz="2000" dirty="0" smtClean="0"/>
              <a:t>Database-</a:t>
            </a:r>
            <a:r>
              <a:rPr lang="as-IN" sz="2000" dirty="0" smtClean="0"/>
              <a:t>এর একটি অংশ।</a:t>
            </a:r>
          </a:p>
          <a:p>
            <a:pPr lvl="3"/>
            <a:r>
              <a:rPr lang="en-US" sz="2000" b="1" dirty="0" smtClean="0"/>
              <a:t>Column → Field</a:t>
            </a:r>
            <a:r>
              <a:rPr lang="en-US" sz="2000" dirty="0" smtClean="0"/>
              <a:t> </a:t>
            </a:r>
          </a:p>
          <a:p>
            <a:pPr lvl="3"/>
            <a:r>
              <a:rPr lang="en-US" sz="2000" b="1" dirty="0" smtClean="0"/>
              <a:t>Row → Record</a:t>
            </a:r>
            <a:endParaRPr lang="en-US" sz="2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362200" y="4953000"/>
            <a:ext cx="39103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2000" dirty="0" smtClean="0"/>
              <a:t>এখানে পুরো অংশটি একটি </a:t>
            </a:r>
            <a:r>
              <a:rPr lang="en-US" sz="2000" b="1" dirty="0" smtClean="0"/>
              <a:t>Table</a:t>
            </a:r>
            <a:r>
              <a:rPr lang="en-US" sz="2000" dirty="0" smtClean="0"/>
              <a:t>।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297180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000" b="1" dirty="0" smtClean="0"/>
              <a:t>উদাহরণ: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</a:rPr>
              <a:t>Database Management System (DBMS)</a:t>
            </a:r>
            <a:endParaRPr lang="en-US" sz="3600" b="1" dirty="0">
              <a:solidFill>
                <a:srgbClr val="002060"/>
              </a:solidFill>
            </a:endParaRPr>
          </a:p>
        </p:txBody>
      </p:sp>
      <p:pic>
        <p:nvPicPr>
          <p:cNvPr id="6" name="Content Placeholder 5" descr="ChatGPT Image Aug 18, 2026, 07_31_37 A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2209800"/>
            <a:ext cx="6629400" cy="4114800"/>
          </a:xfrm>
        </p:spPr>
      </p:pic>
      <p:sp>
        <p:nvSpPr>
          <p:cNvPr id="4" name="TextBox 3"/>
          <p:cNvSpPr txBox="1"/>
          <p:nvPr/>
        </p:nvSpPr>
        <p:spPr>
          <a:xfrm>
            <a:off x="533400" y="15240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/>
              <a:t>DBMS</a:t>
            </a:r>
            <a:r>
              <a:rPr lang="en-US" sz="2000" dirty="0" smtClean="0"/>
              <a:t> </a:t>
            </a:r>
            <a:r>
              <a:rPr lang="as-IN" sz="2000" dirty="0" smtClean="0"/>
              <a:t>হলো এমন একটি সফটওয়্যার, যার মাধ্যমে </a:t>
            </a:r>
            <a:r>
              <a:rPr lang="en-US" sz="2000" dirty="0" smtClean="0"/>
              <a:t>Database </a:t>
            </a:r>
            <a:r>
              <a:rPr lang="as-IN" sz="2000" b="1" dirty="0" smtClean="0"/>
              <a:t>তৈরি, সংরক্ষণ, পরিবর্তন, অনুসন্ধান ও পরিচালনা</a:t>
            </a:r>
            <a:r>
              <a:rPr lang="as-IN" sz="2000" dirty="0" smtClean="0"/>
              <a:t> করা যায়।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5334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DBMS-</a:t>
            </a:r>
            <a:r>
              <a:rPr lang="as-IN" sz="4400" b="1" dirty="0" smtClean="0">
                <a:solidFill>
                  <a:srgbClr val="002060"/>
                </a:solidFill>
              </a:rPr>
              <a:t>এর প্রধান কাজ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1447800"/>
            <a:ext cx="373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Create</a:t>
            </a:r>
            <a:r>
              <a:rPr lang="en-US" sz="2000" dirty="0" smtClean="0"/>
              <a:t> → Database </a:t>
            </a:r>
            <a:r>
              <a:rPr lang="as-IN" sz="2000" dirty="0" smtClean="0"/>
              <a:t>তৈরি</a:t>
            </a:r>
            <a:br>
              <a:rPr lang="as-IN" sz="2000" dirty="0" smtClean="0"/>
            </a:br>
            <a:r>
              <a:rPr lang="en-US" sz="2000" b="1" dirty="0" smtClean="0"/>
              <a:t>Insert</a:t>
            </a:r>
            <a:r>
              <a:rPr lang="en-US" sz="2000" dirty="0" smtClean="0"/>
              <a:t> → </a:t>
            </a:r>
            <a:r>
              <a:rPr lang="as-IN" sz="2000" dirty="0" smtClean="0"/>
              <a:t>নতুন তথ্য যোগ</a:t>
            </a:r>
            <a:br>
              <a:rPr lang="as-IN" sz="2000" dirty="0" smtClean="0"/>
            </a:br>
            <a:r>
              <a:rPr lang="en-US" sz="2000" b="1" dirty="0" smtClean="0"/>
              <a:t>Update</a:t>
            </a:r>
            <a:r>
              <a:rPr lang="en-US" sz="2000" dirty="0" smtClean="0"/>
              <a:t> → </a:t>
            </a:r>
            <a:r>
              <a:rPr lang="as-IN" sz="2000" dirty="0" smtClean="0"/>
              <a:t>তথ্য পরিবর্তন</a:t>
            </a:r>
            <a:br>
              <a:rPr lang="as-IN" sz="2000" dirty="0" smtClean="0"/>
            </a:br>
            <a:r>
              <a:rPr lang="en-US" sz="2000" b="1" dirty="0" smtClean="0"/>
              <a:t>Delete</a:t>
            </a:r>
            <a:r>
              <a:rPr lang="en-US" sz="2000" dirty="0" smtClean="0"/>
              <a:t> → </a:t>
            </a:r>
            <a:r>
              <a:rPr lang="as-IN" sz="2000" dirty="0" smtClean="0"/>
              <a:t>তথ্য মুছে ফেলা</a:t>
            </a:r>
            <a:br>
              <a:rPr lang="as-IN" sz="2000" dirty="0" smtClean="0"/>
            </a:br>
            <a:r>
              <a:rPr lang="en-US" sz="2000" b="1" dirty="0" smtClean="0"/>
              <a:t>Search</a:t>
            </a:r>
            <a:r>
              <a:rPr lang="en-US" sz="2000" dirty="0" smtClean="0"/>
              <a:t> → </a:t>
            </a:r>
            <a:r>
              <a:rPr lang="as-IN" sz="2000" dirty="0" smtClean="0"/>
              <a:t>তথ্য খোঁজা</a:t>
            </a:r>
            <a:br>
              <a:rPr lang="as-IN" sz="2000" dirty="0" smtClean="0"/>
            </a:br>
            <a:r>
              <a:rPr lang="en-US" sz="2000" b="1" dirty="0" smtClean="0"/>
              <a:t>Retrieve</a:t>
            </a:r>
            <a:r>
              <a:rPr lang="en-US" sz="2000" dirty="0" smtClean="0"/>
              <a:t> → </a:t>
            </a:r>
            <a:r>
              <a:rPr lang="as-IN" sz="2000" dirty="0" smtClean="0"/>
              <a:t>তথ্য সংগ্রহ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3581400"/>
            <a:ext cx="615328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2000" dirty="0" smtClean="0"/>
              <a:t>এগুলোকে সহজে মনে রাখা যায় </a:t>
            </a:r>
            <a:r>
              <a:rPr lang="en-US" sz="2000" b="1" dirty="0" smtClean="0"/>
              <a:t>CRUD</a:t>
            </a:r>
            <a:r>
              <a:rPr lang="en-US" sz="2000" dirty="0" smtClean="0"/>
              <a:t> </a:t>
            </a:r>
            <a:r>
              <a:rPr lang="as-IN" sz="2000" dirty="0" smtClean="0"/>
              <a:t>ধারণার মাধ্যমে:</a:t>
            </a:r>
          </a:p>
          <a:p>
            <a:pPr lvl="2"/>
            <a:r>
              <a:rPr lang="en-US" sz="2000" b="1" dirty="0" smtClean="0"/>
              <a:t>C = Create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R = Read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U = Update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D = Delete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rgbClr val="002060"/>
                </a:solidFill>
              </a:rPr>
              <a:t>Database </a:t>
            </a:r>
            <a:r>
              <a:rPr lang="as-IN" sz="4400" dirty="0" smtClean="0">
                <a:solidFill>
                  <a:srgbClr val="002060"/>
                </a:solidFill>
              </a:rPr>
              <a:t>বনাম </a:t>
            </a:r>
            <a:r>
              <a:rPr lang="en-US" sz="4400" dirty="0" smtClean="0">
                <a:solidFill>
                  <a:srgbClr val="002060"/>
                </a:solidFill>
              </a:rPr>
              <a:t>DBMS</a:t>
            </a:r>
            <a:endParaRPr lang="en-US" sz="4400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8229600" cy="317023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14800"/>
                <a:gridCol w="4114800"/>
              </a:tblGrid>
              <a:tr h="553654">
                <a:tc>
                  <a:txBody>
                    <a:bodyPr/>
                    <a:lstStyle/>
                    <a:p>
                      <a:r>
                        <a:rPr lang="en-US" dirty="0"/>
                        <a:t>Database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DBMS</a:t>
                      </a:r>
                    </a:p>
                  </a:txBody>
                  <a:tcPr anchor="ctr"/>
                </a:tc>
              </a:tr>
              <a:tr h="553654">
                <a:tc>
                  <a:txBody>
                    <a:bodyPr/>
                    <a:lstStyle/>
                    <a:p>
                      <a:r>
                        <a:rPr lang="as-IN"/>
                        <a:t>তথ্যের সংগঠিত সমষ্টি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Database </a:t>
                      </a:r>
                      <a:r>
                        <a:rPr lang="as-IN"/>
                        <a:t>পরিচালনার সফটওয়্যার</a:t>
                      </a:r>
                    </a:p>
                  </a:txBody>
                  <a:tcPr anchor="ctr"/>
                </a:tc>
              </a:tr>
              <a:tr h="553654">
                <a:tc>
                  <a:txBody>
                    <a:bodyPr/>
                    <a:lstStyle/>
                    <a:p>
                      <a:r>
                        <a:rPr lang="as-IN"/>
                        <a:t>তথ্য সংরক্ষণ করে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/>
                        <a:t>তথ্য পরিচালনা করে</a:t>
                      </a:r>
                    </a:p>
                  </a:txBody>
                  <a:tcPr anchor="ctr"/>
                </a:tc>
              </a:tr>
              <a:tr h="955622">
                <a:tc>
                  <a:txBody>
                    <a:bodyPr/>
                    <a:lstStyle/>
                    <a:p>
                      <a:r>
                        <a:rPr lang="en-US"/>
                        <a:t>Table, Record, Field </a:t>
                      </a:r>
                      <a:r>
                        <a:rPr lang="as-IN"/>
                        <a:t>থাকে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Create, Update, Delete </a:t>
                      </a:r>
                      <a:r>
                        <a:rPr lang="as-IN"/>
                        <a:t>ইত্যাদি কাজ করে</a:t>
                      </a:r>
                    </a:p>
                  </a:txBody>
                  <a:tcPr anchor="ctr"/>
                </a:tc>
              </a:tr>
              <a:tr h="553654">
                <a:tc>
                  <a:txBody>
                    <a:bodyPr/>
                    <a:lstStyle/>
                    <a:p>
                      <a:r>
                        <a:rPr lang="as-IN"/>
                        <a:t>উদাহরণ: </a:t>
                      </a:r>
                      <a:r>
                        <a:rPr lang="en-US"/>
                        <a:t>Student Database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 dirty="0"/>
                        <a:t>উদাহরণ: </a:t>
                      </a:r>
                      <a:r>
                        <a:rPr lang="en-US" dirty="0" err="1"/>
                        <a:t>MySQL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/>
          <a:lstStyle/>
          <a:p>
            <a:pPr algn="ctr"/>
            <a:r>
              <a:rPr lang="en-US" sz="4400" b="1" dirty="0" err="1" smtClean="0">
                <a:solidFill>
                  <a:srgbClr val="002060"/>
                </a:solidFill>
              </a:rPr>
              <a:t>মূল্যায়ন</a:t>
            </a:r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2438400"/>
          <a:ext cx="8229600" cy="1646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548746">
                <a:tc>
                  <a:txBody>
                    <a:bodyPr/>
                    <a:lstStyle/>
                    <a:p>
                      <a:r>
                        <a:rPr lang="en-US" dirty="0"/>
                        <a:t>Roll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GPA</a:t>
                      </a:r>
                    </a:p>
                  </a:txBody>
                  <a:tcPr anchor="ctr"/>
                </a:tc>
              </a:tr>
              <a:tr h="548746">
                <a:tc>
                  <a:txBody>
                    <a:bodyPr/>
                    <a:lstStyle/>
                    <a:p>
                      <a:r>
                        <a:rPr lang="en-US"/>
                        <a:t>101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Rahim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5.00</a:t>
                      </a:r>
                    </a:p>
                  </a:txBody>
                  <a:tcPr anchor="ctr"/>
                </a:tc>
              </a:tr>
              <a:tr h="548746">
                <a:tc>
                  <a:txBody>
                    <a:bodyPr/>
                    <a:lstStyle/>
                    <a:p>
                      <a:r>
                        <a:rPr lang="en-US"/>
                        <a:t>102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Karim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18288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dirty="0" smtClean="0"/>
              <a:t>নিচের </a:t>
            </a:r>
            <a:r>
              <a:rPr lang="en-US" sz="2400" dirty="0" smtClean="0"/>
              <a:t>Table-</a:t>
            </a:r>
            <a:r>
              <a:rPr lang="as-IN" sz="2400" dirty="0" smtClean="0"/>
              <a:t>এ </a:t>
            </a:r>
            <a:r>
              <a:rPr lang="en-US" sz="2400" dirty="0" smtClean="0"/>
              <a:t>Name </a:t>
            </a:r>
            <a:r>
              <a:rPr lang="as-IN" sz="2400" dirty="0" smtClean="0"/>
              <a:t>কী?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9912"/>
          </a:xfrm>
        </p:spPr>
        <p:txBody>
          <a:bodyPr>
            <a:normAutofit/>
          </a:bodyPr>
          <a:lstStyle/>
          <a:p>
            <a:pPr lvl="0" algn="ctr"/>
            <a:r>
              <a:rPr lang="as-IN" sz="3600" b="1" dirty="0" smtClean="0">
                <a:solidFill>
                  <a:srgbClr val="002060"/>
                </a:solidFill>
              </a:rPr>
              <a:t>আজ আমরা শিখেছি—</a:t>
            </a:r>
            <a:endParaRPr lang="en-US" sz="36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6D0534-9488-43CC-AA47-1A60C2CF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graphicEl>
                                              <a:dgm id="{846D0534-9488-43CC-AA47-1A60C2CF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846D0534-9488-43CC-AA47-1A60C2CF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27A880-98DB-4B0C-A6BC-4EEE23E35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3527A880-98DB-4B0C-A6BC-4EEE23E35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3527A880-98DB-4B0C-A6BC-4EEE23E35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74B2C81-FA85-4A70-8B8B-56E1701B1C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C74B2C81-FA85-4A70-8B8B-56E1701B1C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C74B2C81-FA85-4A70-8B8B-56E1701B1C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BCFE-D67A-46CF-B626-6889DBEEF6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7864BCFE-D67A-46CF-B626-6889DBEEF6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7864BCFE-D67A-46CF-B626-6889DBEEF6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E80F6D-F5D8-4AA5-B6DE-F80D6D010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>
                                            <p:graphicEl>
                                              <a:dgm id="{7CE80F6D-F5D8-4AA5-B6DE-F80D6D010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7CE80F6D-F5D8-4AA5-B6DE-F80D6D010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B4954C-36EA-47A3-A0DD-1D704E62A1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8BB4954C-36EA-47A3-A0DD-1D704E62A1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8BB4954C-36EA-47A3-A0DD-1D704E62A1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F25DF9E-CEA9-4FD5-BA8C-28F82D89FD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BF25DF9E-CEA9-4FD5-BA8C-28F82D89FD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BF25DF9E-CEA9-4FD5-BA8C-28F82D89FD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pPr algn="ctr"/>
            <a:r>
              <a:rPr lang="as-IN" sz="4400" b="1" dirty="0" smtClean="0">
                <a:solidFill>
                  <a:srgbClr val="002060"/>
                </a:solidFill>
              </a:rPr>
              <a:t>বাড়ির কাজ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 </a:t>
            </a:r>
            <a:r>
              <a:rPr lang="as-IN" b="1" dirty="0" smtClean="0"/>
              <a:t>১।</a:t>
            </a:r>
            <a:r>
              <a:rPr lang="as-IN" dirty="0" smtClean="0"/>
              <a:t> </a:t>
            </a:r>
            <a:r>
              <a:rPr lang="en-US" dirty="0" smtClean="0"/>
              <a:t>Database-</a:t>
            </a:r>
            <a:r>
              <a:rPr lang="as-IN" dirty="0" smtClean="0"/>
              <a:t>এর সংজ্ঞা লিখ।</a:t>
            </a:r>
            <a:br>
              <a:rPr lang="as-IN" dirty="0" smtClean="0"/>
            </a:br>
            <a:r>
              <a:rPr lang="as-IN" b="1" dirty="0" smtClean="0"/>
              <a:t>২।</a:t>
            </a:r>
            <a:r>
              <a:rPr lang="as-IN" dirty="0" smtClean="0"/>
              <a:t> </a:t>
            </a:r>
            <a:r>
              <a:rPr lang="en-US" dirty="0" smtClean="0"/>
              <a:t>Field, Record </a:t>
            </a:r>
            <a:r>
              <a:rPr lang="as-IN" dirty="0" smtClean="0"/>
              <a:t>ও </a:t>
            </a:r>
            <a:r>
              <a:rPr lang="en-US" dirty="0" smtClean="0"/>
              <a:t>Table-</a:t>
            </a:r>
            <a:r>
              <a:rPr lang="as-IN" dirty="0" smtClean="0"/>
              <a:t>এর মধ্যে পার্থক্য লেখ।</a:t>
            </a:r>
            <a:br>
              <a:rPr lang="as-IN" dirty="0" smtClean="0"/>
            </a:br>
            <a:r>
              <a:rPr lang="as-IN" b="1" dirty="0" smtClean="0"/>
              <a:t>৩।</a:t>
            </a:r>
            <a:r>
              <a:rPr lang="as-IN" dirty="0" smtClean="0"/>
              <a:t> বাস্তব জীবনে </a:t>
            </a:r>
            <a:r>
              <a:rPr lang="en-US" dirty="0" smtClean="0"/>
              <a:t>Database </a:t>
            </a:r>
            <a:r>
              <a:rPr lang="as-IN" dirty="0" smtClean="0"/>
              <a:t>ব্যবহারের </a:t>
            </a:r>
            <a:r>
              <a:rPr lang="en-US" dirty="0" smtClean="0"/>
              <a:t>৩ </a:t>
            </a:r>
            <a:r>
              <a:rPr lang="as-IN" dirty="0" smtClean="0"/>
              <a:t>টি উদাহরণ লেখ।</a:t>
            </a:r>
            <a:br>
              <a:rPr lang="as-IN" dirty="0" smtClean="0"/>
            </a:br>
            <a:r>
              <a:rPr lang="as-IN" b="1" dirty="0" smtClean="0"/>
              <a:t>৪।</a:t>
            </a:r>
            <a:r>
              <a:rPr lang="as-IN" dirty="0" smtClean="0"/>
              <a:t> </a:t>
            </a:r>
            <a:r>
              <a:rPr lang="en-US" dirty="0" smtClean="0"/>
              <a:t>DBMS-</a:t>
            </a:r>
            <a:r>
              <a:rPr lang="as-IN" dirty="0" smtClean="0"/>
              <a:t>এর </a:t>
            </a:r>
            <a:r>
              <a:rPr lang="en-US" dirty="0" smtClean="0"/>
              <a:t>২</a:t>
            </a:r>
            <a:r>
              <a:rPr lang="as-IN" dirty="0" smtClean="0"/>
              <a:t>টি উদাহরণ লেখ।</a:t>
            </a:r>
            <a:br>
              <a:rPr lang="as-IN" dirty="0" smtClean="0"/>
            </a:br>
            <a:r>
              <a:rPr lang="as-IN" b="1" dirty="0" smtClean="0"/>
              <a:t>৫।</a:t>
            </a:r>
            <a:r>
              <a:rPr lang="as-IN" dirty="0" smtClean="0"/>
              <a:t> একটি </a:t>
            </a:r>
            <a:r>
              <a:rPr lang="en-US" b="1" dirty="0" smtClean="0"/>
              <a:t>Student Database Table</a:t>
            </a:r>
            <a:r>
              <a:rPr lang="en-US" dirty="0" smtClean="0"/>
              <a:t> </a:t>
            </a:r>
            <a:r>
              <a:rPr lang="as-IN" dirty="0" smtClean="0"/>
              <a:t>তৈরি কর এবং কমপক্ষে ৫</a:t>
            </a:r>
            <a:r>
              <a:rPr lang="en-US" dirty="0" smtClean="0"/>
              <a:t> </a:t>
            </a:r>
            <a:r>
              <a:rPr lang="as-IN" dirty="0" smtClean="0"/>
              <a:t>টি </a:t>
            </a:r>
            <a:r>
              <a:rPr lang="en-US" dirty="0" smtClean="0"/>
              <a:t>Record </a:t>
            </a:r>
            <a:r>
              <a:rPr lang="as-IN" dirty="0" smtClean="0"/>
              <a:t>যুক্ত কর।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0" y="2667000"/>
            <a:ext cx="6400800" cy="1600200"/>
          </a:xfrm>
          <a:prstGeom prst="roundRect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Thank you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1143000" y="1371600"/>
            <a:ext cx="6934200" cy="4419600"/>
          </a:xfrm>
          <a:prstGeom prst="doubleWave">
            <a:avLst>
              <a:gd name="adj1" fmla="val 6250"/>
              <a:gd name="adj2" fmla="val 3500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Have you any Question?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132</TotalTime>
  <Words>607</Words>
  <Application>Microsoft Office PowerPoint</Application>
  <PresentationFormat>On-screen Show (4:3)</PresentationFormat>
  <Paragraphs>139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Flow</vt:lpstr>
      <vt:lpstr>বিষয়: তথ্য ও যোগাযোগ প্রযুক্তি (ICT)</vt:lpstr>
      <vt:lpstr>Slide 2</vt:lpstr>
      <vt:lpstr>Slide 3</vt:lpstr>
      <vt:lpstr>Slide 4</vt:lpstr>
      <vt:lpstr>শিখনফল</vt:lpstr>
      <vt:lpstr>পূর্বজ্ঞান যাচাই</vt:lpstr>
      <vt:lpstr>Database কী?</vt:lpstr>
      <vt:lpstr>কেন Database প্রয়োজন?</vt:lpstr>
      <vt:lpstr>বাস্তব জীবনে Database</vt:lpstr>
      <vt:lpstr>Slide 10</vt:lpstr>
      <vt:lpstr>Database-এর মৌলিক উপাদান</vt:lpstr>
      <vt:lpstr>Field কী?</vt:lpstr>
      <vt:lpstr>Record কী?</vt:lpstr>
      <vt:lpstr>Table কী?</vt:lpstr>
      <vt:lpstr>Database Management System (DBMS)</vt:lpstr>
      <vt:lpstr>DBMS-এর প্রধান কাজ</vt:lpstr>
      <vt:lpstr>Database বনাম DBMS</vt:lpstr>
      <vt:lpstr>মূল্যায়ন</vt:lpstr>
      <vt:lpstr>আজ আমরা শিখেছি—</vt:lpstr>
      <vt:lpstr>বাড়ির কাজ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বিষয়: তথ্য ও যোগাযোগ প্রযুক্তি (ICT)</dc:title>
  <dc:creator>ABDUS SALAM</dc:creator>
  <cp:lastModifiedBy>User</cp:lastModifiedBy>
  <cp:revision>42</cp:revision>
  <dcterms:created xsi:type="dcterms:W3CDTF">2006-08-16T00:00:00Z</dcterms:created>
  <dcterms:modified xsi:type="dcterms:W3CDTF">2026-08-24T01:58:45Z</dcterms:modified>
</cp:coreProperties>
</file>