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57" r:id="rId4"/>
    <p:sldId id="258" r:id="rId5"/>
    <p:sldId id="272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4" r:id="rId19"/>
    <p:sldId id="275" r:id="rId20"/>
    <p:sldId id="271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2" autoAdjust="0"/>
    <p:restoredTop sz="94660"/>
  </p:normalViewPr>
  <p:slideViewPr>
    <p:cSldViewPr snapToGrid="0">
      <p:cViewPr varScale="1">
        <p:scale>
          <a:sx n="62" d="100"/>
          <a:sy n="62" d="100"/>
        </p:scale>
        <p:origin x="4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605F5-9750-63B3-D45C-E3F732BF1D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FAF988-AC0D-FEF1-95BA-79BCCA4092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7EBB9-88CE-9F70-3797-8F9CEEBC0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1D4E-030F-4345-A70B-61771284FF45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10A2F9-4FFB-916F-8125-D1F9C3CD2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FC25A8-3BA4-E8EF-8F8D-778CAE7F0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5D201-67CD-4A53-AE93-DC3BDF80A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4459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Word"/>
      </p:transition>
    </mc:Choice>
    <mc:Fallback xmlns=""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D7A49DBB-493A-CA77-DB5E-F4FDC3ED50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934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0976447-8B05-2853-F6EC-7518B16F9D84}"/>
              </a:ext>
            </a:extLst>
          </p:cNvPr>
          <p:cNvSpPr txBox="1"/>
          <p:nvPr userDrawn="1"/>
        </p:nvSpPr>
        <p:spPr>
          <a:xfrm>
            <a:off x="12978706" y="6405213"/>
            <a:ext cx="175131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Md. Farid Uddin, Lecturer in English,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Chipatali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J.G.M Kamil (M.A) Madrasah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551B2CB-2B44-5165-9571-2354A9459CF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200377"/>
            <a:ext cx="635000" cy="751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930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Word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48148E-6 L -3.42226 -0.07685 " pathEditMode="relative" rAng="0" ptsTypes="AA">
                                      <p:cBhvr>
                                        <p:cTn id="6" dur="1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120" y="-3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0B54F5-B074-3E69-D4E8-ED715B101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5D588F-ED9C-9B3E-F75A-7D056835B8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B46455-5A58-E26A-E5B2-074A39AC12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31D4E-030F-4345-A70B-61771284FF45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D20A09-8AB0-DECE-961E-38D35F0DA0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459646-F78E-4C26-BEF7-975EB9A3F7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D5D201-67CD-4A53-AE93-DC3BDF80A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239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Word"/>
      </p:transition>
    </mc:Choice>
    <mc:Fallback xmlns="">
      <p:transition spd="slow" advClick="0" advTm="5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630958-7DFF-C123-053F-380504E64D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63" y="1710618"/>
            <a:ext cx="11172304" cy="3493148"/>
          </a:xfrm>
          <a:prstGeom prst="rect">
            <a:avLst/>
          </a:prstGeom>
        </p:spPr>
      </p:pic>
      <p:pic>
        <p:nvPicPr>
          <p:cNvPr id="5" name="Teacher's day Song ( 2024 ) গাই শিক্ষাগুরুর জয়গান 5th September Song শিক্ষক দিবসের গান। (online-audio-converter.com)">
            <a:hlinkClick r:id="" action="ppaction://media"/>
            <a:extLst>
              <a:ext uri="{FF2B5EF4-FFF2-40B4-BE49-F238E27FC236}">
                <a16:creationId xmlns:a16="http://schemas.microsoft.com/office/drawing/2014/main" id="{3F0A0FB4-02B0-4A85-B55A-7396A8E77C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-98334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1484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Word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61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3787BA-E7AB-7D02-650B-0C0DEB14E144}"/>
              </a:ext>
            </a:extLst>
          </p:cNvPr>
          <p:cNvSpPr txBox="1"/>
          <p:nvPr/>
        </p:nvSpPr>
        <p:spPr>
          <a:xfrm>
            <a:off x="4217922" y="1662548"/>
            <a:ext cx="3756156" cy="9233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IDENTITY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5F2127-5BA7-5782-EBA5-3F526951F506}"/>
              </a:ext>
            </a:extLst>
          </p:cNvPr>
          <p:cNvSpPr txBox="1"/>
          <p:nvPr/>
        </p:nvSpPr>
        <p:spPr>
          <a:xfrm>
            <a:off x="3153528" y="2702254"/>
            <a:ext cx="58849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Md. Farid Uddin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126FCB-F8BF-DEF5-128B-FDE214728A9B}"/>
              </a:ext>
            </a:extLst>
          </p:cNvPr>
          <p:cNvSpPr txBox="1"/>
          <p:nvPr/>
        </p:nvSpPr>
        <p:spPr>
          <a:xfrm>
            <a:off x="4272424" y="3441476"/>
            <a:ext cx="3647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Lecturer in English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D47D7C-3795-9CF5-A43B-78669D5844B4}"/>
              </a:ext>
            </a:extLst>
          </p:cNvPr>
          <p:cNvSpPr txBox="1"/>
          <p:nvPr/>
        </p:nvSpPr>
        <p:spPr>
          <a:xfrm>
            <a:off x="2620529" y="3930360"/>
            <a:ext cx="69509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Chipatali</a:t>
            </a:r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Jamia </a:t>
            </a:r>
            <a:r>
              <a:rPr lang="en-US" sz="2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Gausia</a:t>
            </a:r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Muinia</a:t>
            </a:r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Kamil (M.A) Madrasah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BFA8AF-1766-4FB6-E9C6-C8E62E77FDC9}"/>
              </a:ext>
            </a:extLst>
          </p:cNvPr>
          <p:cNvSpPr txBox="1"/>
          <p:nvPr/>
        </p:nvSpPr>
        <p:spPr>
          <a:xfrm>
            <a:off x="4536920" y="4435191"/>
            <a:ext cx="31181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Hathazari</a:t>
            </a:r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Chattogram</a:t>
            </a:r>
          </a:p>
        </p:txBody>
      </p:sp>
    </p:spTree>
    <p:extLst>
      <p:ext uri="{BB962C8B-B14F-4D97-AF65-F5344CB8AC3E}">
        <p14:creationId xmlns:p14="http://schemas.microsoft.com/office/powerpoint/2010/main" val="14132690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Word"/>
      </p:transition>
    </mc:Choice>
    <mc:Fallback xmlns="">
      <p:transition spd="slow" advClick="0" advTm="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est Rules for Comparison and Superlative Degrees">
            <a:extLst>
              <a:ext uri="{FF2B5EF4-FFF2-40B4-BE49-F238E27FC236}">
                <a16:creationId xmlns:a16="http://schemas.microsoft.com/office/drawing/2014/main" id="{74E3243E-EC78-FA32-8D77-45E453216F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22" b="1"/>
          <a:stretch/>
        </p:blipFill>
        <p:spPr bwMode="auto">
          <a:xfrm>
            <a:off x="1504950" y="1123950"/>
            <a:ext cx="9220200" cy="430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6D6B479-BE4E-B60B-620A-AFA85253F668}"/>
              </a:ext>
            </a:extLst>
          </p:cNvPr>
          <p:cNvSpPr txBox="1"/>
          <p:nvPr/>
        </p:nvSpPr>
        <p:spPr>
          <a:xfrm>
            <a:off x="2727753" y="218747"/>
            <a:ext cx="58544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Let’s See Some Pictures!</a:t>
            </a:r>
          </a:p>
        </p:txBody>
      </p:sp>
    </p:spTree>
    <p:extLst>
      <p:ext uri="{BB962C8B-B14F-4D97-AF65-F5344CB8AC3E}">
        <p14:creationId xmlns:p14="http://schemas.microsoft.com/office/powerpoint/2010/main" val="5944026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Word"/>
      </p:transition>
    </mc:Choice>
    <mc:Fallback xmlns="">
      <p:transition spd="slow" advClick="0" advTm="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33AAD7-CEDF-4CA8-EDAE-A644D133E6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1"/>
          <a:stretch/>
        </p:blipFill>
        <p:spPr>
          <a:xfrm>
            <a:off x="1504950" y="618162"/>
            <a:ext cx="9163050" cy="56216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E8C50C1-1732-15E8-6E7A-B8D142CC2F9C}"/>
              </a:ext>
            </a:extLst>
          </p:cNvPr>
          <p:cNvSpPr txBox="1"/>
          <p:nvPr/>
        </p:nvSpPr>
        <p:spPr>
          <a:xfrm>
            <a:off x="2458380" y="155030"/>
            <a:ext cx="71978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What do you see in these pictures?</a:t>
            </a:r>
          </a:p>
        </p:txBody>
      </p:sp>
    </p:spTree>
    <p:extLst>
      <p:ext uri="{BB962C8B-B14F-4D97-AF65-F5344CB8AC3E}">
        <p14:creationId xmlns:p14="http://schemas.microsoft.com/office/powerpoint/2010/main" val="19869231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Word"/>
      </p:transition>
    </mc:Choice>
    <mc:Fallback xmlns="">
      <p:transition spd="slow" advClick="0" advTm="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mparison Of Adjectives _ English Grammar &amp; Composition Grade 3 _ Periwinkle">
            <a:hlinkClick r:id="" action="ppaction://media"/>
            <a:extLst>
              <a:ext uri="{FF2B5EF4-FFF2-40B4-BE49-F238E27FC236}">
                <a16:creationId xmlns:a16="http://schemas.microsoft.com/office/drawing/2014/main" id="{AC39B2A7-E12A-FD5F-4F32-00127D184BC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00150" y="1524000"/>
            <a:ext cx="9753600" cy="38862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C0C4955-B36F-1F20-4D30-E5BDBD13D6B9}"/>
              </a:ext>
            </a:extLst>
          </p:cNvPr>
          <p:cNvSpPr txBox="1"/>
          <p:nvPr/>
        </p:nvSpPr>
        <p:spPr>
          <a:xfrm>
            <a:off x="2800350" y="76200"/>
            <a:ext cx="67040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Let’s enjoy a video!</a:t>
            </a:r>
          </a:p>
        </p:txBody>
      </p:sp>
    </p:spTree>
    <p:extLst>
      <p:ext uri="{BB962C8B-B14F-4D97-AF65-F5344CB8AC3E}">
        <p14:creationId xmlns:p14="http://schemas.microsoft.com/office/powerpoint/2010/main" val="40637718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Word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88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887ECD-5AE3-A670-177E-21E3474B7E29}"/>
              </a:ext>
            </a:extLst>
          </p:cNvPr>
          <p:cNvSpPr txBox="1"/>
          <p:nvPr/>
        </p:nvSpPr>
        <p:spPr>
          <a:xfrm>
            <a:off x="1714500" y="2726204"/>
            <a:ext cx="95059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Comparison of Adjectives (Degree)</a:t>
            </a:r>
          </a:p>
        </p:txBody>
      </p:sp>
    </p:spTree>
    <p:extLst>
      <p:ext uri="{BB962C8B-B14F-4D97-AF65-F5344CB8AC3E}">
        <p14:creationId xmlns:p14="http://schemas.microsoft.com/office/powerpoint/2010/main" val="13635701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Word"/>
      </p:transition>
    </mc:Choice>
    <mc:Fallback xmlns="">
      <p:transition spd="slow" advClick="0" advTm="5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65F614E-9EA8-DE80-70D7-752FE498DAA1}"/>
              </a:ext>
            </a:extLst>
          </p:cNvPr>
          <p:cNvSpPr txBox="1"/>
          <p:nvPr/>
        </p:nvSpPr>
        <p:spPr>
          <a:xfrm>
            <a:off x="3600450" y="1712863"/>
            <a:ext cx="60960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Degree </a:t>
            </a:r>
            <a:r>
              <a:rPr lang="bn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কাকে বলে ও কত প্রকার</a:t>
            </a:r>
          </a:p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Comparison of adjectives </a:t>
            </a:r>
            <a:r>
              <a:rPr lang="bn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Degree </a:t>
            </a:r>
            <a:r>
              <a:rPr lang="bn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adjective-</a:t>
            </a:r>
            <a:r>
              <a:rPr lang="bn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বিভিন্ন রূপকে বোঝায়।</a:t>
            </a:r>
          </a:p>
          <a:p>
            <a:endParaRPr lang="bn-IN" sz="2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Comparison of adjectives or Degree refers to different forms of the adjective.</a:t>
            </a:r>
          </a:p>
          <a:p>
            <a:endParaRPr lang="en-US" sz="2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It is divided into three types:</a:t>
            </a:r>
          </a:p>
        </p:txBody>
      </p:sp>
    </p:spTree>
    <p:extLst>
      <p:ext uri="{BB962C8B-B14F-4D97-AF65-F5344CB8AC3E}">
        <p14:creationId xmlns:p14="http://schemas.microsoft.com/office/powerpoint/2010/main" val="39942549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Word"/>
      </p:transition>
    </mc:Choice>
    <mc:Fallback xmlns="">
      <p:transition spd="slow" advClick="0" advTm="5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822F112-06FA-B192-0083-7BD2FE3181A0}"/>
              </a:ext>
            </a:extLst>
          </p:cNvPr>
          <p:cNvSpPr txBox="1"/>
          <p:nvPr/>
        </p:nvSpPr>
        <p:spPr>
          <a:xfrm>
            <a:off x="3257550" y="2459504"/>
            <a:ext cx="6096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Positive Degree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Comparative Degree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Superlative Degree</a:t>
            </a:r>
          </a:p>
        </p:txBody>
      </p:sp>
    </p:spTree>
    <p:extLst>
      <p:ext uri="{BB962C8B-B14F-4D97-AF65-F5344CB8AC3E}">
        <p14:creationId xmlns:p14="http://schemas.microsoft.com/office/powerpoint/2010/main" val="17688373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Word"/>
      </p:transition>
    </mc:Choice>
    <mc:Fallback xmlns="">
      <p:transition spd="slow" advClick="0" advTm="5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91ED034-7ACF-5110-4267-73729571A520}"/>
              </a:ext>
            </a:extLst>
          </p:cNvPr>
          <p:cNvSpPr txBox="1"/>
          <p:nvPr/>
        </p:nvSpPr>
        <p:spPr>
          <a:xfrm>
            <a:off x="1314450" y="1692265"/>
            <a:ext cx="971550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Positive Degree:</a:t>
            </a:r>
          </a:p>
          <a:p>
            <a:pPr algn="just"/>
            <a:r>
              <a:rPr lang="bn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sentence-</a:t>
            </a:r>
            <a:r>
              <a:rPr lang="bn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noun </a:t>
            </a:r>
            <a:r>
              <a:rPr lang="bn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pronoun-</a:t>
            </a:r>
            <a:r>
              <a:rPr lang="bn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গুণ, দোষ, অবস্থা প্রভৃতি বোঝাতে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adjective-</a:t>
            </a:r>
            <a:r>
              <a:rPr lang="bn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যে রূপ ব্যবহৃত হয় তাকে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Positive Degree </a:t>
            </a:r>
            <a:r>
              <a:rPr lang="bn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বলে।</a:t>
            </a:r>
          </a:p>
          <a:p>
            <a:pPr algn="just"/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The form of an adjective which depicts a noun or pronoun’s quality, flaw or state is called Positive degree.</a:t>
            </a:r>
          </a:p>
          <a:p>
            <a:pPr algn="just"/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  <a:p>
            <a:pPr algn="just"/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He is a talented writer.</a:t>
            </a:r>
          </a:p>
        </p:txBody>
      </p:sp>
    </p:spTree>
    <p:extLst>
      <p:ext uri="{BB962C8B-B14F-4D97-AF65-F5344CB8AC3E}">
        <p14:creationId xmlns:p14="http://schemas.microsoft.com/office/powerpoint/2010/main" val="18881138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Word"/>
      </p:transition>
    </mc:Choice>
    <mc:Fallback xmlns="">
      <p:transition spd="slow" advClick="0" advTm="5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744580-34DC-EADB-6357-E2A65705F4EB}"/>
              </a:ext>
            </a:extLst>
          </p:cNvPr>
          <p:cNvSpPr txBox="1"/>
          <p:nvPr/>
        </p:nvSpPr>
        <p:spPr>
          <a:xfrm>
            <a:off x="1295400" y="1716465"/>
            <a:ext cx="1009650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Comparative Degree:</a:t>
            </a:r>
          </a:p>
          <a:p>
            <a:pPr algn="just"/>
            <a:r>
              <a:rPr lang="bn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দুটি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noun </a:t>
            </a:r>
            <a:r>
              <a:rPr lang="bn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pronoun-</a:t>
            </a:r>
            <a:r>
              <a:rPr lang="bn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গুণ, দোষ, অবস্থা প্রভৃতির তুলনা করতে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adjective-</a:t>
            </a:r>
            <a:r>
              <a:rPr lang="bn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যে রূপ ব্যবহৃত হয় তাকে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Comparative Degree </a:t>
            </a:r>
            <a:r>
              <a:rPr lang="bn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বলে।</a:t>
            </a:r>
          </a:p>
          <a:p>
            <a:pPr algn="just"/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The form of adjective which compares two nouns’ or pronouns’ quality, flaw or state is called Comparative degree.</a:t>
            </a:r>
          </a:p>
          <a:p>
            <a:pPr algn="just"/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  <a:p>
            <a:pPr algn="just"/>
            <a:r>
              <a:rPr lang="en-US" sz="2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Arisha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is taller than Trina.</a:t>
            </a:r>
          </a:p>
        </p:txBody>
      </p:sp>
    </p:spTree>
    <p:extLst>
      <p:ext uri="{BB962C8B-B14F-4D97-AF65-F5344CB8AC3E}">
        <p14:creationId xmlns:p14="http://schemas.microsoft.com/office/powerpoint/2010/main" val="3385146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Word"/>
      </p:transition>
    </mc:Choice>
    <mc:Fallback xmlns="">
      <p:transition spd="slow" advClick="0" advTm="5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F075C96-A939-484B-E08A-0A3BB84FCB1E}"/>
              </a:ext>
            </a:extLst>
          </p:cNvPr>
          <p:cNvSpPr txBox="1"/>
          <p:nvPr/>
        </p:nvSpPr>
        <p:spPr>
          <a:xfrm>
            <a:off x="1485900" y="1697415"/>
            <a:ext cx="895350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Superlative Degree:</a:t>
            </a:r>
          </a:p>
          <a:p>
            <a:pPr algn="just"/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Adjective-</a:t>
            </a:r>
            <a:r>
              <a:rPr lang="bn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যে রূপটি অনেকের মধ্যে তুলনা করতে ব্যবহৃত হয় তাকে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Superlative Degree </a:t>
            </a:r>
            <a:r>
              <a:rPr lang="bn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বলে।</a:t>
            </a:r>
          </a:p>
          <a:p>
            <a:pPr algn="just"/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The form of an adjective which is used to compare among many is called Superlative Degree.</a:t>
            </a:r>
          </a:p>
          <a:p>
            <a:pPr algn="just"/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  <a:p>
            <a:pPr algn="just"/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Shahab is the best player on the cricket team.</a:t>
            </a:r>
          </a:p>
        </p:txBody>
      </p:sp>
    </p:spTree>
    <p:extLst>
      <p:ext uri="{BB962C8B-B14F-4D97-AF65-F5344CB8AC3E}">
        <p14:creationId xmlns:p14="http://schemas.microsoft.com/office/powerpoint/2010/main" val="41266512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Word"/>
      </p:transition>
    </mc:Choice>
    <mc:Fallback xmlns="">
      <p:transition spd="slow" advClick="0" advTm="5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2C22B72-7376-675C-AA23-8EE4C49D6FC1}"/>
              </a:ext>
            </a:extLst>
          </p:cNvPr>
          <p:cNvSpPr txBox="1"/>
          <p:nvPr/>
        </p:nvSpPr>
        <p:spPr>
          <a:xfrm>
            <a:off x="1741714" y="2013061"/>
            <a:ext cx="865051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US" sz="32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Change of Degrees:</a:t>
            </a:r>
          </a:p>
          <a:p>
            <a:pPr algn="just"/>
            <a:endParaRPr lang="en-US" sz="32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3200" b="1" dirty="0">
                <a:solidFill>
                  <a:schemeClr val="bg1"/>
                </a:solidFill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Superlative Degree into Positive Degree</a:t>
            </a:r>
          </a:p>
          <a:p>
            <a:pPr algn="just"/>
            <a:r>
              <a:rPr lang="en-US" sz="32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Rules of changing Superlative Degree into Positive Degree</a:t>
            </a:r>
          </a:p>
        </p:txBody>
      </p:sp>
    </p:spTree>
    <p:extLst>
      <p:ext uri="{BB962C8B-B14F-4D97-AF65-F5344CB8AC3E}">
        <p14:creationId xmlns:p14="http://schemas.microsoft.com/office/powerpoint/2010/main" val="34010787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Word"/>
      </p:transition>
    </mc:Choice>
    <mc:Fallback xmlns="">
      <p:transition spd="slow" advClick="0" advTm="5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5E1631-57A1-4379-40BE-8ECA65F664A7}"/>
              </a:ext>
            </a:extLst>
          </p:cNvPr>
          <p:cNvSpPr txBox="1"/>
          <p:nvPr/>
        </p:nvSpPr>
        <p:spPr>
          <a:xfrm>
            <a:off x="1494970" y="1547900"/>
            <a:ext cx="989874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solidFill>
                  <a:schemeClr val="bg1"/>
                </a:solidFill>
                <a:highlight>
                  <a:srgbClr val="0000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Rule 1:</a:t>
            </a:r>
          </a:p>
          <a:p>
            <a:pPr algn="just"/>
            <a:endParaRPr lang="en-US" sz="2400" b="1" dirty="0">
              <a:solidFill>
                <a:schemeClr val="bg1"/>
              </a:solidFill>
              <a:highlight>
                <a:srgbClr val="00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 other+ sentence-এ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প্রদত্ত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Superlative-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পরের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অংশ+verb+so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/as+ Superlative degree-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positive form+ as+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প্রদত্ত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sentence-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subject.</a:t>
            </a: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 other+ the latter part of the given Superlative in the sentence+ verb+ so/as +a positive form of the Superlative degree+ as+ given sentence’s subject.</a:t>
            </a: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Superlative: Saira is the tallest girl in the class.</a:t>
            </a: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Positive: No other girl is as tall as Saira.</a:t>
            </a:r>
          </a:p>
        </p:txBody>
      </p:sp>
    </p:spTree>
    <p:extLst>
      <p:ext uri="{BB962C8B-B14F-4D97-AF65-F5344CB8AC3E}">
        <p14:creationId xmlns:p14="http://schemas.microsoft.com/office/powerpoint/2010/main" val="14348135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Word"/>
      </p:transition>
    </mc:Choice>
    <mc:Fallback xmlns="">
      <p:transition spd="slow" advClick="0" advTm="5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848E794-1596-AABC-BEEB-ED57DF1441EA}"/>
              </a:ext>
            </a:extLst>
          </p:cNvPr>
          <p:cNvSpPr txBox="1"/>
          <p:nvPr/>
        </p:nvSpPr>
        <p:spPr>
          <a:xfrm>
            <a:off x="1364338" y="1594456"/>
            <a:ext cx="10000343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solidFill>
                  <a:schemeClr val="bg1"/>
                </a:solidFill>
                <a:highlight>
                  <a:srgbClr val="0000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Rule 2:</a:t>
            </a:r>
          </a:p>
          <a:p>
            <a:pPr algn="just"/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Rule of changing Superlative Degree having one of the, all other, many other, most other, very few, few other, into Positive Degree:</a:t>
            </a:r>
          </a:p>
          <a:p>
            <a:pPr algn="just"/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Very few+ sentence-এ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প্রদত্ত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Superlative-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পরের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 verb-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plural form+ so/as+ Superlative degree-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positive form+ as+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প্রদত্ত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sentence-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subject.</a:t>
            </a:r>
          </a:p>
          <a:p>
            <a:pPr algn="just"/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Very few+ the latter part of the given Superlative in the sentence+ verb’s plural form+ so/as+ a positive form of the Superlative degree+ as+ given sentence’s subject.</a:t>
            </a:r>
          </a:p>
          <a:p>
            <a:pPr algn="just"/>
            <a:endParaRPr lang="en-US" sz="2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Superlative: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Sohana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is one of the best students in her class.</a:t>
            </a:r>
          </a:p>
          <a:p>
            <a:pPr algn="just"/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Positive: Very few students in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Sohana’s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class are as good as her.</a:t>
            </a:r>
          </a:p>
        </p:txBody>
      </p:sp>
    </p:spTree>
    <p:extLst>
      <p:ext uri="{BB962C8B-B14F-4D97-AF65-F5344CB8AC3E}">
        <p14:creationId xmlns:p14="http://schemas.microsoft.com/office/powerpoint/2010/main" val="3259284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Word"/>
      </p:transition>
    </mc:Choice>
    <mc:Fallback xmlns="">
      <p:transition spd="slow" advClick="0" advTm="5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A2EE7D5-3D06-0132-65FF-6C93FFAF1FB9}"/>
              </a:ext>
            </a:extLst>
          </p:cNvPr>
          <p:cNvSpPr txBox="1"/>
          <p:nvPr/>
        </p:nvSpPr>
        <p:spPr>
          <a:xfrm>
            <a:off x="4020456" y="613620"/>
            <a:ext cx="39914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Comparative Degree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C131C9-2951-6267-2DBF-8D87BEF514A3}"/>
              </a:ext>
            </a:extLst>
          </p:cNvPr>
          <p:cNvSpPr txBox="1"/>
          <p:nvPr/>
        </p:nvSpPr>
        <p:spPr>
          <a:xfrm>
            <a:off x="4159317" y="1204686"/>
            <a:ext cx="37994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into Positive Degree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16ADFA-DC89-AA8B-5905-03BBEF91DFF6}"/>
              </a:ext>
            </a:extLst>
          </p:cNvPr>
          <p:cNvSpPr txBox="1"/>
          <p:nvPr/>
        </p:nvSpPr>
        <p:spPr>
          <a:xfrm>
            <a:off x="1407888" y="1581919"/>
            <a:ext cx="1018902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solidFill>
                  <a:schemeClr val="bg1"/>
                </a:solidFill>
                <a:highlight>
                  <a:srgbClr val="0000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Rule 1:</a:t>
            </a:r>
          </a:p>
          <a:p>
            <a:pPr algn="just"/>
            <a:endParaRPr lang="en-US" sz="2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Rule of changing Comparative Degree having than any other/ all other, into Positive Degree:</a:t>
            </a:r>
          </a:p>
          <a:p>
            <a:pPr algn="just"/>
            <a:endParaRPr lang="en-US" sz="2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 other+ any other/ all other-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পরের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verb+so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/as+ Comparative degree-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positive form+ as+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sentence-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subject.</a:t>
            </a:r>
          </a:p>
          <a:p>
            <a:pPr algn="just"/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 other+ the latter part of any other/ all other in the sentence+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verb+so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/as+ a positive form of the Comparative degree+ given sentence’s subject.</a:t>
            </a:r>
          </a:p>
          <a:p>
            <a:pPr algn="just"/>
            <a:endParaRPr lang="en-US" sz="2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Comparative: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Ahan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is better than any other debater in the debate club.</a:t>
            </a:r>
          </a:p>
          <a:p>
            <a:pPr algn="just"/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Positive: No other debater in the debate club is as good as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Ahan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51502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Word"/>
      </p:transition>
    </mc:Choice>
    <mc:Fallback xmlns="">
      <p:transition spd="slow" advClick="0" advTm="5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E3B2F0B-1FCF-05E1-8F0F-10361EC944F5}"/>
              </a:ext>
            </a:extLst>
          </p:cNvPr>
          <p:cNvSpPr txBox="1"/>
          <p:nvPr/>
        </p:nvSpPr>
        <p:spPr>
          <a:xfrm>
            <a:off x="1422400" y="1601099"/>
            <a:ext cx="10000343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solidFill>
                  <a:schemeClr val="bg1"/>
                </a:solidFill>
                <a:highlight>
                  <a:srgbClr val="0000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Rule 2:</a:t>
            </a:r>
          </a:p>
          <a:p>
            <a:pPr algn="just"/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Rule of changing Comparative Degree having than, into Positive Degree:</a:t>
            </a:r>
          </a:p>
          <a:p>
            <a:pPr algn="just"/>
            <a:endParaRPr lang="en-US" sz="2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বাক্যে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Than-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পরের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+ verb+ not+ so/as+ Comparative degree-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Positive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রূপ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 as+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sentence-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subject.</a:t>
            </a:r>
          </a:p>
          <a:p>
            <a:pPr algn="just"/>
            <a:endParaRPr lang="en-US" sz="2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The latter part of than in the sentence+ verb+ not+ so/as+ Comparative degree’s positive form+ as+ given sentence’s subject.</a:t>
            </a:r>
          </a:p>
          <a:p>
            <a:pPr algn="just"/>
            <a:endParaRPr lang="en-US" sz="2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Comparative: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Ahan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is stronger than Rihan.</a:t>
            </a:r>
          </a:p>
          <a:p>
            <a:pPr algn="just"/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Positive: Rihan is not as strong as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Ahan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9162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Word"/>
      </p:transition>
    </mc:Choice>
    <mc:Fallback xmlns="">
      <p:transition spd="slow" advClick="0" advTm="5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461F606-695E-4395-3665-C2558AD4A89A}"/>
              </a:ext>
            </a:extLst>
          </p:cNvPr>
          <p:cNvSpPr txBox="1"/>
          <p:nvPr/>
        </p:nvSpPr>
        <p:spPr>
          <a:xfrm>
            <a:off x="1277257" y="1594455"/>
            <a:ext cx="1049745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solidFill>
                  <a:schemeClr val="bg1"/>
                </a:solidFill>
                <a:highlight>
                  <a:srgbClr val="0000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Rule 3:</a:t>
            </a:r>
          </a:p>
          <a:p>
            <a:pPr algn="just"/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Rule of changing Comparative Degree having than most other/ than few other, into Positive Degree:</a:t>
            </a:r>
          </a:p>
          <a:p>
            <a:pPr algn="just"/>
            <a:endParaRPr lang="en-US" sz="2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Very few+ Sentence-এ most other/few other-</a:t>
            </a:r>
            <a:r>
              <a:rPr lang="en-US" sz="2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পরের</a:t>
            </a:r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অংশ+verb-এর</a:t>
            </a:r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plural form+ so/as+ Comparative degree-</a:t>
            </a:r>
            <a:r>
              <a:rPr lang="en-US" sz="2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Positive </a:t>
            </a:r>
            <a:r>
              <a:rPr lang="en-US" sz="2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রূপ</a:t>
            </a:r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 as+ </a:t>
            </a:r>
            <a:r>
              <a:rPr lang="en-US" sz="2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</a:t>
            </a:r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sentence-</a:t>
            </a:r>
            <a:r>
              <a:rPr lang="en-US" sz="2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subject.</a:t>
            </a:r>
          </a:p>
          <a:p>
            <a:pPr algn="just"/>
            <a:endParaRPr lang="en-US" sz="2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Very few+ The latter part of most other/few other in the sentence+ verb’s plural form+ so/as+ Comparative degree’s positive form+ as+ given sentence’s subject.</a:t>
            </a:r>
          </a:p>
          <a:p>
            <a:pPr algn="just"/>
            <a:endParaRPr lang="en-US" sz="2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Comparative: Adil is more intelligent than most other students in the academy.</a:t>
            </a:r>
          </a:p>
          <a:p>
            <a:pPr algn="just"/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Positive: Very few students in the academy are as intelligent as Adil.</a:t>
            </a:r>
          </a:p>
        </p:txBody>
      </p:sp>
    </p:spTree>
    <p:extLst>
      <p:ext uri="{BB962C8B-B14F-4D97-AF65-F5344CB8AC3E}">
        <p14:creationId xmlns:p14="http://schemas.microsoft.com/office/powerpoint/2010/main" val="27455804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Word"/>
      </p:transition>
    </mc:Choice>
    <mc:Fallback xmlns="">
      <p:transition spd="slow" advClick="0" advTm="5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6855A31-6600-D94D-D43D-E6E59B850C00}"/>
              </a:ext>
            </a:extLst>
          </p:cNvPr>
          <p:cNvSpPr txBox="1"/>
          <p:nvPr/>
        </p:nvSpPr>
        <p:spPr>
          <a:xfrm>
            <a:off x="1335314" y="1573295"/>
            <a:ext cx="968103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solidFill>
                  <a:schemeClr val="bg1"/>
                </a:solidFill>
                <a:highlight>
                  <a:srgbClr val="0000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Rule 4:</a:t>
            </a:r>
          </a:p>
          <a:p>
            <a:pPr algn="just"/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Rule of changing Comparative Degree having No less/ not less, into Positive Degree:</a:t>
            </a:r>
          </a:p>
          <a:p>
            <a:pPr algn="just"/>
            <a:endParaRPr lang="en-US" sz="2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 less/ not less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উঠে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গিয়ে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স্থানে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‍as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বসে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than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উঠে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গিয়ে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স্থানে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as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বসে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বাক্যের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বাকি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সবকিছু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অপরিবর্তিত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just"/>
            <a:endParaRPr lang="en-US" sz="2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‘As’ is placed in the places of “No less/ not less” and “than”, other things remain unchanged in the sentence.</a:t>
            </a:r>
          </a:p>
          <a:p>
            <a:pPr algn="just"/>
            <a:endParaRPr lang="en-US" sz="2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Comparative: Karim is no less active than Rahim.</a:t>
            </a:r>
          </a:p>
          <a:p>
            <a:pPr algn="just"/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Positive: Karim as active as Rahim.</a:t>
            </a:r>
          </a:p>
        </p:txBody>
      </p:sp>
    </p:spTree>
    <p:extLst>
      <p:ext uri="{BB962C8B-B14F-4D97-AF65-F5344CB8AC3E}">
        <p14:creationId xmlns:p14="http://schemas.microsoft.com/office/powerpoint/2010/main" val="24103109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Word"/>
      </p:transition>
    </mc:Choice>
    <mc:Fallback xmlns="">
      <p:transition spd="slow" advClick="0" advTm="5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15CB545-BD7A-C092-B7C7-F42BB16709D3}"/>
              </a:ext>
            </a:extLst>
          </p:cNvPr>
          <p:cNvSpPr txBox="1"/>
          <p:nvPr/>
        </p:nvSpPr>
        <p:spPr>
          <a:xfrm>
            <a:off x="1378856" y="1604727"/>
            <a:ext cx="9506858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highlight>
                  <a:srgbClr val="0000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Rule 5:</a:t>
            </a:r>
          </a:p>
          <a:p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Rule of changing Comparative Degree having No sooner had…. than, into Positive Degree:</a:t>
            </a:r>
          </a:p>
          <a:p>
            <a:endParaRPr lang="en-US" sz="2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 sooner had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উঠে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গিয়ে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as soon as+ subject+ verb-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past form+ than-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পূর্বের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 than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উঠে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গিয়ে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কমা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বসে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বাক্যের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বাকি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As soon as is placed in the place of No sooner had+ subject+ verb’s past form+ former part of than+ a comma (,) is placed in the place of than+ rest of the sentence.</a:t>
            </a:r>
          </a:p>
          <a:p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Comparative: No sooner had he listened to it than he started laughing.</a:t>
            </a:r>
          </a:p>
          <a:p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Positive: As soon as he listened to it, he started laughing.</a:t>
            </a:r>
          </a:p>
        </p:txBody>
      </p:sp>
    </p:spTree>
    <p:extLst>
      <p:ext uri="{BB962C8B-B14F-4D97-AF65-F5344CB8AC3E}">
        <p14:creationId xmlns:p14="http://schemas.microsoft.com/office/powerpoint/2010/main" val="26099282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Word"/>
      </p:transition>
    </mc:Choice>
    <mc:Fallback xmlns="">
      <p:transition spd="slow" advClick="0" advTm="5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C34022F-C21B-ABB9-3255-31B526CECE74}"/>
              </a:ext>
            </a:extLst>
          </p:cNvPr>
          <p:cNvSpPr txBox="1"/>
          <p:nvPr/>
        </p:nvSpPr>
        <p:spPr>
          <a:xfrm>
            <a:off x="1402872" y="1280012"/>
            <a:ext cx="981931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highlight>
                  <a:srgbClr val="0000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Do Yourself:</a:t>
            </a:r>
            <a:endParaRPr lang="en-US" sz="2400" b="1" dirty="0">
              <a:solidFill>
                <a:schemeClr val="bg1"/>
              </a:solidFill>
              <a:highlight>
                <a:srgbClr val="0000FF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Platinum is the most expensive of all the metals. (Positive degree)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Ravi is smarter than Raju. (Positive degree)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Russia has a larger area than Canada. (Positive degree)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Sana is the most intelligent girl in the class. (Positive degree)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Very few students in the class are as diligent as Rina. (Superlative degree)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Ramesh is the most athletic of all the boys. (Positive degree)</a:t>
            </a:r>
          </a:p>
        </p:txBody>
      </p:sp>
    </p:spTree>
    <p:extLst>
      <p:ext uri="{BB962C8B-B14F-4D97-AF65-F5344CB8AC3E}">
        <p14:creationId xmlns:p14="http://schemas.microsoft.com/office/powerpoint/2010/main" val="19774702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Word"/>
      </p:transition>
    </mc:Choice>
    <mc:Fallback xmlns="">
      <p:transition spd="slow" advClick="0" advTm="5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AD8BC84-70BA-6080-BD27-501FA8D7A178}"/>
              </a:ext>
            </a:extLst>
          </p:cNvPr>
          <p:cNvSpPr txBox="1"/>
          <p:nvPr/>
        </p:nvSpPr>
        <p:spPr>
          <a:xfrm>
            <a:off x="2452914" y="1997839"/>
            <a:ext cx="8813800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highlight>
                  <a:srgbClr val="0000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Solutions for</a:t>
            </a:r>
            <a:r>
              <a:rPr lang="en-US" sz="4000" dirty="0">
                <a:solidFill>
                  <a:schemeClr val="bg1"/>
                </a:solidFill>
                <a:highlight>
                  <a:srgbClr val="0000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>
                <a:solidFill>
                  <a:schemeClr val="bg1"/>
                </a:solidFill>
                <a:highlight>
                  <a:srgbClr val="0000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Do Yourself:</a:t>
            </a:r>
            <a:endParaRPr lang="en-US" sz="1200" b="1" dirty="0">
              <a:solidFill>
                <a:schemeClr val="bg1"/>
              </a:solidFill>
              <a:highlight>
                <a:srgbClr val="0000FF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 other metal is as expensive as Platinum.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Raju is not as smart as Ravi.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Canada’s area is not as large as Russia’s.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 other girl in the class is as intelligent as Sana.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Rina is one of the most diligent students in the class.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 other boy is as athletic as Ramesh.</a:t>
            </a:r>
            <a:endParaRPr lang="en-US" sz="2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0253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Word"/>
      </p:transition>
    </mc:Choice>
    <mc:Fallback xmlns="">
      <p:transition spd="slow" advClick="0" advTm="5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801B11A-3244-05BD-CEBC-4F96D28C514B}"/>
              </a:ext>
            </a:extLst>
          </p:cNvPr>
          <p:cNvSpPr txBox="1"/>
          <p:nvPr/>
        </p:nvSpPr>
        <p:spPr>
          <a:xfrm>
            <a:off x="365760" y="1611299"/>
            <a:ext cx="586878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Gold is the most expensive of all the metals. (Positive degree)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Ramu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is stronger than Shamu. (Positive degree)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China has a higher population than India. (Positive degree)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Riya is the laziest girl in the class. (Positive degree)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Minu is the sweetest girl in the class. (Positive degree)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Uday is the heaviest of all the boys. (Positive degree)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BDE25D-257C-BBD1-5B1A-1F5D7687B885}"/>
              </a:ext>
            </a:extLst>
          </p:cNvPr>
          <p:cNvSpPr txBox="1"/>
          <p:nvPr/>
        </p:nvSpPr>
        <p:spPr>
          <a:xfrm>
            <a:off x="6772101" y="1931337"/>
            <a:ext cx="5419899" cy="304698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Answers</a:t>
            </a:r>
            <a:endParaRPr lang="en-US" sz="2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 other metal is as expensive as gold.</a:t>
            </a:r>
          </a:p>
          <a:p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Shamu is not as strong as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Ramu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</a:p>
          <a:p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 other girl in the class is as lazy as Riya.</a:t>
            </a:r>
          </a:p>
          <a:p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 one in the class is as sweet as Minu.</a:t>
            </a:r>
          </a:p>
          <a:p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The other knife is sharper than this one.</a:t>
            </a:r>
          </a:p>
          <a:p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 other boy is as heavy as Uday.</a:t>
            </a:r>
          </a:p>
        </p:txBody>
      </p:sp>
    </p:spTree>
    <p:extLst>
      <p:ext uri="{BB962C8B-B14F-4D97-AF65-F5344CB8AC3E}">
        <p14:creationId xmlns:p14="http://schemas.microsoft.com/office/powerpoint/2010/main" val="11532491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Word"/>
      </p:transition>
    </mc:Choice>
    <mc:Fallback xmlns="">
      <p:transition spd="slow" advClick="0" advTm="5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ank You Images – Browse 1,998,126 Stock Photos, Vectors, and Video |  Adobe Stock">
            <a:extLst>
              <a:ext uri="{FF2B5EF4-FFF2-40B4-BE49-F238E27FC236}">
                <a16:creationId xmlns:a16="http://schemas.microsoft.com/office/drawing/2014/main" id="{F84A32F7-1960-0293-B56D-DE01984084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662" y="1645920"/>
            <a:ext cx="9526386" cy="364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7199C1F-A644-3A95-285E-6EF12E394932}"/>
              </a:ext>
            </a:extLst>
          </p:cNvPr>
          <p:cNvSpPr txBox="1"/>
          <p:nvPr/>
        </p:nvSpPr>
        <p:spPr>
          <a:xfrm rot="18910811">
            <a:off x="7496628" y="3663028"/>
            <a:ext cx="37513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To be continued.. </a:t>
            </a:r>
          </a:p>
        </p:txBody>
      </p:sp>
    </p:spTree>
    <p:extLst>
      <p:ext uri="{BB962C8B-B14F-4D97-AF65-F5344CB8AC3E}">
        <p14:creationId xmlns:p14="http://schemas.microsoft.com/office/powerpoint/2010/main" val="40007676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Word"/>
      </p:transition>
    </mc:Choice>
    <mc:Fallback xmlns="">
      <p:transition spd="slow" advClick="0" advTm="5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1284</Words>
  <Application>Microsoft Office PowerPoint</Application>
  <PresentationFormat>Widescreen</PresentationFormat>
  <Paragraphs>125</Paragraphs>
  <Slides>23</Slides>
  <Notes>0</Notes>
  <HiddenSlides>1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Md.Farid Uddin</dc:creator>
  <cp:lastModifiedBy>Md. Farid Uddin</cp:lastModifiedBy>
  <cp:revision>10</cp:revision>
  <dcterms:created xsi:type="dcterms:W3CDTF">2025-07-13T12:19:55Z</dcterms:created>
  <dcterms:modified xsi:type="dcterms:W3CDTF">2026-06-20T07:22:13Z</dcterms:modified>
</cp:coreProperties>
</file>