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7" r:id="rId4"/>
    <p:sldId id="258" r:id="rId5"/>
    <p:sldId id="272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4" r:id="rId19"/>
    <p:sldId id="275" r:id="rId20"/>
    <p:sldId id="271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2" autoAdjust="0"/>
    <p:restoredTop sz="94660"/>
  </p:normalViewPr>
  <p:slideViewPr>
    <p:cSldViewPr snapToGrid="0">
      <p:cViewPr varScale="1">
        <p:scale>
          <a:sx n="59" d="100"/>
          <a:sy n="59" d="100"/>
        </p:scale>
        <p:origin x="4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605F5-9750-63B3-D45C-E3F732BF1D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FAF988-AC0D-FEF1-95BA-79BCCA4092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7EBB9-88CE-9F70-3797-8F9CEEBC0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1D4E-030F-4345-A70B-61771284FF45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10A2F9-4FFB-916F-8125-D1F9C3CD2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FC25A8-3BA4-E8EF-8F8D-778CAE7F0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5D201-67CD-4A53-AE93-DC3BDF80A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4459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7A49DBB-493A-CA77-DB5E-F4FDC3ED50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934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0976447-8B05-2853-F6EC-7518B16F9D84}"/>
              </a:ext>
            </a:extLst>
          </p:cNvPr>
          <p:cNvSpPr txBox="1"/>
          <p:nvPr userDrawn="1"/>
        </p:nvSpPr>
        <p:spPr>
          <a:xfrm>
            <a:off x="12978706" y="6405213"/>
            <a:ext cx="175131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Md. Farid Uddin, Lecturer in English,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Chipatali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J.G.M Kamil (M.A) Madrasah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551B2CB-2B44-5165-9571-2354A9459CF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200377"/>
            <a:ext cx="635000" cy="751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930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48148E-6 L -3.42226 -0.07685 " pathEditMode="relative" rAng="0" ptsTypes="AA">
                                      <p:cBhvr>
                                        <p:cTn id="6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120" y="-3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0B54F5-B074-3E69-D4E8-ED715B101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5D588F-ED9C-9B3E-F75A-7D056835B8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46455-5A58-E26A-E5B2-074A39AC12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31D4E-030F-4345-A70B-61771284FF45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D20A09-8AB0-DECE-961E-38D35F0DA0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459646-F78E-4C26-BEF7-975EB9A3F7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5D201-67CD-4A53-AE93-DC3BDF80A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239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630958-7DFF-C123-053F-380504E64D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3" y="1710618"/>
            <a:ext cx="11172304" cy="3493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1484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3787BA-E7AB-7D02-650B-0C0DEB14E144}"/>
              </a:ext>
            </a:extLst>
          </p:cNvPr>
          <p:cNvSpPr txBox="1"/>
          <p:nvPr/>
        </p:nvSpPr>
        <p:spPr>
          <a:xfrm>
            <a:off x="4217922" y="1662548"/>
            <a:ext cx="3756156" cy="9233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IDENTITY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5F2127-5BA7-5782-EBA5-3F526951F506}"/>
              </a:ext>
            </a:extLst>
          </p:cNvPr>
          <p:cNvSpPr txBox="1"/>
          <p:nvPr/>
        </p:nvSpPr>
        <p:spPr>
          <a:xfrm>
            <a:off x="3153528" y="2702254"/>
            <a:ext cx="58849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Md. Farid Uddin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126FCB-F8BF-DEF5-128B-FDE214728A9B}"/>
              </a:ext>
            </a:extLst>
          </p:cNvPr>
          <p:cNvSpPr txBox="1"/>
          <p:nvPr/>
        </p:nvSpPr>
        <p:spPr>
          <a:xfrm>
            <a:off x="4272424" y="3441476"/>
            <a:ext cx="3647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Lecturer in English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D47D7C-3795-9CF5-A43B-78669D5844B4}"/>
              </a:ext>
            </a:extLst>
          </p:cNvPr>
          <p:cNvSpPr txBox="1"/>
          <p:nvPr/>
        </p:nvSpPr>
        <p:spPr>
          <a:xfrm>
            <a:off x="2620529" y="3930360"/>
            <a:ext cx="69509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Chipatali</a:t>
            </a:r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Jamia </a:t>
            </a:r>
            <a:r>
              <a:rPr lang="en-US" sz="2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Gausia</a:t>
            </a:r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Muinia</a:t>
            </a:r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Kamil (M.A) Madrasah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BFA8AF-1766-4FB6-E9C6-C8E62E77FDC9}"/>
              </a:ext>
            </a:extLst>
          </p:cNvPr>
          <p:cNvSpPr txBox="1"/>
          <p:nvPr/>
        </p:nvSpPr>
        <p:spPr>
          <a:xfrm>
            <a:off x="4536920" y="4435191"/>
            <a:ext cx="31181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Hathazari</a:t>
            </a:r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Chattogram</a:t>
            </a:r>
          </a:p>
        </p:txBody>
      </p:sp>
    </p:spTree>
    <p:extLst>
      <p:ext uri="{BB962C8B-B14F-4D97-AF65-F5344CB8AC3E}">
        <p14:creationId xmlns:p14="http://schemas.microsoft.com/office/powerpoint/2010/main" val="1413269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est Rules for Comparison and Superlative Degrees">
            <a:extLst>
              <a:ext uri="{FF2B5EF4-FFF2-40B4-BE49-F238E27FC236}">
                <a16:creationId xmlns:a16="http://schemas.microsoft.com/office/drawing/2014/main" id="{74E3243E-EC78-FA32-8D77-45E453216F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22" b="1"/>
          <a:stretch/>
        </p:blipFill>
        <p:spPr bwMode="auto">
          <a:xfrm>
            <a:off x="1504950" y="1123950"/>
            <a:ext cx="9220200" cy="43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D6B479-BE4E-B60B-620A-AFA85253F668}"/>
              </a:ext>
            </a:extLst>
          </p:cNvPr>
          <p:cNvSpPr txBox="1"/>
          <p:nvPr/>
        </p:nvSpPr>
        <p:spPr>
          <a:xfrm>
            <a:off x="2727753" y="218747"/>
            <a:ext cx="58544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Let’s See Some Pictures!</a:t>
            </a:r>
          </a:p>
        </p:txBody>
      </p:sp>
    </p:spTree>
    <p:extLst>
      <p:ext uri="{BB962C8B-B14F-4D97-AF65-F5344CB8AC3E}">
        <p14:creationId xmlns:p14="http://schemas.microsoft.com/office/powerpoint/2010/main" val="5944026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33AAD7-CEDF-4CA8-EDAE-A644D133E6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1"/>
          <a:stretch/>
        </p:blipFill>
        <p:spPr>
          <a:xfrm>
            <a:off x="1504950" y="618162"/>
            <a:ext cx="9163050" cy="56216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8C50C1-1732-15E8-6E7A-B8D142CC2F9C}"/>
              </a:ext>
            </a:extLst>
          </p:cNvPr>
          <p:cNvSpPr txBox="1"/>
          <p:nvPr/>
        </p:nvSpPr>
        <p:spPr>
          <a:xfrm>
            <a:off x="2458380" y="155030"/>
            <a:ext cx="71978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What do you see in these pictures?</a:t>
            </a:r>
          </a:p>
        </p:txBody>
      </p:sp>
    </p:spTree>
    <p:extLst>
      <p:ext uri="{BB962C8B-B14F-4D97-AF65-F5344CB8AC3E}">
        <p14:creationId xmlns:p14="http://schemas.microsoft.com/office/powerpoint/2010/main" val="19869231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mparison Of Adjectives _ English Grammar &amp; Composition Grade 3 _ Periwinkle">
            <a:hlinkClick r:id="" action="ppaction://media"/>
            <a:extLst>
              <a:ext uri="{FF2B5EF4-FFF2-40B4-BE49-F238E27FC236}">
                <a16:creationId xmlns:a16="http://schemas.microsoft.com/office/drawing/2014/main" id="{AC39B2A7-E12A-FD5F-4F32-00127D184B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00150" y="1524000"/>
            <a:ext cx="9753600" cy="3886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0C4955-B36F-1F20-4D30-E5BDBD13D6B9}"/>
              </a:ext>
            </a:extLst>
          </p:cNvPr>
          <p:cNvSpPr txBox="1"/>
          <p:nvPr/>
        </p:nvSpPr>
        <p:spPr>
          <a:xfrm>
            <a:off x="2800350" y="76200"/>
            <a:ext cx="67040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Let’s enjoy a video!</a:t>
            </a:r>
          </a:p>
        </p:txBody>
      </p:sp>
    </p:spTree>
    <p:extLst>
      <p:ext uri="{BB962C8B-B14F-4D97-AF65-F5344CB8AC3E}">
        <p14:creationId xmlns:p14="http://schemas.microsoft.com/office/powerpoint/2010/main" val="4063771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8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887ECD-5AE3-A670-177E-21E3474B7E29}"/>
              </a:ext>
            </a:extLst>
          </p:cNvPr>
          <p:cNvSpPr txBox="1"/>
          <p:nvPr/>
        </p:nvSpPr>
        <p:spPr>
          <a:xfrm>
            <a:off x="1343025" y="1526702"/>
            <a:ext cx="95059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Comparison of Adjectives (Degree)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A31F7B-4004-649F-DBF9-6A83D4B29B89}"/>
              </a:ext>
            </a:extLst>
          </p:cNvPr>
          <p:cNvSpPr txBox="1"/>
          <p:nvPr/>
        </p:nvSpPr>
        <p:spPr>
          <a:xfrm>
            <a:off x="1248672" y="3835026"/>
            <a:ext cx="95059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Superlative Degree into Comparative         Degree                                                Part -2</a:t>
            </a:r>
          </a:p>
        </p:txBody>
      </p:sp>
    </p:spTree>
    <p:extLst>
      <p:ext uri="{BB962C8B-B14F-4D97-AF65-F5344CB8AC3E}">
        <p14:creationId xmlns:p14="http://schemas.microsoft.com/office/powerpoint/2010/main" val="13635701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0117E15-28E9-05B2-20D0-223D3ABCA3BC}"/>
              </a:ext>
            </a:extLst>
          </p:cNvPr>
          <p:cNvSpPr txBox="1"/>
          <p:nvPr/>
        </p:nvSpPr>
        <p:spPr>
          <a:xfrm>
            <a:off x="931029" y="1710948"/>
            <a:ext cx="1062366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chemeClr val="bg1"/>
                </a:solidFill>
                <a:highlight>
                  <a:srgbClr val="FF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Rule 1: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Subject+ verb+ Superlative-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Comparative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 than any other+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বাক্যের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বাকি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Subject+ verb+ Superlative degree’s Comparative form+ than any other+ rest of the sentence.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Superlative: She is the most active member of the group.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Comparative: She is more active than any other member of the group.</a:t>
            </a:r>
          </a:p>
        </p:txBody>
      </p:sp>
    </p:spTree>
    <p:extLst>
      <p:ext uri="{BB962C8B-B14F-4D97-AF65-F5344CB8AC3E}">
        <p14:creationId xmlns:p14="http://schemas.microsoft.com/office/powerpoint/2010/main" val="39942549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C00AD0B-4BBC-8582-CAA0-663E84353BBA}"/>
              </a:ext>
            </a:extLst>
          </p:cNvPr>
          <p:cNvSpPr txBox="1"/>
          <p:nvPr/>
        </p:nvSpPr>
        <p:spPr>
          <a:xfrm>
            <a:off x="998913" y="1822381"/>
            <a:ext cx="829471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chemeClr val="bg1"/>
                </a:solidFill>
                <a:highlight>
                  <a:srgbClr val="FF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Note: 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of all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of all-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বদলে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than all other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If there is “of all” than all other is placed in the place of “All of”.</a:t>
            </a:r>
          </a:p>
          <a:p>
            <a:pPr algn="just"/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Superlative: He is the most honest of all men.</a:t>
            </a:r>
          </a:p>
          <a:p>
            <a:pPr algn="just"/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Comparative: He is more honest than all other man.</a:t>
            </a:r>
          </a:p>
        </p:txBody>
      </p:sp>
    </p:spTree>
    <p:extLst>
      <p:ext uri="{BB962C8B-B14F-4D97-AF65-F5344CB8AC3E}">
        <p14:creationId xmlns:p14="http://schemas.microsoft.com/office/powerpoint/2010/main" val="17688373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566F3D7-C309-F305-2F75-B10061817C2F}"/>
              </a:ext>
            </a:extLst>
          </p:cNvPr>
          <p:cNvSpPr txBox="1"/>
          <p:nvPr/>
        </p:nvSpPr>
        <p:spPr>
          <a:xfrm>
            <a:off x="953194" y="1619299"/>
            <a:ext cx="1105592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highlight>
                  <a:srgbClr val="FF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Rule 2:</a:t>
            </a: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of changing Superlative Degree having one of the, into Comparative degree:</a:t>
            </a: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Subject+ verb+ Superlative-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Comparative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 than most other+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বাক্যের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বাকি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Subject+ verb+ Superlative’s comparative form+ than most other+ rest of the sentence.</a:t>
            </a: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Superlative: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Sohana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is one of the most brilliant students in the class.</a:t>
            </a: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Comparative: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Sohana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is more brilliant than most other students in the class.</a:t>
            </a:r>
          </a:p>
        </p:txBody>
      </p:sp>
    </p:spTree>
    <p:extLst>
      <p:ext uri="{BB962C8B-B14F-4D97-AF65-F5344CB8AC3E}">
        <p14:creationId xmlns:p14="http://schemas.microsoft.com/office/powerpoint/2010/main" val="1888113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5E495B-6832-5AE6-D8B5-A307D1D79E8E}"/>
              </a:ext>
            </a:extLst>
          </p:cNvPr>
          <p:cNvSpPr txBox="1"/>
          <p:nvPr/>
        </p:nvSpPr>
        <p:spPr>
          <a:xfrm>
            <a:off x="1990201" y="321955"/>
            <a:ext cx="810537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Positive Degree into Comparative Degree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36E8BC-9BFB-CF5B-4090-C67704502B06}"/>
              </a:ext>
            </a:extLst>
          </p:cNvPr>
          <p:cNvSpPr txBox="1"/>
          <p:nvPr/>
        </p:nvSpPr>
        <p:spPr>
          <a:xfrm>
            <a:off x="864525" y="1576689"/>
            <a:ext cx="1089382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highlight>
                  <a:srgbClr val="FF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Rule 1:</a:t>
            </a: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of changing Positive Degree having no other, into Comparative degree:</a:t>
            </a:r>
          </a:p>
          <a:p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বাক্যের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subject+ Positive degree-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Comparative degree+ than any other+ No other-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verb-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আগে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subject situated at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theMain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sentence’s  last+ Positive degree’s Comparative form+ than any other+ latter part of “No other” up to the verb.</a:t>
            </a: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Positive: No other student in the class is as brilliant as him.</a:t>
            </a: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Comparative: He is more brilliant than most other student in the class.</a:t>
            </a:r>
          </a:p>
        </p:txBody>
      </p:sp>
    </p:spTree>
    <p:extLst>
      <p:ext uri="{BB962C8B-B14F-4D97-AF65-F5344CB8AC3E}">
        <p14:creationId xmlns:p14="http://schemas.microsoft.com/office/powerpoint/2010/main" val="3385146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55998B-1AEF-D8D8-8920-B73E82AC43AA}"/>
              </a:ext>
            </a:extLst>
          </p:cNvPr>
          <p:cNvSpPr txBox="1"/>
          <p:nvPr/>
        </p:nvSpPr>
        <p:spPr>
          <a:xfrm>
            <a:off x="781401" y="1494923"/>
            <a:ext cx="1065691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chemeClr val="bg1"/>
                </a:solidFill>
                <a:highlight>
                  <a:srgbClr val="FF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Rule 2: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of changing Positive Degree having very few, into Comparative degree:</a:t>
            </a:r>
          </a:p>
          <a:p>
            <a:pPr algn="just"/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বাক্যের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subject+ verb + Positive degree-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Comparative degree + than most other+ very few-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verb-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আগে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Main sentence’s subject situated at the last+ verb+ Positive degree’s Comparative form+ than most other+ latter part of “Very few” up to the verb.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Positive: Very few men are as honest as Mr. Abu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Taleb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Comparative: Mr. Abu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Taleb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is more honest than most other men.</a:t>
            </a:r>
          </a:p>
        </p:txBody>
      </p:sp>
    </p:spTree>
    <p:extLst>
      <p:ext uri="{BB962C8B-B14F-4D97-AF65-F5344CB8AC3E}">
        <p14:creationId xmlns:p14="http://schemas.microsoft.com/office/powerpoint/2010/main" val="4126651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BFD56A-7CA7-13BF-066B-3654BC2CB96E}"/>
              </a:ext>
            </a:extLst>
          </p:cNvPr>
          <p:cNvSpPr txBox="1"/>
          <p:nvPr/>
        </p:nvSpPr>
        <p:spPr>
          <a:xfrm>
            <a:off x="980903" y="1720840"/>
            <a:ext cx="1045740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highlight>
                  <a:srgbClr val="FF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Rule 3:</a:t>
            </a: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of changing Positive Degree having As….as, into Comparative degree:</a:t>
            </a:r>
          </a:p>
          <a:p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বাক্যের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subject+ verb+ not+ Positive degree-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Comparative degree+ than+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বাক্যের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subject।</a:t>
            </a: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Main sentence’s subject situated at the last+ verb+ not+ Positive degree’s Comparative form+ than+ Main sentence’s first subject.</a:t>
            </a: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Positive: She is as honest as her sister.</a:t>
            </a: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Comparative: Her sister is not more honest than her.</a:t>
            </a:r>
          </a:p>
        </p:txBody>
      </p:sp>
    </p:spTree>
    <p:extLst>
      <p:ext uri="{BB962C8B-B14F-4D97-AF65-F5344CB8AC3E}">
        <p14:creationId xmlns:p14="http://schemas.microsoft.com/office/powerpoint/2010/main" val="3401078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ABD55A-C797-261C-10EA-B81CEED90B1E}"/>
              </a:ext>
            </a:extLst>
          </p:cNvPr>
          <p:cNvSpPr txBox="1"/>
          <p:nvPr/>
        </p:nvSpPr>
        <p:spPr>
          <a:xfrm>
            <a:off x="1713114" y="314097"/>
            <a:ext cx="8765771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Comparative Degree into Superlative Degree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13C9A0-7444-089B-9B88-B9E1C1DE097A}"/>
              </a:ext>
            </a:extLst>
          </p:cNvPr>
          <p:cNvSpPr txBox="1"/>
          <p:nvPr/>
        </p:nvSpPr>
        <p:spPr>
          <a:xfrm>
            <a:off x="1030774" y="1551010"/>
            <a:ext cx="989768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chemeClr val="bg1"/>
                </a:solidFill>
                <a:highlight>
                  <a:srgbClr val="FF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Rule 1: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Subject+ verb+ the+ Comparative-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Superlative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বাক্যে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other-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পরের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Subject+ verb+ the+ Comparative’s Superlative form+ latter part of other in the sentence.</a:t>
            </a:r>
          </a:p>
          <a:p>
            <a:pPr algn="just"/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Comparative: He is more brilliant than any other student in the class.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Superlative: He is the most brilliant student in the class.</a:t>
            </a:r>
          </a:p>
        </p:txBody>
      </p:sp>
    </p:spTree>
    <p:extLst>
      <p:ext uri="{BB962C8B-B14F-4D97-AF65-F5344CB8AC3E}">
        <p14:creationId xmlns:p14="http://schemas.microsoft.com/office/powerpoint/2010/main" val="1434813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6829783-C2A9-3AAB-82A4-EC4BFEFDF12F}"/>
              </a:ext>
            </a:extLst>
          </p:cNvPr>
          <p:cNvSpPr txBox="1"/>
          <p:nvPr/>
        </p:nvSpPr>
        <p:spPr>
          <a:xfrm>
            <a:off x="1557251" y="2090172"/>
            <a:ext cx="907749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highlight>
                  <a:srgbClr val="FF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Note: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any other-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পরিবর্তে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of all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Superlative-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পরে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of all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Comparative: He is more brilliant than of all students.</a:t>
            </a:r>
          </a:p>
          <a:p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Superlative: He is the most brilliant of all students.</a:t>
            </a:r>
          </a:p>
          <a:p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2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78D385B-E291-46E8-F008-41D371BA768F}"/>
              </a:ext>
            </a:extLst>
          </p:cNvPr>
          <p:cNvSpPr txBox="1"/>
          <p:nvPr/>
        </p:nvSpPr>
        <p:spPr>
          <a:xfrm>
            <a:off x="1064029" y="1595021"/>
            <a:ext cx="1060704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chemeClr val="bg1"/>
                </a:solidFill>
                <a:highlight>
                  <a:srgbClr val="FF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Rule 2: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of changing Comparative degree having than most other/ than few other, into Superlative degree:</a:t>
            </a:r>
          </a:p>
          <a:p>
            <a:pPr algn="just"/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Subject+ verb+ one of the+ Comparative-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Superlative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বাক্যে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most other/few other-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পরের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Subject+ verb+ one of the+ Comparative’s Superlative form+ latter part of most other/ few other in the sentence.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Comparative: Arif is stronger than most other boys on the team.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Superlative: Arif one of the strongest boys on the team.</a:t>
            </a:r>
          </a:p>
        </p:txBody>
      </p:sp>
    </p:spTree>
    <p:extLst>
      <p:ext uri="{BB962C8B-B14F-4D97-AF65-F5344CB8AC3E}">
        <p14:creationId xmlns:p14="http://schemas.microsoft.com/office/powerpoint/2010/main" val="1951502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903FF6-362E-A697-4B3D-F5F7BD603243}"/>
              </a:ext>
            </a:extLst>
          </p:cNvPr>
          <p:cNvSpPr txBox="1"/>
          <p:nvPr/>
        </p:nvSpPr>
        <p:spPr>
          <a:xfrm>
            <a:off x="1621674" y="257696"/>
            <a:ext cx="8948651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Positive Degree into Superlative Degree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E7EE2B-0789-0B19-1814-3FE644EF5CE6}"/>
              </a:ext>
            </a:extLst>
          </p:cNvPr>
          <p:cNvSpPr txBox="1"/>
          <p:nvPr/>
        </p:nvSpPr>
        <p:spPr>
          <a:xfrm>
            <a:off x="947650" y="1571212"/>
            <a:ext cx="1044078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chemeClr val="bg1"/>
                </a:solidFill>
                <a:highlight>
                  <a:srgbClr val="FF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Rule 1: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of changing Positive degree having no other, into Superlative degree:</a:t>
            </a:r>
          </a:p>
          <a:p>
            <a:pPr algn="just"/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বাক্যের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subject+ verb+ the+ Positive-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Superlative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 no other-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verb-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মাঝের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Main sentence’s subject situated at the last+ verb+ the+ Positive degree’s Superlative form+ the part of the sentence between No other and the verb.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Positive: No other student in the class is as brilliant as Adil.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Superlative: Adil is the most brilliant student in the class.</a:t>
            </a:r>
          </a:p>
        </p:txBody>
      </p:sp>
    </p:spTree>
    <p:extLst>
      <p:ext uri="{BB962C8B-B14F-4D97-AF65-F5344CB8AC3E}">
        <p14:creationId xmlns:p14="http://schemas.microsoft.com/office/powerpoint/2010/main" val="229162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3A908B-F74E-0997-901A-F58FD632E94F}"/>
              </a:ext>
            </a:extLst>
          </p:cNvPr>
          <p:cNvSpPr txBox="1"/>
          <p:nvPr/>
        </p:nvSpPr>
        <p:spPr>
          <a:xfrm>
            <a:off x="997527" y="1491694"/>
            <a:ext cx="1062366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chemeClr val="bg1"/>
                </a:solidFill>
                <a:highlight>
                  <a:srgbClr val="FF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Rule 2: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of changing Positive degree having very few, into Superlative degree:</a:t>
            </a:r>
          </a:p>
          <a:p>
            <a:pPr algn="just"/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বাক্যের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subject+ verb+ one of the+ Positive-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Superlative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 very few -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verb-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মাঝের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Main sentence’s subject situated at the last+ verb+ one of the+ Positive degree’s Superlative form+ the part of the sentence between Very few and the verb.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Positive: Very few students in the class is as brilliant as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Sohana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Superlative: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Sohana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is one of the most brilliant students in the class.</a:t>
            </a:r>
          </a:p>
        </p:txBody>
      </p:sp>
    </p:spTree>
    <p:extLst>
      <p:ext uri="{BB962C8B-B14F-4D97-AF65-F5344CB8AC3E}">
        <p14:creationId xmlns:p14="http://schemas.microsoft.com/office/powerpoint/2010/main" val="2745580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56FADD-9620-C7DD-DF1D-F2CEEC0C2E7A}"/>
              </a:ext>
            </a:extLst>
          </p:cNvPr>
          <p:cNvSpPr txBox="1"/>
          <p:nvPr/>
        </p:nvSpPr>
        <p:spPr>
          <a:xfrm>
            <a:off x="1625139" y="1576710"/>
            <a:ext cx="1031193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1. Positive – He is as brave as a lion. 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2. Positive – I am as weak as a child. 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3. Positive – He is not so tall as Joe. 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4. Positive – Meena is as good as Tina. 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5. Positive – Rohit is as dull as Mohan. 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6. Positive – Steve is as intelligent as Mitchel. 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7. Positive – My brother is not so much popular as I am.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8. Positive – They were not so poor as we were. 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9. Positive –  You are not so thin as Peter. 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10. Positive – Mr. Mukherjee is as wise as Mr. Sen.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D0DE8B-2D48-BCEC-9B46-8133C40D6416}"/>
              </a:ext>
            </a:extLst>
          </p:cNvPr>
          <p:cNvSpPr txBox="1"/>
          <p:nvPr/>
        </p:nvSpPr>
        <p:spPr>
          <a:xfrm>
            <a:off x="3254517" y="315886"/>
            <a:ext cx="5682966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A: Positive to Comparative:</a:t>
            </a:r>
          </a:p>
        </p:txBody>
      </p:sp>
    </p:spTree>
    <p:extLst>
      <p:ext uri="{BB962C8B-B14F-4D97-AF65-F5344CB8AC3E}">
        <p14:creationId xmlns:p14="http://schemas.microsoft.com/office/powerpoint/2010/main" val="2410310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E1B96B7-AE0D-4B62-3B31-31D0192DA241}"/>
              </a:ext>
            </a:extLst>
          </p:cNvPr>
          <p:cNvSpPr txBox="1"/>
          <p:nvPr/>
        </p:nvSpPr>
        <p:spPr>
          <a:xfrm>
            <a:off x="2621279" y="1586049"/>
            <a:ext cx="730411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 lion is not braver than he.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 child is not weaker than I.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Joe is taller than he.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Tina is not so good Meena.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Mohan is not duller than Rohit.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Mitchel is not more intelligent than Steve.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 am more popular than my brother.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We were poorer than they.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Peter is fatter than you.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Mr. Sen is not wiser than Mr. Mukherjee.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E2F6FB-6764-13FA-4A11-67BB39A6D8E5}"/>
              </a:ext>
            </a:extLst>
          </p:cNvPr>
          <p:cNvSpPr txBox="1"/>
          <p:nvPr/>
        </p:nvSpPr>
        <p:spPr>
          <a:xfrm>
            <a:off x="3799538" y="166261"/>
            <a:ext cx="4592924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Probable Answer</a:t>
            </a:r>
          </a:p>
        </p:txBody>
      </p:sp>
    </p:spTree>
    <p:extLst>
      <p:ext uri="{BB962C8B-B14F-4D97-AF65-F5344CB8AC3E}">
        <p14:creationId xmlns:p14="http://schemas.microsoft.com/office/powerpoint/2010/main" val="26099282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34022F-C21B-ABB9-3255-31B526CECE74}"/>
              </a:ext>
            </a:extLst>
          </p:cNvPr>
          <p:cNvSpPr txBox="1"/>
          <p:nvPr/>
        </p:nvSpPr>
        <p:spPr>
          <a:xfrm>
            <a:off x="1402872" y="1280012"/>
            <a:ext cx="981931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highlight>
                  <a:srgbClr val="00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Do Yourself:</a:t>
            </a:r>
            <a:endParaRPr lang="en-US" sz="2400" b="1" dirty="0">
              <a:solidFill>
                <a:schemeClr val="bg1"/>
              </a:solidFill>
              <a:highlight>
                <a:srgbClr val="0000FF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Platinum is the most expensive of all the metals. (Positive degree)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Ravi is smarter than Raju. (Positive degree)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Russia has a larger area than Canada. (Positive degree)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Sana is the most intelligent girl in the class. (Positive degree)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Very few students in the class are as diligent as Rina. (Superlative degree)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Ramesh is the most athletic of all the boys. (Positive degree)</a:t>
            </a:r>
          </a:p>
        </p:txBody>
      </p:sp>
    </p:spTree>
    <p:extLst>
      <p:ext uri="{BB962C8B-B14F-4D97-AF65-F5344CB8AC3E}">
        <p14:creationId xmlns:p14="http://schemas.microsoft.com/office/powerpoint/2010/main" val="1977470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AD8BC84-70BA-6080-BD27-501FA8D7A178}"/>
              </a:ext>
            </a:extLst>
          </p:cNvPr>
          <p:cNvSpPr txBox="1"/>
          <p:nvPr/>
        </p:nvSpPr>
        <p:spPr>
          <a:xfrm>
            <a:off x="2452914" y="1997839"/>
            <a:ext cx="8813800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highlight>
                  <a:srgbClr val="00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Solutions for</a:t>
            </a:r>
            <a:r>
              <a:rPr lang="en-US" sz="4000" dirty="0">
                <a:solidFill>
                  <a:schemeClr val="bg1"/>
                </a:solidFill>
                <a:highlight>
                  <a:srgbClr val="00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solidFill>
                  <a:schemeClr val="bg1"/>
                </a:solidFill>
                <a:highlight>
                  <a:srgbClr val="00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Do Yourself:</a:t>
            </a:r>
            <a:endParaRPr lang="en-US" sz="1200" b="1" dirty="0">
              <a:solidFill>
                <a:schemeClr val="bg1"/>
              </a:solidFill>
              <a:highlight>
                <a:srgbClr val="0000FF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 other metal is as expensive as Platinum.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Raju is not as smart as Ravi.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Canada’s area is not as large as Russia’s.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 other girl in the class is as intelligent as Sana.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Rina is one of the most diligent students in the class.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 other boy is as athletic as Ramesh.</a:t>
            </a:r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0253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01B11A-3244-05BD-CEBC-4F96D28C514B}"/>
              </a:ext>
            </a:extLst>
          </p:cNvPr>
          <p:cNvSpPr txBox="1"/>
          <p:nvPr/>
        </p:nvSpPr>
        <p:spPr>
          <a:xfrm>
            <a:off x="365760" y="1611299"/>
            <a:ext cx="586878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Gold is the most expensive of all the metals. (Positive degree)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Ramu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is stronger than Shamu. (Positive degree)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China has a higher population than India. (Positive degree)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Riya is the laziest girl in the class. (Positive degree)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Minu is the sweetest girl in the class. (Positive degree)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Uday is the heaviest of all the boys. (Positive degree)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BDE25D-257C-BBD1-5B1A-1F5D7687B885}"/>
              </a:ext>
            </a:extLst>
          </p:cNvPr>
          <p:cNvSpPr txBox="1"/>
          <p:nvPr/>
        </p:nvSpPr>
        <p:spPr>
          <a:xfrm>
            <a:off x="6772101" y="1931337"/>
            <a:ext cx="5419899" cy="30469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Answers</a:t>
            </a:r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 other metal is as expensive as gold.</a:t>
            </a:r>
          </a:p>
          <a:p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Shamu is not as strong as </a:t>
            </a:r>
            <a:r>
              <a:rPr lang="en-US" sz="2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Ramu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  <a:p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 other girl in the class is as lazy as Riya.</a:t>
            </a:r>
          </a:p>
          <a:p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 one in the class is as sweet as Minu.</a:t>
            </a:r>
          </a:p>
          <a:p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 other knife is sharper than this one.</a:t>
            </a:r>
          </a:p>
          <a:p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 other boy is as heavy as Uday.</a:t>
            </a:r>
          </a:p>
        </p:txBody>
      </p:sp>
    </p:spTree>
    <p:extLst>
      <p:ext uri="{BB962C8B-B14F-4D97-AF65-F5344CB8AC3E}">
        <p14:creationId xmlns:p14="http://schemas.microsoft.com/office/powerpoint/2010/main" val="11532491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ank You Images – Browse 1,998,126 Stock Photos, Vectors, and Video |  Adobe Stock">
            <a:extLst>
              <a:ext uri="{FF2B5EF4-FFF2-40B4-BE49-F238E27FC236}">
                <a16:creationId xmlns:a16="http://schemas.microsoft.com/office/drawing/2014/main" id="{F84A32F7-1960-0293-B56D-DE0198408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662" y="1645920"/>
            <a:ext cx="9526386" cy="364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7199C1F-A644-3A95-285E-6EF12E394932}"/>
              </a:ext>
            </a:extLst>
          </p:cNvPr>
          <p:cNvSpPr txBox="1"/>
          <p:nvPr/>
        </p:nvSpPr>
        <p:spPr>
          <a:xfrm rot="18910811">
            <a:off x="7496628" y="3663028"/>
            <a:ext cx="37513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To be continued.. </a:t>
            </a:r>
          </a:p>
        </p:txBody>
      </p:sp>
    </p:spTree>
    <p:extLst>
      <p:ext uri="{BB962C8B-B14F-4D97-AF65-F5344CB8AC3E}">
        <p14:creationId xmlns:p14="http://schemas.microsoft.com/office/powerpoint/2010/main" val="40007676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2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1415</Words>
  <Application>Microsoft Office PowerPoint</Application>
  <PresentationFormat>Widescreen</PresentationFormat>
  <Paragraphs>133</Paragraphs>
  <Slides>23</Slides>
  <Notes>0</Notes>
  <HiddenSlides>1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Md.Farid Uddin</dc:creator>
  <cp:lastModifiedBy>Md. Farid Uddin</cp:lastModifiedBy>
  <cp:revision>13</cp:revision>
  <dcterms:created xsi:type="dcterms:W3CDTF">2025-07-13T12:19:55Z</dcterms:created>
  <dcterms:modified xsi:type="dcterms:W3CDTF">2026-08-24T03:42:31Z</dcterms:modified>
</cp:coreProperties>
</file>