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82" r:id="rId3"/>
    <p:sldId id="274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3" r:id="rId16"/>
    <p:sldId id="278" r:id="rId17"/>
    <p:sldId id="279" r:id="rId18"/>
    <p:sldId id="280" r:id="rId19"/>
    <p:sldId id="28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3" autoAdjust="0"/>
    <p:restoredTop sz="9458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1" d="100"/>
          <a:sy n="41" d="100"/>
        </p:scale>
        <p:origin x="-2333" y="-77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CE29E-A26D-4B4F-AF01-D2E2CF271AF9}" type="datetimeFigureOut">
              <a:rPr lang="en-US" smtClean="0"/>
              <a:pPr/>
              <a:t>8/22/2015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ADAE0D-2D54-49D2-A84C-A23AED96D9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17467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DAE0D-2D54-49D2-A84C-A23AED96D9E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71988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52400"/>
          </a:xfrm>
          <a:prstGeom prst="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 rot="16200000">
            <a:off x="5600700" y="3314700"/>
            <a:ext cx="6858000" cy="228600"/>
          </a:xfrm>
          <a:prstGeom prst="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 rot="5400000">
            <a:off x="-3238502" y="3238500"/>
            <a:ext cx="6705600" cy="228600"/>
          </a:xfrm>
          <a:prstGeom prst="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705600"/>
            <a:ext cx="9144000" cy="152400"/>
          </a:xfrm>
          <a:prstGeom prst="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305050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21B0-51FA-43D8-BA05-4E1C6B0FF7E8}" type="datetimeFigureOut">
              <a:rPr lang="en-US" smtClean="0"/>
              <a:pPr/>
              <a:t>8/22/2015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28DE5-4DA1-4729-B8E6-ABE5EBEDB2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622267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21B0-51FA-43D8-BA05-4E1C6B0FF7E8}" type="datetimeFigureOut">
              <a:rPr lang="en-US" smtClean="0"/>
              <a:pPr/>
              <a:t>8/22/2015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28DE5-4DA1-4729-B8E6-ABE5EBEDB2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332067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21B0-51FA-43D8-BA05-4E1C6B0FF7E8}" type="datetimeFigureOut">
              <a:rPr lang="en-US" smtClean="0"/>
              <a:pPr/>
              <a:t>8/22/2015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28DE5-4DA1-4729-B8E6-ABE5EBEDB2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711634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21B0-51FA-43D8-BA05-4E1C6B0FF7E8}" type="datetimeFigureOut">
              <a:rPr lang="en-US" smtClean="0"/>
              <a:pPr/>
              <a:t>8/22/2015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28DE5-4DA1-4729-B8E6-ABE5EBEDB2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659925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21B0-51FA-43D8-BA05-4E1C6B0FF7E8}" type="datetimeFigureOut">
              <a:rPr lang="en-US" smtClean="0"/>
              <a:pPr/>
              <a:t>8/22/2015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28DE5-4DA1-4729-B8E6-ABE5EBEDB2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394299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21B0-51FA-43D8-BA05-4E1C6B0FF7E8}" type="datetimeFigureOut">
              <a:rPr lang="en-US" smtClean="0"/>
              <a:pPr/>
              <a:t>8/22/2015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28DE5-4DA1-4729-B8E6-ABE5EBEDB2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510020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21B0-51FA-43D8-BA05-4E1C6B0FF7E8}" type="datetimeFigureOut">
              <a:rPr lang="en-US" smtClean="0"/>
              <a:pPr/>
              <a:t>8/22/2015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28DE5-4DA1-4729-B8E6-ABE5EBEDB2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573710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21B0-51FA-43D8-BA05-4E1C6B0FF7E8}" type="datetimeFigureOut">
              <a:rPr lang="en-US" smtClean="0"/>
              <a:pPr/>
              <a:t>8/22/2015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28DE5-4DA1-4729-B8E6-ABE5EBEDB2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639601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21B0-51FA-43D8-BA05-4E1C6B0FF7E8}" type="datetimeFigureOut">
              <a:rPr lang="en-US" smtClean="0"/>
              <a:pPr/>
              <a:t>8/22/2015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28DE5-4DA1-4729-B8E6-ABE5EBEDB2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962126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21B0-51FA-43D8-BA05-4E1C6B0FF7E8}" type="datetimeFigureOut">
              <a:rPr lang="en-US" smtClean="0"/>
              <a:pPr/>
              <a:t>8/22/2015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28DE5-4DA1-4729-B8E6-ABE5EBEDB2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80644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C21B0-51FA-43D8-BA05-4E1C6B0FF7E8}" type="datetimeFigureOut">
              <a:rPr lang="en-US" smtClean="0"/>
              <a:pPr/>
              <a:t>8/22/2015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28DE5-4DA1-4729-B8E6-ABE5EBEDB2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6709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8.png"/><Relationship Id="rId5" Type="http://schemas.microsoft.com/office/2007/relationships/media" Target="../media/media1.wav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media" Target="../media/media1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jpe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microsoft.com/office/2007/relationships/media" Target="../media/media1.wav"/><Relationship Id="rId5" Type="http://schemas.openxmlformats.org/officeDocument/2006/relationships/image" Target="../media/image10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lower-images-and-their-meaning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Sun 7"/>
          <p:cNvSpPr/>
          <p:nvPr/>
        </p:nvSpPr>
        <p:spPr>
          <a:xfrm>
            <a:off x="762000" y="1143000"/>
            <a:ext cx="7543800" cy="2828835"/>
          </a:xfrm>
          <a:prstGeom prst="sun">
            <a:avLst>
              <a:gd name="adj" fmla="val 20429"/>
            </a:avLst>
          </a:prstGeom>
          <a:blipFill dpi="0" rotWithShape="1"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 সবাইকে</a:t>
            </a:r>
            <a:endParaRPr lang="en-US" sz="66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2559013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4114800"/>
            <a:ext cx="5562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অখিল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চন্দ্র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গোলদার</a:t>
            </a:r>
            <a:endParaRPr lang="en-US" sz="2800" b="1" dirty="0" smtClean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টেংগারচর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রাজিয়া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কাদের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আদর্শ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800" b="1" dirty="0" smtClean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গজারিয়া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,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মুন্সীগঞ্জ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2800" b="1" dirty="0" smtClean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42655" y="914400"/>
            <a:ext cx="27029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b="1" u="sng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82850" y="838200"/>
            <a:ext cx="22541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u="sng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524000"/>
            <a:ext cx="2089550" cy="27047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638800" y="449580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শ্রেনি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গ্রাফিক্স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সময়ঃ৪৫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10390005_667887076676687_2736952515595315079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438400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4439038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752600"/>
            <a:ext cx="7467600" cy="707886"/>
          </a:xfrm>
          <a:prstGeom prst="rect">
            <a:avLst/>
          </a:prstGeom>
        </p:spPr>
        <p:txBody>
          <a:bodyPr wrap="square">
            <a:prstTxWarp prst="textCanUp">
              <a:avLst/>
            </a:prstTxWarp>
            <a:spAutoFit/>
          </a:bodyPr>
          <a:lstStyle/>
          <a:p>
            <a:r>
              <a:rPr lang="bn-BD" sz="4000" b="1" dirty="0" smtClean="0">
                <a:blipFill dpi="0" rotWithShape="1">
                  <a:blip r:embed="rId2">
                    <a:extLst>
                      <a:ext uri="{28A0092B-C50C-407E-A947-70E740481C1C}">
                        <a14:useLocalDpi xmlns=""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NikoshBAN" pitchFamily="2" charset="0"/>
                <a:cs typeface="NikoshBAN" pitchFamily="2" charset="0"/>
              </a:rPr>
              <a:t>এ পাঠ শেষে শিক্ষার্থীরা</a:t>
            </a:r>
            <a:r>
              <a:rPr lang="bn-BD" sz="4000" b="1" dirty="0" smtClean="0">
                <a:blipFill dpi="0" rotWithShape="1">
                  <a:blip r:embed="rId2">
                    <a:extLst>
                      <a:ext uri="{28A0092B-C50C-407E-A947-70E740481C1C}">
                        <a14:useLocalDpi xmlns=""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NikoshBAN" pitchFamily="2" charset="0"/>
                <a:cs typeface="NikoshBAN" pitchFamily="2" charset="0"/>
              </a:rPr>
              <a:t>:</a:t>
            </a:r>
            <a:r>
              <a:rPr lang="en-US" sz="4000" b="1" dirty="0" smtClean="0">
                <a:blipFill dpi="0" rotWithShape="1">
                  <a:blip r:embed="rId2">
                    <a:extLst>
                      <a:ext uri="{28A0092B-C50C-407E-A947-70E740481C1C}">
                        <a14:useLocalDpi xmlns=""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NikoshBAN" pitchFamily="2" charset="0"/>
                <a:cs typeface="NikoshBAN" pitchFamily="2" charset="0"/>
              </a:rPr>
              <a:t>…………</a:t>
            </a:r>
            <a:endParaRPr lang="bn-BD" sz="4000" b="1" dirty="0">
              <a:blipFill dpi="0" rotWithShape="1">
                <a:blip r:embed="rId2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5800" y="3810000"/>
            <a:ext cx="706311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3600" cap="none" spc="0" dirty="0" smtClean="0">
                <a:ln w="11430"/>
                <a:latin typeface="NikoshBAN" pitchFamily="2" charset="0"/>
                <a:cs typeface="NikoshBAN" pitchFamily="2" charset="0"/>
              </a:rPr>
              <a:t>মাল্টিমিডিয়ার মাধ্যম সমুহ র্বননা করতে পারবে।</a:t>
            </a:r>
            <a:endParaRPr lang="en-US" sz="3600" cap="none" spc="0" dirty="0">
              <a:ln w="1143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5800" y="2667000"/>
            <a:ext cx="610134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3600" cap="none" spc="0" dirty="0" smtClean="0">
                <a:ln w="11430"/>
                <a:latin typeface="NikoshBAN" pitchFamily="2" charset="0"/>
                <a:cs typeface="NikoshBAN" pitchFamily="2" charset="0"/>
              </a:rPr>
              <a:t>মাল্টিমিডিয়ার ধরনা ব্যাখ্যা করতে পারবে।</a:t>
            </a:r>
            <a:endParaRPr lang="en-US" sz="3600" cap="none" spc="0" dirty="0">
              <a:ln w="1143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5800" y="4343400"/>
            <a:ext cx="81587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cap="none" spc="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cap="none" spc="0" dirty="0" smtClean="0">
                <a:ln w="11430"/>
                <a:latin typeface="NikoshBAN" pitchFamily="2" charset="0"/>
                <a:cs typeface="NikoshBAN" pitchFamily="2" charset="0"/>
              </a:rPr>
              <a:t>মাল্টিমিডিয়া ব্যাবহারের প্রয়োগক্ষেত্রগুলো চিহ্নিত করতে পারবে।</a:t>
            </a:r>
            <a:endParaRPr lang="en-US" sz="3200" cap="none" spc="0" dirty="0">
              <a:ln w="1143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38400" y="457200"/>
            <a:ext cx="3733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ফল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0" y="3276600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ইন্টারঅ্যাক্টিভ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মাল্টিমিডিয়ার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381000" y="2895600"/>
            <a:ext cx="304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457200" y="3505200"/>
            <a:ext cx="304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457200" y="4038600"/>
            <a:ext cx="304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457200" y="4572000"/>
            <a:ext cx="304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774306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19400" y="4760893"/>
            <a:ext cx="236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শব্দ একটি প্রকাশ মাধ্যম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57800" y="4837093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চিত্র একটি প্রকাশ মাধ্যম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6" descr="http://s3.amazonaws.com/somewherein/assets/images/rubai009_1274642631_3-homosapi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89" y="167253"/>
            <a:ext cx="1867711" cy="204254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http://2.bp.blogspot.com/-6wP_s0qZMBc/UZk7wYKDB_I/AAAAAAAAACw/EFyAQz2nfbU/s1600/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486" y="205761"/>
            <a:ext cx="1944682" cy="223264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62000" y="2438400"/>
            <a:ext cx="7315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আদিকাল থেকেই মানুষ নিজকে প্রকাশ করার জন্য বিভিন্ন মাধ্যম বা মিডিয়া ব্যাবহার করছে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j0214098.wa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3657600" y="3810000"/>
            <a:ext cx="609600" cy="60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352453"/>
            <a:ext cx="2032463" cy="152434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28600" y="4964668"/>
            <a:ext cx="2438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লেখা একটি প্রকাশ মাধ্যম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39000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3" grpId="0"/>
      <p:bldP spid="4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62200" y="3886200"/>
            <a:ext cx="4267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মাল্টি</a:t>
            </a:r>
            <a:r>
              <a:rPr lang="bn-BD" sz="6600" dirty="0" smtClean="0">
                <a:blipFill dpi="0" rotWithShape="1">
                  <a:blip r:embed="rId3">
                    <a:extLst>
                      <a:ext uri="{28A0092B-C50C-407E-A947-70E740481C1C}">
                        <a14:useLocalDpi xmlns=""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NikoshBAN" pitchFamily="2" charset="0"/>
                <a:cs typeface="NikoshBAN" pitchFamily="2" charset="0"/>
              </a:rPr>
              <a:t>মিডিয়া </a:t>
            </a:r>
            <a:endParaRPr lang="en-US" sz="6600" dirty="0">
              <a:blipFill dpi="0" rotWithShape="1">
                <a:blip r:embed="rId3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749249" y="914400"/>
            <a:ext cx="87075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শব্দ</a:t>
            </a:r>
            <a:endParaRPr lang="en-US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1973759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33800" y="12192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লেখা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j0214098.wa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096000" y="990600"/>
            <a:ext cx="609600" cy="609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27" y="567724"/>
            <a:ext cx="2032463" cy="152434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175241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0.23958 0.428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79" y="2141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33333E-6 5.55112E-17 L 0.25 0.2673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335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166 0.06412 L -0.05 0.4393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83" y="1875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5555 L -0.20833 0.4777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2111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0.05069 L -0.26059 0.4902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22" y="2196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27" dur="1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8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1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2" grpId="0"/>
      <p:bldP spid="3" grpId="0"/>
      <p:bldP spid="3" grpId="1"/>
      <p:bldP spid="4" grpId="0"/>
      <p:bldP spid="4" grpId="1"/>
      <p:bldP spid="5" grpId="0"/>
      <p:bldP spid="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758" t="14610" r="27557"/>
          <a:stretch/>
        </p:blipFill>
        <p:spPr>
          <a:xfrm>
            <a:off x="6007869" y="4128655"/>
            <a:ext cx="2221731" cy="24245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57200" y="5297269"/>
            <a:ext cx="434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blipFill>
                  <a:blip r:embed="rId4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ইন্টারঅ্যাকটিভ মাল্টিমিডিয়া</a:t>
            </a:r>
            <a:endParaRPr lang="en-US" sz="4800" dirty="0">
              <a:blipFill>
                <a:blip r:embed="rId4"/>
                <a:tile tx="0" ty="0" sx="100000" sy="100000" flip="none" algn="tl"/>
              </a:blip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362200" y="2286000"/>
            <a:ext cx="4267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মাল্টি</a:t>
            </a:r>
            <a:r>
              <a:rPr lang="bn-BD" sz="6600" dirty="0" smtClean="0">
                <a:blipFill dpi="0" rotWithShape="1">
                  <a:blip r:embed="rId5">
                    <a:extLst>
                      <a:ext uri="{28A0092B-C50C-407E-A947-70E740481C1C}">
                        <a14:useLocalDpi xmlns=""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NikoshBAN" pitchFamily="2" charset="0"/>
                <a:cs typeface="NikoshBAN" pitchFamily="2" charset="0"/>
              </a:rPr>
              <a:t>মিডিয়া </a:t>
            </a:r>
            <a:endParaRPr lang="en-US" sz="6600" dirty="0">
              <a:blipFill dpi="0" rotWithShape="1">
                <a:blip r:embed="rId5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749249" y="914400"/>
            <a:ext cx="87075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শব্দ</a:t>
            </a:r>
            <a:endParaRPr lang="en-US" sz="4800" dirty="0"/>
          </a:p>
        </p:txBody>
      </p:sp>
      <p:sp>
        <p:nvSpPr>
          <p:cNvPr id="26" name="TextBox 25"/>
          <p:cNvSpPr txBox="1"/>
          <p:nvPr/>
        </p:nvSpPr>
        <p:spPr>
          <a:xfrm>
            <a:off x="609600" y="1973759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33800" y="12192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লেখা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8" name="j0214098.wa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6096000" y="990600"/>
            <a:ext cx="609600" cy="609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28" y="82780"/>
            <a:ext cx="2032463" cy="152434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615682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24 -0.07871 L 0.25382 0.349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79" y="2141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33333E-6 -0.05486 L 0.25834 0.0791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17" y="669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5 -0.12477 L -0.01667 0.2504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83" y="1875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 -0.18889 L -0.18333 0.2333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2111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41 -0.12708 L -0.23559 0.2236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1752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27" dur="1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8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66 0.06111 L -0.25 0.4581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1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83 -0.01458 L 0.39167 -0.0680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75" y="-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video>
          </p:childTnLst>
        </p:cTn>
      </p:par>
    </p:tnLst>
    <p:bldLst>
      <p:bldP spid="6" grpId="0"/>
      <p:bldP spid="19" grpId="0"/>
      <p:bldP spid="25" grpId="0"/>
      <p:bldP spid="25" grpId="1"/>
      <p:bldP spid="26" grpId="0"/>
      <p:bldP spid="26" grpId="1"/>
      <p:bldP spid="27" grpId="0"/>
      <p:bldP spid="2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tch-tv-260x17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81000"/>
            <a:ext cx="2971800" cy="29310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412652"/>
            <a:ext cx="3719945" cy="24853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914400" y="3810000"/>
            <a:ext cx="2941526" cy="610779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lang="bn-BD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টেলিভিশন </a:t>
            </a:r>
            <a:endParaRPr lang="en-US" sz="4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49491" y="3048000"/>
            <a:ext cx="3684909" cy="762000"/>
          </a:xfrm>
          <a:prstGeom prst="rect">
            <a:avLst/>
          </a:prstGeom>
          <a:noFill/>
        </p:spPr>
        <p:txBody>
          <a:bodyPr wrap="square">
            <a:prstTxWarp prst="textStop">
              <a:avLst/>
            </a:prstTxWarp>
            <a:spAutoFit/>
            <a:scene3d>
              <a:camera prst="perspectiveRelaxed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000" b="1" spc="50" dirty="0" smtClean="0">
                <a:ln w="11430"/>
                <a:blipFill dpi="0" rotWithShape="1">
                  <a:blip r:embed="rId4">
                    <a:extLst>
                      <a:ext uri="{28A0092B-C50C-407E-A947-70E740481C1C}">
                        <a14:useLocalDpi xmlns=""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 বা সিনেমা </a:t>
            </a:r>
            <a:endParaRPr lang="en-US" sz="4000" b="1" spc="50" dirty="0">
              <a:ln w="11430"/>
              <a:blipFill dpi="0" rotWithShape="1">
                <a:blip r:embed="rId4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90800" y="5140404"/>
            <a:ext cx="3449983" cy="1107996"/>
          </a:xfrm>
          <a:prstGeom prst="rect">
            <a:avLst/>
          </a:prstGeom>
        </p:spPr>
        <p:txBody>
          <a:bodyPr wrap="none">
            <a:prstTxWarp prst="textWave4">
              <a:avLst/>
            </a:prstTxWarp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মাল্টিমিডিয়া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73863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27798"/>
            <a:ext cx="3094051" cy="18058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286000"/>
            <a:ext cx="3274054" cy="1975346"/>
          </a:xfrm>
          <a:prstGeom prst="rect">
            <a:avLst/>
          </a:prstGeom>
        </p:spPr>
      </p:pic>
      <p:pic>
        <p:nvPicPr>
          <p:cNvPr id="4" name="Picture 3" descr="imag1es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464903"/>
            <a:ext cx="2209800" cy="1989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971800" y="5070764"/>
            <a:ext cx="4290225" cy="889575"/>
          </a:xfrm>
          <a:prstGeom prst="rect">
            <a:avLst/>
          </a:prstGeom>
        </p:spPr>
        <p:txBody>
          <a:bodyPr wrap="none">
            <a:prstTxWarp prst="textDoubleWave1">
              <a:avLst/>
            </a:prstTxWarp>
            <a:spAutoFit/>
          </a:bodyPr>
          <a:lstStyle/>
          <a:p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ইন্টারঅ্যাকটিভ মাল্টিমিডিয়া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38657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0.24583 0.598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92" y="2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85185E-6 L -0.1691 0.63171 " pathEditMode="relative" rAng="0" ptsTypes="AA">
                                      <p:cBhvr>
                                        <p:cTn id="9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55" y="3157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81481E-6 L -0.029 0.333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" y="16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c-Hardware-Components-and-Accessori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670" y="365684"/>
            <a:ext cx="6913730" cy="44782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10"/>
          <p:cNvSpPr/>
          <p:nvPr/>
        </p:nvSpPr>
        <p:spPr>
          <a:xfrm>
            <a:off x="1828800" y="5029200"/>
            <a:ext cx="4419600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bn-BD" sz="4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মাল্টিমিডিয়ার বাহন</a:t>
            </a:r>
            <a:endParaRPr lang="en-US" sz="4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33713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71800" y="838200"/>
            <a:ext cx="2945037" cy="646331"/>
          </a:xfrm>
          <a:prstGeom prst="rect">
            <a:avLst/>
          </a:prstGeom>
        </p:spPr>
        <p:txBody>
          <a:bodyPr wrap="none">
            <a:prstTxWarp prst="textStop">
              <a:avLst/>
            </a:prstTxWarp>
            <a:spAutoFit/>
          </a:bodyPr>
          <a:lstStyle/>
          <a:p>
            <a:r>
              <a:rPr lang="bn-BD" sz="3200" b="1" u="sng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মাল্টিমিডিয়ার</a:t>
            </a:r>
            <a:r>
              <a:rPr lang="bn-BD" sz="2800" b="1" u="sng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প্রয়োগ</a:t>
            </a:r>
            <a:endParaRPr lang="en-US" sz="3200" b="1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2187714"/>
            <a:ext cx="23936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র্বণ </a:t>
            </a:r>
            <a:r>
              <a:rPr lang="bn-BD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বা টেক্সট:-</a:t>
            </a:r>
            <a:endParaRPr 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0241" y="5206425"/>
            <a:ext cx="87751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সারা দুনিয়াতেই টেক্সেটের যাবতীয় কাজ এখন কম্পিউটারে হয়ে থাকে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356" y="1676400"/>
            <a:ext cx="5165343" cy="3144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9458888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6442" y="1182469"/>
            <a:ext cx="2475358" cy="646331"/>
          </a:xfrm>
          <a:prstGeom prst="rect">
            <a:avLst/>
          </a:prstGeom>
        </p:spPr>
        <p:txBody>
          <a:bodyPr wrap="none">
            <a:prstTxWarp prst="textCurveDown">
              <a:avLst/>
            </a:prstTxWarp>
            <a:spAutoFit/>
          </a:bodyPr>
          <a:lstStyle/>
          <a:p>
            <a:r>
              <a:rPr lang="bn-BD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চিত্র বা </a:t>
            </a:r>
            <a:r>
              <a:rPr lang="bn-BD" sz="3600" b="1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গ্রাফিক্স:-</a:t>
            </a:r>
            <a:endParaRPr lang="en-US" sz="3600" b="1" dirty="0">
              <a:blipFill>
                <a:blip r:embed="rId2"/>
                <a:tile tx="0" ty="0" sx="100000" sy="100000" flip="none" algn="tl"/>
              </a:blip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LM High School\Desktop\champa\boxing_computer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56234"/>
            <a:ext cx="2305050" cy="1676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M High School\Desktop\champa\Me (18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828800"/>
            <a:ext cx="1903649" cy="23645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Foisal\1180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932384"/>
            <a:ext cx="2675232" cy="2000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838200" y="5269468"/>
            <a:ext cx="685957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বিজ্ঞাপন ,সাইনবোর্ড ,এনিমেশন, স্থাপত্য ইত্যাদি</a:t>
            </a:r>
          </a:p>
          <a:p>
            <a:r>
              <a:rPr lang="bn-BD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সকল ক্ষেত্রেই কম্পিউটার ব্যবহৃত হচ্ছে।</a:t>
            </a:r>
            <a:endParaRPr lang="en-US" sz="3600" b="1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06624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830759"/>
            <a:ext cx="286809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400" b="1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ভিডিও - </a:t>
            </a:r>
            <a:r>
              <a:rPr lang="bn-BD" sz="4400" b="1" dirty="0" smtClean="0">
                <a:blipFill>
                  <a:blip r:embed="rId3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টিভি:-</a:t>
            </a:r>
            <a:endParaRPr lang="en-US" sz="4400" b="1" dirty="0">
              <a:blipFill>
                <a:blip r:embed="rId3"/>
                <a:tile tx="0" ty="0" sx="100000" sy="100000" flip="none" algn="tl"/>
              </a:blip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824" t="5557" r="5345" b="6223"/>
          <a:stretch/>
        </p:blipFill>
        <p:spPr>
          <a:xfrm>
            <a:off x="289560" y="1902972"/>
            <a:ext cx="3977639" cy="28621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933452"/>
            <a:ext cx="3802055" cy="286210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219200" y="5334000"/>
            <a:ext cx="621997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b="1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ভিডিও এক ধরনের  চলমান গ্রাফিক্স। টিভি ,</a:t>
            </a:r>
          </a:p>
          <a:p>
            <a:r>
              <a:rPr lang="bn-BD" sz="3200" b="1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হোম ভিডিও, সকল ক্ষেত্রেই এর ব্যাবহার ব্যাপক।</a:t>
            </a:r>
            <a:endParaRPr lang="en-US" sz="3200" b="1" dirty="0">
              <a:blipFill>
                <a:blip r:embed="rId3"/>
                <a:tile tx="0" ty="0" sx="100000" sy="100000" flip="none" algn="tl"/>
              </a:blip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88804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45960" y="533400"/>
            <a:ext cx="2626040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r>
              <a:rPr lang="bn-BD" sz="5400" b="1" dirty="0" smtClean="0">
                <a:ln>
                  <a:solidFill>
                    <a:srgbClr val="00B0F0"/>
                  </a:solidFill>
                </a:ln>
                <a:blipFill>
                  <a:blip r:embed="rId2"/>
                  <a:tile tx="0" ty="0" sx="100000" sy="100000" flip="none" algn="tl"/>
                </a:blipFill>
                <a:effectLst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এনিমেশন:-</a:t>
            </a:r>
            <a:endParaRPr lang="en-US" sz="5400" b="1" dirty="0">
              <a:ln>
                <a:solidFill>
                  <a:srgbClr val="00B0F0"/>
                </a:solidFill>
              </a:ln>
              <a:blipFill>
                <a:blip r:embed="rId3"/>
                <a:tile tx="0" ty="0" sx="100000" sy="100000" flip="none" algn="tl"/>
              </a:blipFill>
              <a:effectLst>
                <a:reflection blurRad="6350" stA="60000" endA="900" endPos="58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1941493"/>
            <a:ext cx="712887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 smtClean="0">
                <a:blipFill>
                  <a:blip r:embed="rId3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এনিমেশন কখনও একক মিডিয়া হিসেবে ব্যাবহৃত হয়না । </a:t>
            </a:r>
          </a:p>
          <a:p>
            <a:r>
              <a:rPr lang="bn-BD" sz="2800" b="1" dirty="0" smtClean="0">
                <a:blipFill>
                  <a:blip r:embed="rId3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এর সাথে অডিও ভিডিও টেক্সট, গ্রাফিক্স ইত্যাদির সর্ম্পক রয়েছে।</a:t>
            </a:r>
            <a:endParaRPr lang="en-US" sz="2800" b="1" dirty="0">
              <a:blipFill>
                <a:blip r:embed="rId3"/>
                <a:tile tx="0" ty="0" sx="100000" sy="100000" flip="none" algn="tl"/>
              </a:blip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54759" y="3244334"/>
            <a:ext cx="18790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b="1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সিনেমা:-</a:t>
            </a:r>
            <a:endParaRPr lang="en-US" sz="4800" b="1" dirty="0">
              <a:blipFill>
                <a:blip r:embed="rId3"/>
                <a:tile tx="0" ty="0" sx="100000" sy="100000" flip="none" algn="tl"/>
              </a:blip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4495800"/>
            <a:ext cx="739337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b="1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সিনেমা গ্রাফিক্সের একটি রুপ ।</a:t>
            </a:r>
          </a:p>
          <a:p>
            <a:r>
              <a:rPr lang="bn-BD" sz="3200" b="1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তবে ভিডিও  ও সিনেমার প্রযুক্তিগত র্পাথক্য কমে আসছে। </a:t>
            </a:r>
            <a:endParaRPr lang="en-US" sz="3200" b="1" dirty="0">
              <a:blipFill>
                <a:blip r:embed="rId3"/>
                <a:tile tx="0" ty="0" sx="100000" sy="100000" flip="none" algn="tl"/>
              </a:blip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C:\Users\LM High School\Desktop\champa\blue_bird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0"/>
            <a:ext cx="2161162" cy="21611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619669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80271" y="381000"/>
            <a:ext cx="4036698" cy="923330"/>
          </a:xfrm>
          <a:prstGeom prst="rect">
            <a:avLst/>
          </a:prstGeom>
        </p:spPr>
        <p:txBody>
          <a:bodyPr wrap="square">
            <a:prstTxWarp prst="textChevronInverted">
              <a:avLst/>
            </a:prstTxWarp>
            <a:spAutoFit/>
          </a:bodyPr>
          <a:lstStyle/>
          <a:p>
            <a:r>
              <a:rPr lang="bn-BD" sz="5400" b="1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শব্দ বা অডিও:-</a:t>
            </a:r>
            <a:endParaRPr lang="en-US" sz="5400" b="1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198" y="1371600"/>
            <a:ext cx="3581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4" descr="micro phone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97769" y="1427480"/>
            <a:ext cx="2438400" cy="215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564199" y="4362271"/>
            <a:ext cx="82750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শব্দ বা অডিও রের্কড , সম্পাদনা ইত্যাদি ক্ষেত্রে সারা দুনিয়া এখন  কম্পিউটারের উপর র্নিভর করে।</a:t>
            </a:r>
            <a:endParaRPr lang="en-US" sz="3600" b="1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19059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4876800"/>
            <a:ext cx="7848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b="1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যিনি টেক্সট , গ্রাফিক্স, অডিও , ভিডিও, এনিমেশন  ইত্যাদি নিয়ে কাজ করেন তিনিই মাল্টিমিডিয়া কনটেন্টস ডেভেলপার।</a:t>
            </a:r>
            <a:endParaRPr lang="bn-BD" sz="3200" b="1" dirty="0">
              <a:blipFill>
                <a:blip r:embed="rId2"/>
                <a:tile tx="0" ty="0" sx="100000" sy="100000" flip="none" algn="tl"/>
              </a:blip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600" y="742950"/>
            <a:ext cx="5003800" cy="37528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232475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52800" y="152400"/>
            <a:ext cx="203613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752600"/>
            <a:ext cx="6019800" cy="707886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মাল্টিমিডিয়া বলতে বুঝায়---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3252707"/>
            <a:ext cx="2345514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(ক) এক মাধ্যম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4953000"/>
            <a:ext cx="2169184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(গ) বহু মাধ্যম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72200" y="3244334"/>
            <a:ext cx="2199641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(খ) দুই মাধ্যম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17610" y="4953000"/>
            <a:ext cx="2492990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(ঘ) কোনটিই নয়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69775" y="4724400"/>
            <a:ext cx="2242922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আবার চেষ্টা করি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69775" y="4063425"/>
            <a:ext cx="2475358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উত্তর সঠিক হয়েছে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48278" y="3149025"/>
            <a:ext cx="2242922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আবার চেষ্টা করি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05200" y="5739825"/>
            <a:ext cx="2438400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আবার চেষ্টা করি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638800" y="381000"/>
            <a:ext cx="4267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সঠিক উত্তর জানার জন্য ক্লিক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করি প্রত্যেকটায় ২ বার করে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59094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1600" y="1425714"/>
            <a:ext cx="6519734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ইন্টারঅ্যকটিভ মাল্টিমিডিয়া   কোনটি---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79032" y="4648200"/>
            <a:ext cx="2374368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(ঘ) টেলিফোন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67400" y="3244334"/>
            <a:ext cx="1636987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(খ)ই-বুক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8200" y="3124200"/>
            <a:ext cx="1925527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(ক) রেডিও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59050" y="4549914"/>
            <a:ext cx="2898550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(গ) ভিডিও গেমস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940819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8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6600" y="508337"/>
            <a:ext cx="290175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4637782"/>
            <a:ext cx="84561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অন্তত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মাধ্যম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মিডিয়া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নিজেদেরকে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932" y="1519768"/>
            <a:ext cx="3595467" cy="2702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ight Arrow 5"/>
          <p:cNvSpPr/>
          <p:nvPr/>
        </p:nvSpPr>
        <p:spPr>
          <a:xfrm>
            <a:off x="457200" y="4800600"/>
            <a:ext cx="1524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607469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-love-bird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4052"/>
            <a:ext cx="8686800" cy="66498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57400" y="1905000"/>
            <a:ext cx="4876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115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878</TotalTime>
  <Words>331</Words>
  <Application>Microsoft Office PowerPoint</Application>
  <PresentationFormat>On-screen Show (4:3)</PresentationFormat>
  <Paragraphs>73</Paragraphs>
  <Slides>19</Slides>
  <Notes>1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LM High School</dc:creator>
  <cp:lastModifiedBy>doel</cp:lastModifiedBy>
  <cp:revision>109</cp:revision>
  <dcterms:created xsi:type="dcterms:W3CDTF">2015-06-25T04:32:48Z</dcterms:created>
  <dcterms:modified xsi:type="dcterms:W3CDTF">2015-08-22T10:54:00Z</dcterms:modified>
</cp:coreProperties>
</file>