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8"/>
  </p:notesMasterIdLst>
  <p:sldIdLst>
    <p:sldId id="256" r:id="rId2"/>
    <p:sldId id="257" r:id="rId3"/>
    <p:sldId id="258" r:id="rId4"/>
    <p:sldId id="266" r:id="rId5"/>
    <p:sldId id="267" r:id="rId6"/>
    <p:sldId id="260" r:id="rId7"/>
    <p:sldId id="268" r:id="rId8"/>
    <p:sldId id="269" r:id="rId9"/>
    <p:sldId id="270" r:id="rId10"/>
    <p:sldId id="272" r:id="rId11"/>
    <p:sldId id="271" r:id="rId12"/>
    <p:sldId id="275" r:id="rId13"/>
    <p:sldId id="276" r:id="rId14"/>
    <p:sldId id="264" r:id="rId15"/>
    <p:sldId id="274" r:id="rId16"/>
    <p:sldId id="265" r:id="rId17"/>
  </p:sldIdLst>
  <p:sldSz cx="9144000" cy="5143500" type="screen16x9"/>
  <p:notesSz cx="5143500" cy="9144000"/>
  <p:embeddedFontLst>
    <p:embeddedFont>
      <p:font typeface="MuseoModerno Medium" charset="0"/>
      <p:regular r:id="rId19"/>
    </p:embeddedFont>
    <p:embeddedFont>
      <p:font typeface="Perpetua" pitchFamily="18" charset="0"/>
      <p:regular r:id="rId20"/>
      <p:bold r:id="rId21"/>
      <p:italic r:id="rId22"/>
      <p:boldItalic r:id="rId23"/>
    </p:embeddedFont>
    <p:embeddedFont>
      <p:font typeface="Source Sans 3" charset="0"/>
      <p:regular r:id="rId24"/>
    </p:embeddedFont>
    <p:embeddedFont>
      <p:font typeface="Source Sans 3 Bold" charset="0"/>
      <p:regular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Wingdings 2" pitchFamily="18" charset="2"/>
      <p:regular r:id="rId30"/>
    </p:embeddedFont>
    <p:embeddedFont>
      <p:font typeface="Franklin Gothic Book" pitchFamily="34" charset="0"/>
      <p:regular r:id="rId31"/>
      <p:italic r:id="rId3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-57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52317"/>
            <a:ext cx="9013372" cy="501915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2400300"/>
            <a:ext cx="6400800" cy="120015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2" y="1086978"/>
            <a:ext cx="9021537" cy="11455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2" y="1047540"/>
            <a:ext cx="9021537" cy="90435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2" y="2232487"/>
            <a:ext cx="9021537" cy="82899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129448"/>
            <a:ext cx="8229600" cy="1102519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29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52317"/>
            <a:ext cx="9013372" cy="501915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714376"/>
            <a:ext cx="7772400" cy="1021556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910953"/>
            <a:ext cx="7772400" cy="1003697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4629150"/>
            <a:ext cx="4000500" cy="3429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3" y="1782623"/>
            <a:ext cx="9013515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7" y="1756107"/>
            <a:ext cx="9013781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7" y="1851660"/>
            <a:ext cx="9014621" cy="3429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4656582"/>
            <a:ext cx="457200" cy="3429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3749040" cy="3429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085850"/>
            <a:ext cx="3749040" cy="3429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4788"/>
            <a:ext cx="7772400" cy="85725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085850"/>
            <a:ext cx="3733800" cy="5715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085850"/>
            <a:ext cx="3733800" cy="5715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1685925"/>
            <a:ext cx="3733800" cy="291465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1685925"/>
            <a:ext cx="3733800" cy="291465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52316"/>
            <a:ext cx="9013372" cy="502005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4788"/>
            <a:ext cx="7772400" cy="85725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200150"/>
            <a:ext cx="1905000" cy="337185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200150"/>
            <a:ext cx="5715000" cy="337185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75413"/>
            <a:ext cx="7315200" cy="391716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84369"/>
            <a:ext cx="7315200" cy="51435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886200" cy="3429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4656582"/>
            <a:ext cx="457200" cy="3429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3512666"/>
            <a:ext cx="9006840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9" y="3487856"/>
            <a:ext cx="9006639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1" y="3579919"/>
            <a:ext cx="9006637" cy="3660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9" y="50007"/>
            <a:ext cx="9001873" cy="3436144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1168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05980"/>
            <a:ext cx="55626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52316"/>
            <a:ext cx="9013372" cy="502005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8/26/2026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-3-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3-3.svg"/><Relationship Id="rId5" Type="http://schemas.openxmlformats.org/officeDocument/2006/relationships/image" Target="../media/image-3-3.svg"/><Relationship Id="rId4" Type="http://schemas.openxmlformats.org/officeDocument/2006/relationships/image" Target="../media/image5.png"/><Relationship Id="rId9" Type="http://schemas.openxmlformats.org/officeDocument/2006/relationships/image" Target="../media/image-3-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-5-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5-3.svg"/><Relationship Id="rId5" Type="http://schemas.openxmlformats.org/officeDocument/2006/relationships/image" Target="../media/image-5-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3925119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90646" y="3024554"/>
            <a:ext cx="4542825" cy="4429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বীজের গঠন ও অঙ্কুরোদগম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32303" y="3676115"/>
            <a:ext cx="3516533" cy="3532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বিজ্ঞান — অষ্টম </a:t>
            </a:r>
            <a:r>
              <a:rPr lang="en-US" sz="20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শ্রেণি</a:t>
            </a:r>
            <a:r>
              <a:rPr lang="en-US" sz="200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smtClean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smtClean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2000" smtClean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অধ্যায</a:t>
            </a:r>
            <a:r>
              <a:rPr lang="en-US" sz="2000" dirty="0" smtClean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় </a:t>
            </a: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৪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5004079" y="712479"/>
            <a:ext cx="3044757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b="1" dirty="0" err="1" smtClean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মোছাঃ</a:t>
            </a:r>
            <a:r>
              <a:rPr lang="en-US" b="1" dirty="0" smtClean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 </a:t>
            </a:r>
            <a:r>
              <a:rPr lang="en-US" b="1" dirty="0" err="1" smtClean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নাসরিন</a:t>
            </a:r>
            <a:r>
              <a:rPr lang="en-US" b="1" dirty="0" smtClean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 </a:t>
            </a:r>
            <a:r>
              <a:rPr lang="en-US" b="1" dirty="0" err="1" smtClean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নাহার</a:t>
            </a:r>
            <a:endParaRPr lang="en-US" dirty="0" smtClean="0"/>
          </a:p>
          <a:p>
            <a:pPr>
              <a:lnSpc>
                <a:spcPct val="125000"/>
              </a:lnSpc>
            </a:pPr>
            <a:r>
              <a:rPr lang="en-US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সহকারী</a:t>
            </a:r>
            <a:r>
              <a:rPr lang="en-US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শিক্ষক</a:t>
            </a:r>
            <a:r>
              <a:rPr lang="en-US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(ICT)</a:t>
            </a:r>
            <a:endParaRPr lang="en-US" dirty="0" smtClean="0"/>
          </a:p>
          <a:p>
            <a:pPr>
              <a:lnSpc>
                <a:spcPct val="125000"/>
              </a:lnSpc>
            </a:pPr>
            <a:r>
              <a:rPr lang="en-US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মকিমপুর</a:t>
            </a:r>
            <a:r>
              <a:rPr lang="en-US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মাধ্যমিক</a:t>
            </a:r>
            <a:r>
              <a:rPr lang="en-US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বিদ্যালয</a:t>
            </a:r>
            <a:r>
              <a:rPr lang="en-US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়, </a:t>
            </a:r>
            <a:r>
              <a:rPr lang="en-US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হরিণাকুণ্ডু</a:t>
            </a:r>
            <a:r>
              <a:rPr lang="en-US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ঝিনাইদহ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255" y="0"/>
            <a:ext cx="3687745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21" y="189830"/>
            <a:ext cx="2005920" cy="4083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শিখনফল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496120" y="802406"/>
            <a:ext cx="2458096" cy="333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পাঠ শেষে শিক্ষার্থীরা—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200967" y="1319436"/>
            <a:ext cx="5017915" cy="767135"/>
          </a:xfrm>
          <a:prstGeom prst="roundRect">
            <a:avLst>
              <a:gd name="adj" fmla="val 2555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1077" y="1464394"/>
            <a:ext cx="4432846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85618" y="1467668"/>
            <a:ext cx="4432846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8000"/>
              </a:lnSpc>
            </a:pPr>
            <a:r>
              <a:rPr lang="en-US" sz="2000" dirty="0" err="1" smtClean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</a:t>
            </a:r>
            <a:r>
              <a:rPr lang="en-US" sz="2000" dirty="0" smtClean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2000" dirty="0" err="1" smtClean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চেনা</a:t>
            </a:r>
            <a:endParaRPr lang="en-US" sz="2000" dirty="0" smtClean="0"/>
          </a:p>
          <a:p>
            <a:pPr marL="0" indent="0" algn="l">
              <a:lnSpc>
                <a:spcPct val="128000"/>
              </a:lnSpc>
              <a:buNone/>
            </a:pPr>
            <a:r>
              <a:rPr lang="en-US" sz="1600" dirty="0" err="1" smtClean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বীজ</a:t>
            </a:r>
            <a:r>
              <a:rPr lang="en-US" sz="1600" dirty="0" smtClean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কী তা ব্যাখ্যা ও প্রধান অংশ শনাক্ত করতে পারবে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200966" y="2244811"/>
            <a:ext cx="5017915" cy="767135"/>
          </a:xfrm>
          <a:prstGeom prst="roundRect">
            <a:avLst>
              <a:gd name="adj" fmla="val 2555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85618" y="2424261"/>
            <a:ext cx="4432846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বীজপত্র ধারণা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00967" y="2728801"/>
            <a:ext cx="4432846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একবীজপত্রী ও দ্বিবীজপত্রী বীজের ধারণা বলতে পারবে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200967" y="3132422"/>
            <a:ext cx="4810031" cy="767135"/>
          </a:xfrm>
          <a:prstGeom prst="roundRect">
            <a:avLst>
              <a:gd name="adj" fmla="val 2555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85618" y="3239616"/>
            <a:ext cx="4432846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ভ্রূণ চিহ্নিত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85618" y="3616412"/>
            <a:ext cx="4432846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ভ্রূণের বিভিন্ন অংশ চিহ্নিত করতে পারবে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200967" y="3982269"/>
            <a:ext cx="5017915" cy="767135"/>
          </a:xfrm>
          <a:prstGeom prst="roundRect">
            <a:avLst>
              <a:gd name="adj" fmla="val 2555"/>
            </a:avLst>
          </a:prstGeom>
          <a:solidFill>
            <a:srgbClr val="FFFCF5"/>
          </a:solidFill>
          <a:ln w="14288">
            <a:solidFill>
              <a:srgbClr val="D9D4C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85618" y="4127227"/>
            <a:ext cx="4432846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অঙ্কুরোদগম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285618" y="4403601"/>
            <a:ext cx="4432846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অঙ্কুরোদগমের সংজ্ঞা, শর্ত ও ধাপ ব্যাখ্যা করতে পারবে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08012"/>
            <a:ext cx="8151763" cy="408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পূর্বজ্ঞান যাচাই </a:t>
            </a:r>
            <a:r>
              <a:rPr lang="en-US" sz="28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🤔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99" y="1396008"/>
            <a:ext cx="3425167" cy="34372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45642" y="913432"/>
            <a:ext cx="2645866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চিন্তা করো</a:t>
            </a:r>
            <a:endParaRPr lang="en-US" sz="2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34669" y="1561690"/>
            <a:ext cx="196007" cy="19600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079528" y="1457176"/>
            <a:ext cx="4568354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ধান, গম, শিম ও আম কীভাবে নতুন গাছ তৈরি করে?</a:t>
            </a:r>
            <a:endParaRPr lang="en-US" sz="2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34669" y="2741748"/>
            <a:ext cx="196007" cy="19600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079528" y="2638908"/>
            <a:ext cx="2221185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বীজ মটিতে পুঁতে পানি দিলে কী ঘটে?</a:t>
            </a:r>
            <a:endParaRPr lang="en-US" sz="24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834669" y="3479973"/>
            <a:ext cx="196007" cy="19600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079528" y="3377133"/>
            <a:ext cx="4568354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বীজের ভেতরে কি একটি ছোট উদ্ভিদের অংশ থাকে?</a:t>
            </a:r>
            <a:endParaRPr lang="en-US" sz="24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834670" y="4391768"/>
            <a:ext cx="196007" cy="19600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079528" y="4293765"/>
            <a:ext cx="4783118" cy="3968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সব বীজ কি একইভাবে অঙ্কুরিত হয়?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415" y="512466"/>
            <a:ext cx="6652009" cy="40896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547068" y="217252"/>
            <a:ext cx="2425439" cy="5162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 কী? </a:t>
            </a:r>
            <a:r>
              <a:rPr lang="en-US" sz="3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🌱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422031" y="807615"/>
            <a:ext cx="5179963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নিষেকের পর পরিণত বীজক সাধারণত বীজে পরিণত হয়। বীজের মধ্যে নতুন উদ্ভিদের </a:t>
            </a:r>
            <a:r>
              <a:rPr lang="en-US" sz="16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ভ্রূণ</a:t>
            </a: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থাকে।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557495" y="1152376"/>
            <a:ext cx="6049107" cy="831279"/>
          </a:xfrm>
          <a:prstGeom prst="roundRect">
            <a:avLst>
              <a:gd name="adj" fmla="val 2039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6" name="Shape 3"/>
          <p:cNvSpPr/>
          <p:nvPr/>
        </p:nvSpPr>
        <p:spPr>
          <a:xfrm>
            <a:off x="1897023" y="1276141"/>
            <a:ext cx="768560" cy="566538"/>
          </a:xfrm>
          <a:prstGeom prst="ellipse">
            <a:avLst/>
          </a:prstGeom>
          <a:solidFill>
            <a:srgbClr val="325F7B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242202" y="1451534"/>
            <a:ext cx="251220" cy="17672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038079" y="1628255"/>
            <a:ext cx="3089906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400" dirty="0"/>
          </a:p>
        </p:txBody>
      </p:sp>
      <p:sp>
        <p:nvSpPr>
          <p:cNvPr id="9" name="Shape 5"/>
          <p:cNvSpPr/>
          <p:nvPr/>
        </p:nvSpPr>
        <p:spPr>
          <a:xfrm>
            <a:off x="1557495" y="2073622"/>
            <a:ext cx="6049107" cy="831279"/>
          </a:xfrm>
          <a:prstGeom prst="roundRect">
            <a:avLst>
              <a:gd name="adj" fmla="val 2039"/>
            </a:avLst>
          </a:prstGeom>
          <a:solidFill>
            <a:srgbClr val="F3EEE3"/>
          </a:solidFill>
          <a:ln/>
        </p:spPr>
      </p:sp>
      <p:sp>
        <p:nvSpPr>
          <p:cNvPr id="10" name="Shape 6"/>
          <p:cNvSpPr/>
          <p:nvPr/>
        </p:nvSpPr>
        <p:spPr>
          <a:xfrm>
            <a:off x="1897021" y="2186583"/>
            <a:ext cx="768561" cy="605358"/>
          </a:xfrm>
          <a:prstGeom prst="ellipse">
            <a:avLst/>
          </a:prstGeom>
          <a:solidFill>
            <a:srgbClr val="325F7B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094163" y="2355986"/>
            <a:ext cx="435955" cy="25944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964264" y="2267731"/>
            <a:ext cx="4496842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ভ্রূণকে সুরক্ষা</a:t>
            </a:r>
            <a:endParaRPr lang="en-US" sz="2800" dirty="0"/>
          </a:p>
        </p:txBody>
      </p:sp>
      <p:sp>
        <p:nvSpPr>
          <p:cNvPr id="13" name="Shape 8"/>
          <p:cNvSpPr/>
          <p:nvPr/>
        </p:nvSpPr>
        <p:spPr>
          <a:xfrm>
            <a:off x="1557495" y="2994868"/>
            <a:ext cx="6049107" cy="831279"/>
          </a:xfrm>
          <a:prstGeom prst="roundRect">
            <a:avLst>
              <a:gd name="adj" fmla="val 2039"/>
            </a:avLst>
          </a:prstGeom>
          <a:solidFill>
            <a:srgbClr val="F3EEE3"/>
          </a:solidFill>
          <a:ln/>
        </p:spPr>
      </p:sp>
      <p:sp>
        <p:nvSpPr>
          <p:cNvPr id="14" name="Shape 9"/>
          <p:cNvSpPr/>
          <p:nvPr/>
        </p:nvSpPr>
        <p:spPr>
          <a:xfrm>
            <a:off x="1897020" y="3197795"/>
            <a:ext cx="768562" cy="515392"/>
          </a:xfrm>
          <a:prstGeom prst="ellipse">
            <a:avLst/>
          </a:prstGeom>
          <a:solidFill>
            <a:srgbClr val="325F7B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029767" y="3249532"/>
            <a:ext cx="463655" cy="46365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2964264" y="3249532"/>
            <a:ext cx="4496842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খাদ্য সঞ্চয়</a:t>
            </a:r>
            <a:endParaRPr lang="en-US" sz="2800" dirty="0"/>
          </a:p>
        </p:txBody>
      </p:sp>
      <p:sp>
        <p:nvSpPr>
          <p:cNvPr id="17" name="Shape 11"/>
          <p:cNvSpPr/>
          <p:nvPr/>
        </p:nvSpPr>
        <p:spPr>
          <a:xfrm>
            <a:off x="1557495" y="3916114"/>
            <a:ext cx="6049107" cy="831279"/>
          </a:xfrm>
          <a:prstGeom prst="roundRect">
            <a:avLst>
              <a:gd name="adj" fmla="val 2039"/>
            </a:avLst>
          </a:prstGeom>
          <a:solidFill>
            <a:srgbClr val="F3EEE3"/>
          </a:solidFill>
          <a:ln/>
        </p:spPr>
      </p:sp>
      <p:sp>
        <p:nvSpPr>
          <p:cNvPr id="18" name="Shape 12"/>
          <p:cNvSpPr/>
          <p:nvPr/>
        </p:nvSpPr>
        <p:spPr>
          <a:xfrm>
            <a:off x="1897022" y="4119041"/>
            <a:ext cx="633096" cy="515392"/>
          </a:xfrm>
          <a:prstGeom prst="ellipse">
            <a:avLst/>
          </a:prstGeom>
          <a:solidFill>
            <a:srgbClr val="325F7B"/>
          </a:solidFill>
          <a:ln/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029767" y="4250048"/>
            <a:ext cx="384385" cy="38438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2964264" y="4250048"/>
            <a:ext cx="4496842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প্রতিকূল পরিবেশে টিকে থাকা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2992371" y="1435433"/>
            <a:ext cx="3488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নতুন</a:t>
            </a:r>
            <a:r>
              <a:rPr lang="en-US" sz="2800" dirty="0" smtClean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2800" dirty="0" err="1" smtClean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উদ্ভিদ</a:t>
            </a:r>
            <a:r>
              <a:rPr lang="en-US" sz="2800" dirty="0" smtClean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2800" dirty="0" err="1" smtClean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সৃষ্টি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12" grpId="0" animBg="1"/>
      <p:bldP spid="16" grpId="0" animBg="1"/>
      <p:bldP spid="20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20" y="393650"/>
            <a:ext cx="2950466" cy="3097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বীজের প্রধান অংশ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8" y="974690"/>
            <a:ext cx="7512418" cy="3707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1868993" y="391884"/>
            <a:ext cx="6129495" cy="5928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একটি দ্বিবীজপত্রী বীজের অংশ</a:t>
            </a:r>
            <a:endParaRPr lang="en-US" sz="3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5077" y="1571923"/>
            <a:ext cx="7597492" cy="91164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17301" y="1732731"/>
            <a:ext cx="223041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বীজত্বক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1517301" y="2095946"/>
            <a:ext cx="4180114" cy="387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বীজের বাইরের রক্ষাকারী আবরণ</a:t>
            </a:r>
            <a:endParaRPr lang="en-US" sz="2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55077" y="2551769"/>
            <a:ext cx="7597492" cy="91164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517301" y="2675409"/>
            <a:ext cx="223041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বীজপত্র</a:t>
            </a:r>
            <a:endParaRPr lang="en-US" sz="2400" dirty="0"/>
          </a:p>
        </p:txBody>
      </p:sp>
      <p:sp>
        <p:nvSpPr>
          <p:cNvPr id="10" name="Text 5"/>
          <p:cNvSpPr/>
          <p:nvPr/>
        </p:nvSpPr>
        <p:spPr>
          <a:xfrm>
            <a:off x="1517301" y="3035945"/>
            <a:ext cx="223041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খাদ্য সঞ্চয় করে, ভ্রূণকে পুষ্টি দেয়</a:t>
            </a:r>
            <a:endParaRPr lang="en-US" sz="20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55077" y="3678734"/>
            <a:ext cx="7597492" cy="91164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517301" y="3728814"/>
            <a:ext cx="223041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ভ্রূণ</a:t>
            </a:r>
            <a:endParaRPr lang="en-US" sz="2400" dirty="0"/>
          </a:p>
        </p:txBody>
      </p:sp>
      <p:sp>
        <p:nvSpPr>
          <p:cNvPr id="13" name="Text 7"/>
          <p:cNvSpPr/>
          <p:nvPr/>
        </p:nvSpPr>
        <p:spPr>
          <a:xfrm>
            <a:off x="1517301" y="4202757"/>
            <a:ext cx="223041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মূলাঙ্কুর + প্লুমিউল + ভ্রূণাক্ষ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159" y="468585"/>
            <a:ext cx="2974312" cy="442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বীজত্বক ও বীজপত্র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163992" y="1354559"/>
            <a:ext cx="7785336" cy="3348070"/>
          </a:xfrm>
          <a:prstGeom prst="roundRect">
            <a:avLst>
              <a:gd name="adj" fmla="val 1259"/>
            </a:avLst>
          </a:prstGeom>
          <a:solidFill>
            <a:srgbClr val="325F7B"/>
          </a:solidFill>
          <a:ln/>
        </p:spPr>
      </p:sp>
      <p:sp>
        <p:nvSpPr>
          <p:cNvPr id="4" name="Text 2"/>
          <p:cNvSpPr/>
          <p:nvPr/>
        </p:nvSpPr>
        <p:spPr>
          <a:xfrm>
            <a:off x="535781" y="1708919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বীজত্বক (Seed Coat)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35781" y="2072134"/>
            <a:ext cx="4280818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বীজের বাইরের আবরণকে বীজত্বক বলে।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43047" y="2733152"/>
            <a:ext cx="6833410" cy="1252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ভ্রূণকে রক্ষা করে ও আঘাত থেকে সুরক্ষা দেয়</a:t>
            </a:r>
            <a:endParaRPr lang="en-US" sz="2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অতিরিক্ত পানি হারানো কমাতে সাহায্য করে</a:t>
            </a:r>
            <a:endParaRPr lang="en-US" sz="2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জীবাণু ও প্রতিকূল পরিবেশ থেকে বীজকে রক্ষা করে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535781" y="2426494"/>
            <a:ext cx="3823618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639579" y="391493"/>
            <a:ext cx="3409530" cy="5530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বীজপত্র (Cotyledon)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80871" y="1155560"/>
            <a:ext cx="846701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ভ্রূণের সাথে যুক্ত বিশেষ অংশ। অনেক বীজে খাদ্য সঞ্চয় করে এবং অঙ্কুরোদগমের শুরুতে ভ্রূণীয় চারাকে খাদ্য সরবরাহ করে।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1336962" y="2110155"/>
            <a:ext cx="4852823" cy="1095902"/>
          </a:xfrm>
          <a:custGeom>
            <a:avLst/>
            <a:gdLst/>
            <a:ahLst/>
            <a:cxnLst/>
            <a:rect l="l" t="t" r="r" b="b"/>
            <a:pathLst>
              <a:path w="4075881" h="816843">
                <a:moveTo>
                  <a:pt x="17721" y="0"/>
                </a:moveTo>
                <a:lnTo>
                  <a:pt x="4075881" y="0"/>
                </a:lnTo>
                <a:lnTo>
                  <a:pt x="4075881" y="816843"/>
                </a:lnTo>
                <a:lnTo>
                  <a:pt x="17721" y="816843"/>
                </a:lnTo>
                <a:arcTo wR="17721" hR="17721" stAng="5400000" swAng="5400000"/>
                <a:lnTo>
                  <a:pt x="0" y="17721"/>
                </a:lnTo>
                <a:arcTo wR="17721" hR="17721" stAng="10800000" swAng="5400000"/>
                <a:close/>
              </a:path>
            </a:pathLst>
          </a:custGeom>
          <a:solidFill>
            <a:srgbClr val="F3EEE3"/>
          </a:solidFill>
          <a:ln/>
        </p:spPr>
      </p:sp>
      <p:sp>
        <p:nvSpPr>
          <p:cNvPr id="11" name="Text 9"/>
          <p:cNvSpPr/>
          <p:nvPr/>
        </p:nvSpPr>
        <p:spPr>
          <a:xfrm>
            <a:off x="1620479" y="2315766"/>
            <a:ext cx="379236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একবীজপত্রী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620479" y="2700131"/>
            <a:ext cx="379236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১টি বীজপত্র — ধান, ভুট্টা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1336962" y="3681747"/>
            <a:ext cx="4852823" cy="1091220"/>
          </a:xfrm>
          <a:custGeom>
            <a:avLst/>
            <a:gdLst/>
            <a:ahLst/>
            <a:cxnLst/>
            <a:rect l="l" t="t" r="r" b="b"/>
            <a:pathLst>
              <a:path w="4075881" h="816843">
                <a:moveTo>
                  <a:pt x="0" y="0"/>
                </a:moveTo>
                <a:lnTo>
                  <a:pt x="4058161" y="0"/>
                </a:lnTo>
                <a:arcTo wR="17721" hR="17721" stAng="16200000" swAng="5400000"/>
                <a:lnTo>
                  <a:pt x="4075881" y="799122"/>
                </a:lnTo>
                <a:arcTo wR="17721" hR="17721" stAng="0" swAng="5400000"/>
                <a:lnTo>
                  <a:pt x="0" y="816843"/>
                </a:lnTo>
                <a:lnTo>
                  <a:pt x="0" y="0"/>
                </a:lnTo>
                <a:close/>
              </a:path>
            </a:pathLst>
          </a:custGeom>
          <a:solidFill>
            <a:srgbClr val="F3EEE3"/>
          </a:solidFill>
          <a:ln/>
        </p:spPr>
      </p:sp>
      <p:sp>
        <p:nvSpPr>
          <p:cNvPr id="15" name="Text 13"/>
          <p:cNvSpPr/>
          <p:nvPr/>
        </p:nvSpPr>
        <p:spPr>
          <a:xfrm>
            <a:off x="1620479" y="3778299"/>
            <a:ext cx="379236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দ্বিবীজপত্রী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620479" y="4345335"/>
            <a:ext cx="379236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২টি বীজপত্র — শিম, মটর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654" y="351692"/>
            <a:ext cx="5154805" cy="4451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245618" y="553454"/>
            <a:ext cx="3091143" cy="442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ভ্রূণ (Embryo) </a:t>
            </a:r>
            <a:r>
              <a:rPr lang="en-US" sz="27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🌱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1346671" y="1237393"/>
            <a:ext cx="7024687" cy="386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বীজের মধ্যে অবস্থিত ভবিষ্যৎ উদ্ভিদের প্রাথমিক গঠনকে ভ্রূণ বলে।</a:t>
            </a:r>
            <a:endParaRPr lang="en-US" sz="20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816819"/>
            <a:ext cx="708794" cy="85055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46672" y="1958578"/>
            <a:ext cx="387221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মূলাঙ্কুর (Radicle)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1346671" y="2265090"/>
            <a:ext cx="387221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ভবিষ্যতে মূল তৈরি করে — নিচের দিকে বাড়ে</a:t>
            </a:r>
            <a:endParaRPr lang="en-US" sz="2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19" y="2667372"/>
            <a:ext cx="708794" cy="85055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46671" y="2809131"/>
            <a:ext cx="387221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প্লুমিউল (Plumule)</a:t>
            </a:r>
            <a:endParaRPr lang="en-US" sz="2400" dirty="0"/>
          </a:p>
        </p:txBody>
      </p:sp>
      <p:sp>
        <p:nvSpPr>
          <p:cNvPr id="10" name="Text 5"/>
          <p:cNvSpPr/>
          <p:nvPr/>
        </p:nvSpPr>
        <p:spPr>
          <a:xfrm>
            <a:off x="1346671" y="3115642"/>
            <a:ext cx="387221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ভবিষ্যতে কাণ্ড ও পাতা তৈরি করে — উপরের দিকে বাড়ে</a:t>
            </a:r>
            <a:endParaRPr lang="en-US" sz="20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19" y="3517925"/>
            <a:ext cx="708794" cy="85055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346671" y="3659684"/>
            <a:ext cx="387221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ভ্রূণাক্ষ</a:t>
            </a:r>
            <a:endParaRPr lang="en-US" sz="2400" dirty="0"/>
          </a:p>
        </p:txBody>
      </p:sp>
      <p:sp>
        <p:nvSpPr>
          <p:cNvPr id="13" name="Text 7"/>
          <p:cNvSpPr/>
          <p:nvPr/>
        </p:nvSpPr>
        <p:spPr>
          <a:xfrm>
            <a:off x="1346671" y="3966195"/>
            <a:ext cx="387221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মূলাঙ্কুর ও প্লুমিউলের সংযোগকারী অংশ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79042" y="395473"/>
            <a:ext cx="5341973" cy="442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একবীজপত্রী বনাম দ্বিবীজপত্রী বীজ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8" y="1235947"/>
            <a:ext cx="8151764" cy="3506875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7927777" y="2467124"/>
            <a:ext cx="103547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16967"/>
            <a:ext cx="5387875" cy="442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একবীজপত্রী বনাম দ্বিবীজপত্রী বীজ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783771" y="1734517"/>
            <a:ext cx="7868797" cy="3018353"/>
          </a:xfrm>
          <a:prstGeom prst="roundRect">
            <a:avLst>
              <a:gd name="adj" fmla="val 913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 flipV="1">
            <a:off x="783772" y="2383783"/>
            <a:ext cx="7868798" cy="83339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6" name="Shape 3"/>
          <p:cNvSpPr/>
          <p:nvPr/>
        </p:nvSpPr>
        <p:spPr>
          <a:xfrm flipV="1">
            <a:off x="783772" y="2794995"/>
            <a:ext cx="7868797" cy="8334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7" name="Shape 4"/>
          <p:cNvSpPr/>
          <p:nvPr/>
        </p:nvSpPr>
        <p:spPr>
          <a:xfrm flipV="1">
            <a:off x="783772" y="3206207"/>
            <a:ext cx="7868798" cy="83339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6919466" y="1734517"/>
            <a:ext cx="8860" cy="2330053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1416818" y="1829098"/>
            <a:ext cx="1061591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বিষয়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3155182" y="1734517"/>
            <a:ext cx="190918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একবীজপত্রী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197053" y="1829098"/>
            <a:ext cx="211293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দ্বিবীজপত্রী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1215851" y="2467123"/>
            <a:ext cx="1061591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বীজপত্র</a:t>
            </a: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426488" y="2467124"/>
            <a:ext cx="103309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১টি</a:t>
            </a: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6028134" y="2568182"/>
            <a:ext cx="103547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২টি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215851" y="2878336"/>
            <a:ext cx="1061591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উদাহরণ</a:t>
            </a: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3426488" y="2878335"/>
            <a:ext cx="103309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ধান, ভুট্টা</a:t>
            </a: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5883994" y="2878336"/>
            <a:ext cx="103547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শিম, মটর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061592" y="3289548"/>
            <a:ext cx="141681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বীজের গঠন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3426488" y="3289548"/>
            <a:ext cx="158764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এক বীজপত্রযুক্ত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5627077" y="3289547"/>
            <a:ext cx="1819629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দুই বীজপত্রযুক্ত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20" y="279127"/>
            <a:ext cx="4286896" cy="3639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অঙ্কুরোদগম ও এর শর্ত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38840" y="807021"/>
            <a:ext cx="8608963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উপযুক্ত পরিবেশে বীজ থেকে ভ্রূণের বৃদ্ধি শুরু হয়ে নতুন চারাগাছের বিকাশের প্রক্রিয়াকে </a:t>
            </a:r>
            <a:r>
              <a:rPr lang="en-US" sz="1400" b="1" dirty="0">
                <a:solidFill>
                  <a:srgbClr val="2B415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অঙ্কুরোদগম</a:t>
            </a:r>
            <a:r>
              <a:rPr lang="en-US" sz="1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বলে।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24" y="807021"/>
            <a:ext cx="7867352" cy="384557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33942" y="2130152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 শুষে ফেলে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5171158" y="1249781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বীজের খোসা নরম হয়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6075856" y="3059433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র‍্যাডিকল বের হয়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2130616" y="3956107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প্লুমুল বেড়ে নতুন চারা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99866" y="345169"/>
            <a:ext cx="2193323" cy="569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 err="1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পরীক্ষণ</a:t>
            </a:r>
            <a:r>
              <a:rPr lang="en-US" sz="36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🧪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622620" y="1031826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শ্রেণিকক্ষ পরীক্ষণ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914400" y="1500411"/>
            <a:ext cx="43601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ভেজা তুলোয় শিম/মটর বীজ রেখে পর্যবেক্ষণ করো।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96119" y="2113508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96119" y="2335411"/>
            <a:ext cx="3902943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7" name="Text 5"/>
          <p:cNvSpPr/>
          <p:nvPr/>
        </p:nvSpPr>
        <p:spPr>
          <a:xfrm>
            <a:off x="496119" y="2444353"/>
            <a:ext cx="3902943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পানি + বাতাস + তাপ →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অঙ্কুরোদগম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96119" y="2928714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02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96119" y="3150617"/>
            <a:ext cx="3902943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0" name="Text 8"/>
          <p:cNvSpPr/>
          <p:nvPr/>
        </p:nvSpPr>
        <p:spPr>
          <a:xfrm>
            <a:off x="496119" y="3259559"/>
            <a:ext cx="3902943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পানি নেই → অঙ্কুরোদগম হবে </a:t>
            </a:r>
            <a:r>
              <a:rPr lang="en-US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না</a:t>
            </a: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6119" y="3743920"/>
            <a:ext cx="283518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MuseoModerno Light" pitchFamily="34" charset="0"/>
                <a:ea typeface="MuseoModerno Light" pitchFamily="34" charset="-122"/>
                <a:cs typeface="MuseoModerno Light" pitchFamily="34" charset="-120"/>
              </a:rPr>
              <a:t>03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496119" y="3965823"/>
            <a:ext cx="3902943" cy="19050"/>
          </a:xfrm>
          <a:prstGeom prst="rect">
            <a:avLst/>
          </a:prstGeom>
          <a:solidFill>
            <a:srgbClr val="325F7B"/>
          </a:solidFill>
          <a:ln/>
        </p:spPr>
      </p:sp>
      <p:sp>
        <p:nvSpPr>
          <p:cNvPr id="13" name="Text 11"/>
          <p:cNvSpPr/>
          <p:nvPr/>
        </p:nvSpPr>
        <p:spPr>
          <a:xfrm>
            <a:off x="496119" y="4074765"/>
            <a:ext cx="3902943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বাতাসের অভাব → অঙ্কুরোদগম </a:t>
            </a:r>
            <a:r>
              <a:rPr lang="en-US" sz="2000" dirty="0" err="1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ব্যাহত</a:t>
            </a:r>
            <a:r>
              <a:rPr lang="en-US" sz="20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49701" y="1364010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350" dirty="0"/>
          </a:p>
        </p:txBody>
      </p:sp>
      <p:sp>
        <p:nvSpPr>
          <p:cNvPr id="15" name="Text 15"/>
          <p:cNvSpPr/>
          <p:nvPr/>
        </p:nvSpPr>
        <p:spPr>
          <a:xfrm>
            <a:off x="5210398" y="3105596"/>
            <a:ext cx="3300487" cy="463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MCQ:</a:t>
            </a:r>
            <a:r>
              <a:rPr lang="en-US" sz="2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বীজ থেকে প্রথমে কোন অংশ বের হয়?</a:t>
            </a:r>
            <a:endParaRPr lang="en-US" sz="20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✅ সঠিক উত্তর: </a:t>
            </a:r>
            <a:r>
              <a:rPr lang="en-US" sz="20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খ) মূলাঙ্কুর</a:t>
            </a:r>
            <a:endParaRPr lang="en-US" sz="2000" dirty="0"/>
          </a:p>
        </p:txBody>
      </p:sp>
      <p:sp>
        <p:nvSpPr>
          <p:cNvPr id="17" name="Text 5"/>
          <p:cNvSpPr/>
          <p:nvPr/>
        </p:nvSpPr>
        <p:spPr>
          <a:xfrm>
            <a:off x="3598710" y="4564361"/>
            <a:ext cx="3902943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পানি + বাতাস + তাপ → অঙ্কুরোদগম </a:t>
            </a:r>
            <a:r>
              <a:rPr lang="en-US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✅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001022" y="4549538"/>
            <a:ext cx="1597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সঠিক</a:t>
            </a:r>
            <a:r>
              <a:rPr lang="en-US" dirty="0" smtClean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উত্তর</a:t>
            </a:r>
            <a:r>
              <a:rPr lang="en-US" dirty="0" smtClean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72863" y="345169"/>
            <a:ext cx="2491990" cy="589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 dirty="0" err="1" smtClean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মূল্যায়ন</a:t>
            </a:r>
            <a:r>
              <a:rPr lang="en-US" sz="4000" dirty="0" smtClean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🧪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2401556" y="1142553"/>
            <a:ext cx="3114989" cy="545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সংক্ষিপ্ত প্রশ্ন </a:t>
            </a:r>
            <a:r>
              <a:rPr lang="en-US" sz="32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✏️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496119" y="2120202"/>
            <a:ext cx="8151763" cy="2291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8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বীজ কী? প্রধান অংশগুলো কী কী?</a:t>
            </a:r>
            <a:endParaRPr lang="en-US" sz="28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8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বীজত্বক ও বীজপত্রের কাজ কী?</a:t>
            </a:r>
            <a:endParaRPr lang="en-US" sz="28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8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অঙ্কুরোদগম কাকে বলে? তিনটি শর্ত লেখ।</a:t>
            </a:r>
            <a:endParaRPr lang="en-US" sz="28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2800" dirty="0">
                <a:solidFill>
                  <a:srgbClr val="2B415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মূলাঙ্কুর ও প্লুমিউলের কাজ কী?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85</TotalTime>
  <Words>459</Words>
  <Application>Microsoft Office PowerPoint</Application>
  <PresentationFormat>On-screen Show (16:9)</PresentationFormat>
  <Paragraphs>110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MuseoModerno Medium</vt:lpstr>
      <vt:lpstr>Perpetua</vt:lpstr>
      <vt:lpstr>Source Sans 3</vt:lpstr>
      <vt:lpstr>Roboto Bold</vt:lpstr>
      <vt:lpstr>Roboto</vt:lpstr>
      <vt:lpstr>Twemoji Mozilla</vt:lpstr>
      <vt:lpstr>Source Sans 3 Bold</vt:lpstr>
      <vt:lpstr>MuseoModerno Light</vt:lpstr>
      <vt:lpstr>Calibri</vt:lpstr>
      <vt:lpstr>Wingdings 2</vt:lpstr>
      <vt:lpstr>Franklin Gothic Book</vt:lpstr>
      <vt:lpstr>Equity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35</cp:revision>
  <dcterms:created xsi:type="dcterms:W3CDTF">2026-08-11T15:52:42Z</dcterms:created>
  <dcterms:modified xsi:type="dcterms:W3CDTF">2026-08-26T14:08:00Z</dcterms:modified>
</cp:coreProperties>
</file>