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1"/>
  </p:sldMasterIdLst>
  <p:notesMasterIdLst>
    <p:notesMasterId r:id="rId29"/>
  </p:notesMasterIdLst>
  <p:sldIdLst>
    <p:sldId id="279" r:id="rId2"/>
    <p:sldId id="280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82" r:id="rId26"/>
    <p:sldId id="283" r:id="rId27"/>
    <p:sldId id="281" r:id="rId2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1" d="100"/>
          <a:sy n="71" d="100"/>
        </p:scale>
        <p:origin x="-384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B4EFE-D2D6-4F51-9B42-037C823890DE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0968D-2D82-4521-B277-EE57C8BDB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78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8/27/2026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8/27/2026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011680"/>
            <a:ext cx="4754880" cy="4754880"/>
          </a:xfrm>
          <a:prstGeom prst="ellipse">
            <a:avLst/>
          </a:prstGeom>
          <a:solidFill>
            <a:srgbClr val="126E63"/>
          </a:solidFill>
          <a:ln/>
        </p:spPr>
      </p:sp>
      <p:sp>
        <p:nvSpPr>
          <p:cNvPr id="3" name="Shape 1"/>
          <p:cNvSpPr/>
          <p:nvPr/>
        </p:nvSpPr>
        <p:spPr>
          <a:xfrm>
            <a:off x="10058400" y="4572000"/>
            <a:ext cx="4572000" cy="4572000"/>
          </a:xfrm>
          <a:prstGeom prst="ellipse">
            <a:avLst/>
          </a:prstGeom>
          <a:solidFill>
            <a:srgbClr val="126E63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68580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بِسْمِ اللهِ الرَّحْمٰنِ الرَّحِيْمِ</a:t>
            </a:r>
            <a:endParaRPr lang="en-US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</a:endParaRPr>
          </a:p>
        </p:txBody>
      </p:sp>
      <p:sp>
        <p:nvSpPr>
          <p:cNvPr id="9" name="Text 7"/>
          <p:cNvSpPr/>
          <p:nvPr/>
        </p:nvSpPr>
        <p:spPr>
          <a:xfrm>
            <a:off x="744423" y="3621738"/>
            <a:ext cx="10515600" cy="1234440"/>
          </a:xfrm>
          <a:prstGeom prst="rect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E8CD6B"/>
                </a:solidFill>
                <a:latin typeface="Arabic Typesetting" pitchFamily="66" charset="-78"/>
                <a:ea typeface="Nirmala UI" pitchFamily="34" charset="-122"/>
              </a:rPr>
              <a:t>السَّلَامُ عَلَيْكُمْ وَرَحْمَةُ اللهِ وَبَرَكَاتُهُ</a:t>
            </a:r>
            <a:endParaRPr lang="en-US" sz="3200" dirty="0">
              <a:latin typeface="Arabic Typesetting" pitchFamily="66" charset="-78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718304" y="3246120"/>
            <a:ext cx="2743200" cy="0"/>
          </a:xfrm>
          <a:prstGeom prst="line">
            <a:avLst/>
          </a:prstGeom>
          <a:noFill/>
          <a:ln w="15875">
            <a:solidFill>
              <a:srgbClr val="C9A22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74960" y="1333948"/>
            <a:ext cx="9585063" cy="1981200"/>
          </a:xfrm>
          <a:prstGeom prst="rect">
            <a:avLst/>
          </a:prstGeom>
          <a:noFill/>
          <a:ln/>
          <a:scene3d>
            <a:camera prst="perspectiveRelaxedModerately"/>
            <a:lightRig rig="threePt" dir="t"/>
          </a:scene3d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r-S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أهلا </a:t>
            </a:r>
            <a:r>
              <a:rPr lang="ar-SA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وسهلا</a:t>
            </a:r>
            <a:r>
              <a:rPr lang="ar-S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 مرحبا بكم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6114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3"/>
          <p:cNvSpPr txBox="1">
            <a:spLocks/>
          </p:cNvSpPr>
          <p:nvPr/>
        </p:nvSpPr>
        <p:spPr>
          <a:xfrm>
            <a:off x="0" y="927938"/>
            <a:ext cx="11988800" cy="49140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38" tIns="45719" rIns="91438" bIns="45719" rtlCol="0" anchor="ctr">
            <a:normAutofit/>
          </a:bodyPr>
          <a:lstStyle/>
          <a:p>
            <a:pPr algn="just" rtl="1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ar-SA" sz="8800" b="1" spc="-200" dirty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محمد سيف الإسلام 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  محاضر اللغة العربية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المدرسة للبنات للعالم بمتابنغا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غزاريا-مونشي غنز</a:t>
            </a:r>
            <a:endParaRPr lang="ar-SA" sz="4800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WELCOME\Downloads\de803fe2-1cc3-49ef-8413-7f089367edfb (1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8" b="13365"/>
          <a:stretch/>
        </p:blipFill>
        <p:spPr bwMode="auto">
          <a:xfrm>
            <a:off x="17935" y="1967761"/>
            <a:ext cx="3899648" cy="4881282"/>
          </a:xfrm>
          <a:prstGeom prst="rect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272476"/>
      </p:ext>
    </p:extLst>
  </p:cSld>
  <p:clrMapOvr>
    <a:masterClrMapping/>
  </p:clrMapOvr>
  <p:transition spd="slow">
    <p:push dir="u"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F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74711" y="-1264024"/>
            <a:ext cx="3840480" cy="384048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 prst="angle"/>
          </a:sp3d>
        </p:spPr>
      </p:sp>
      <p:sp>
        <p:nvSpPr>
          <p:cNvPr id="3" name="Shape 1"/>
          <p:cNvSpPr/>
          <p:nvPr/>
        </p:nvSpPr>
        <p:spPr>
          <a:xfrm>
            <a:off x="-1463040" y="4937760"/>
            <a:ext cx="3291840" cy="32918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 prst="angle"/>
          </a:sp3d>
        </p:spPr>
      </p:sp>
      <p:sp>
        <p:nvSpPr>
          <p:cNvPr id="4" name="Text 2"/>
          <p:cNvSpPr/>
          <p:nvPr/>
        </p:nvSpPr>
        <p:spPr>
          <a:xfrm>
            <a:off x="1428975" y="2160494"/>
            <a:ext cx="8754932" cy="3126901"/>
          </a:xfrm>
          <a:prstGeom prst="rect">
            <a:avLst/>
          </a:prstGeom>
          <a:solidFill>
            <a:srgbClr val="006666"/>
          </a:solidFill>
          <a:ln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 err="1">
                <a:solidFill>
                  <a:schemeClr val="bg1"/>
                </a:solidFill>
                <a:latin typeface="Nirmala UI" pitchFamily="34" charset="0"/>
                <a:ea typeface="Nirmala UI" pitchFamily="34" charset="-122"/>
              </a:rPr>
              <a:t>اِسْمُ</a:t>
            </a:r>
            <a:r>
              <a:rPr lang="en-US" sz="7200" b="1" dirty="0">
                <a:solidFill>
                  <a:schemeClr val="bg1"/>
                </a:solidFill>
                <a:latin typeface="Nirmala UI" pitchFamily="34" charset="0"/>
                <a:ea typeface="Nirmala UI" pitchFamily="34" charset="-122"/>
              </a:rPr>
              <a:t> </a:t>
            </a:r>
            <a:r>
              <a:rPr lang="en-US" sz="7200" b="1" dirty="0" err="1" smtClean="0">
                <a:solidFill>
                  <a:schemeClr val="bg1"/>
                </a:solidFill>
                <a:latin typeface="Nirmala UI" pitchFamily="34" charset="0"/>
                <a:ea typeface="Nirmala UI" pitchFamily="34" charset="-122"/>
              </a:rPr>
              <a:t>ٱلْمُعْرَبِ</a:t>
            </a:r>
            <a:endParaRPr lang="ar-SA" sz="7200" b="1" dirty="0" smtClean="0">
              <a:solidFill>
                <a:schemeClr val="bg1"/>
              </a:solidFill>
              <a:latin typeface="Nirmala UI" pitchFamily="34" charset="0"/>
              <a:ea typeface="Nirmala UI" pitchFamily="34" charset="-122"/>
            </a:endParaRPr>
          </a:p>
          <a:p>
            <a:pPr algn="ctr" rtl="1"/>
            <a:r>
              <a:rPr lang="ar-SA" sz="4400" b="1" dirty="0">
                <a:solidFill>
                  <a:srgbClr val="00FF00"/>
                </a:solidFill>
                <a:latin typeface="Simplified Arabic" pitchFamily="18" charset="-78"/>
                <a:cs typeface="Simplified Arabic" pitchFamily="18" charset="-78"/>
              </a:rPr>
              <a:t>الصف العاشر من الداخل</a:t>
            </a:r>
          </a:p>
          <a:p>
            <a:pPr algn="ctr" rtl="1"/>
            <a:r>
              <a:rPr lang="ar-SA" sz="4400" b="1" dirty="0">
                <a:solidFill>
                  <a:srgbClr val="00FF00"/>
                </a:solidFill>
                <a:latin typeface="Simplified Arabic" pitchFamily="18" charset="-78"/>
                <a:cs typeface="Simplified Arabic" pitchFamily="18" charset="-78"/>
              </a:rPr>
              <a:t>     المادة:قواعد اللغة العربية</a:t>
            </a:r>
            <a:endParaRPr lang="en-US" sz="4400" dirty="0">
              <a:solidFill>
                <a:srgbClr val="00FF00"/>
              </a:solidFill>
            </a:endParaRPr>
          </a:p>
          <a:p>
            <a:pPr marL="0" indent="0" algn="ctr">
              <a:buNone/>
            </a:pPr>
            <a:endParaRPr lang="en-US" sz="4400" dirty="0">
              <a:solidFill>
                <a:srgbClr val="00FF0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822960" y="288036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718304" y="5399495"/>
            <a:ext cx="2743200" cy="0"/>
          </a:xfrm>
          <a:prstGeom prst="line">
            <a:avLst/>
          </a:prstGeom>
          <a:noFill/>
          <a:ln w="19050">
            <a:solidFill>
              <a:srgbClr val="C9A22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5257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700" dirty="0"/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2036782" y="781722"/>
            <a:ext cx="8597153" cy="8217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6000" b="1" dirty="0" smtClean="0">
                <a:solidFill>
                  <a:schemeClr val="bg1"/>
                </a:solidFill>
              </a:rPr>
              <a:t>تعريف الدرس</a:t>
            </a:r>
            <a:r>
              <a:rPr lang="en-US" sz="3600" dirty="0" smtClean="0">
                <a:solidFill>
                  <a:schemeClr val="bg1"/>
                </a:solidFill>
              </a:rPr>
              <a:t/>
            </a:r>
            <a:br>
              <a:rPr lang="en-US" sz="36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ইসমে মু'রাব (اِسْمُ ٱلْمُعْرَبِ) এর পরিচয়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394960" cy="2377440"/>
          </a:xfrm>
          <a:prstGeom prst="roundRect">
            <a:avLst>
              <a:gd name="adj" fmla="val 4615"/>
            </a:avLst>
          </a:prstGeom>
          <a:solidFill>
            <a:srgbClr val="EAF3F1"/>
          </a:solidFill>
          <a:ln/>
        </p:spPr>
      </p:sp>
      <p:sp>
        <p:nvSpPr>
          <p:cNvPr id="4" name="Shape 2"/>
          <p:cNvSpPr/>
          <p:nvPr/>
        </p:nvSpPr>
        <p:spPr>
          <a:xfrm>
            <a:off x="868680" y="169164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600200" y="17373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আভিধানিক অর্থ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8680" y="2331720"/>
            <a:ext cx="4754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26E63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مُعْرَب</a:t>
            </a:r>
            <a:endParaRPr lang="en-US" sz="3600" b="1" dirty="0">
              <a:latin typeface="SutonnyOMJ" pitchFamily="2" charset="0"/>
              <a:cs typeface="SutonnyOMJ" pitchFamily="2" charset="0"/>
            </a:endParaRPr>
          </a:p>
          <a:p>
            <a:pPr marL="0" indent="0" algn="l">
              <a:buNone/>
            </a:pPr>
            <a:r>
              <a:rPr lang="en-US" sz="24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শব্দটি اِسْم مَفْعُوْل এর সীগাহ, যা বাবে اِفْعَال এর মাসদার থেকে গঠিত। এর অর্থ — প্রকাশ করা।</a:t>
            </a:r>
            <a:endParaRPr lang="en-US" sz="36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263640" y="1388633"/>
            <a:ext cx="5394960" cy="2377440"/>
          </a:xfrm>
          <a:prstGeom prst="roundRect">
            <a:avLst>
              <a:gd name="adj" fmla="val 4615"/>
            </a:avLst>
          </a:prstGeom>
          <a:solidFill>
            <a:srgbClr val="EAF3F1"/>
          </a:solidFill>
          <a:ln/>
        </p:spPr>
      </p:sp>
      <p:sp>
        <p:nvSpPr>
          <p:cNvPr id="9" name="Shape 7"/>
          <p:cNvSpPr/>
          <p:nvPr/>
        </p:nvSpPr>
        <p:spPr>
          <a:xfrm>
            <a:off x="6537960" y="169164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0" name="Text 8"/>
          <p:cNvSpPr/>
          <p:nvPr/>
        </p:nvSpPr>
        <p:spPr>
          <a:xfrm>
            <a:off x="6537960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269480" y="17373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পারিভাষিক অর্থ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37960" y="2331720"/>
            <a:ext cx="4846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6E63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كُلُّ اسْمٍ رُكِّبَ مَعَ غَيْرِهِ وَلَا يُشْبِهُ مَبْنِيَّ الْأَصْلِ</a:t>
            </a:r>
            <a:endParaRPr lang="en-US" sz="2400" b="1" dirty="0">
              <a:latin typeface="SutonnyOMJ" pitchFamily="2" charset="0"/>
              <a:cs typeface="SutonnyOMJ" pitchFamily="2" charset="0"/>
            </a:endParaRPr>
          </a:p>
          <a:p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যে ইসম অন্য শব্দের সাথে মিলিত </a:t>
            </a:r>
            <a:r>
              <a:rPr lang="en-US" sz="2000" b="1" dirty="0" err="1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হয</a:t>
            </a:r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় </a:t>
            </a:r>
            <a:r>
              <a:rPr lang="en-US" sz="20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মূল</a:t>
            </a:r>
            <a:r>
              <a:rPr lang="en-US" sz="20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(মাবনী) সাদৃশ্য রাখে </a:t>
            </a:r>
            <a:r>
              <a:rPr lang="en-US" sz="2000" b="1" dirty="0" err="1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না</a:t>
            </a:r>
            <a:r>
              <a:rPr lang="en-US" sz="20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। </a:t>
            </a:r>
            <a:r>
              <a:rPr lang="en-US" sz="24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(</a:t>
            </a:r>
            <a:r>
              <a:rPr lang="en-US" sz="24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হরফ</a:t>
            </a:r>
            <a:r>
              <a:rPr lang="en-US" sz="24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, </a:t>
            </a:r>
            <a:r>
              <a:rPr lang="en-US" sz="2400" b="1" dirty="0" err="1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ফে'লে</a:t>
            </a:r>
            <a:r>
              <a:rPr lang="en-US" sz="24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400" b="1" dirty="0" err="1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মাযী</a:t>
            </a:r>
            <a:r>
              <a:rPr lang="en-US" sz="24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ও </a:t>
            </a:r>
            <a:r>
              <a:rPr lang="en-US" sz="2400" b="1" dirty="0" err="1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আমরে</a:t>
            </a:r>
            <a:r>
              <a:rPr lang="en-US" sz="24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4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হাযির</a:t>
            </a:r>
            <a:r>
              <a:rPr lang="en-US" sz="24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)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48640" y="4023360"/>
            <a:ext cx="11064240" cy="2148840"/>
          </a:xfrm>
          <a:prstGeom prst="roundRect">
            <a:avLst>
              <a:gd name="adj" fmla="val 5106"/>
            </a:avLst>
          </a:prstGeom>
          <a:solidFill>
            <a:srgbClr val="0B4F4A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42519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এক নজরে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14400" y="4709160"/>
            <a:ext cx="10332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ইসমে মু'রাব প্রধানত ১৬ প্রকার — যাদের অপর নাম </a:t>
            </a:r>
            <a:r>
              <a:rPr lang="en-US" sz="2800" b="1" dirty="0">
                <a:solidFill>
                  <a:srgbClr val="E8CD6B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اَسْمَاءُ مُتَمَكِّنٍ</a:t>
            </a:r>
            <a:r>
              <a:rPr lang="en-US" sz="2800" b="1" dirty="0">
                <a:solidFill>
                  <a:srgbClr val="FFFFFF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(মুতামাক্কিন </a:t>
            </a:r>
            <a:r>
              <a:rPr lang="en-US" sz="2800" b="1" dirty="0" err="1">
                <a:solidFill>
                  <a:srgbClr val="FFFFFF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ইসমসমূহ</a:t>
            </a:r>
            <a:r>
              <a:rPr lang="en-US" sz="2800" b="1" dirty="0" smtClean="0">
                <a:solidFill>
                  <a:srgbClr val="FFFFFF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)।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২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ইসমে মুরাবের ১৬ প্রকার — সংক্ষিপ্ত তালিকা</a:t>
            </a:r>
            <a:endParaRPr lang="en-US" sz="4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743200" cy="1280160"/>
          </a:xfrm>
          <a:prstGeom prst="roundRect">
            <a:avLst>
              <a:gd name="adj" fmla="val 5714"/>
            </a:avLst>
          </a:prstGeom>
          <a:solidFill>
            <a:srgbClr val="EAF3F1"/>
          </a:solidFill>
          <a:ln/>
        </p:spPr>
      </p:sp>
      <p:sp>
        <p:nvSpPr>
          <p:cNvPr id="4" name="Shape 2"/>
          <p:cNvSpPr/>
          <p:nvPr/>
        </p:nvSpPr>
        <p:spPr>
          <a:xfrm>
            <a:off x="658368" y="1252728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12527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1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85800" y="1645920"/>
            <a:ext cx="2468880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الْمُفْرَدُ الْمُنْصَرِفُ الصَّحِيْحُ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383280" y="1143000"/>
            <a:ext cx="2743200" cy="1280160"/>
          </a:xfrm>
          <a:prstGeom prst="roundRect">
            <a:avLst>
              <a:gd name="adj" fmla="val 5714"/>
            </a:avLst>
          </a:prstGeom>
          <a:solidFill>
            <a:srgbClr val="EAF3F1"/>
          </a:solidFill>
          <a:ln/>
        </p:spPr>
      </p:sp>
      <p:sp>
        <p:nvSpPr>
          <p:cNvPr id="8" name="Shape 6"/>
          <p:cNvSpPr/>
          <p:nvPr/>
        </p:nvSpPr>
        <p:spPr>
          <a:xfrm>
            <a:off x="3493008" y="1252728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9" name="Text 7"/>
          <p:cNvSpPr/>
          <p:nvPr/>
        </p:nvSpPr>
        <p:spPr>
          <a:xfrm>
            <a:off x="3493008" y="12527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2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520440" y="1645920"/>
            <a:ext cx="2468880" cy="6155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الْمُفْرَدُ الْمُنْصَرِفُ الْجَارِيْ مَجْرَى الصَّحِيْحِ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217920" y="1143000"/>
            <a:ext cx="2743200" cy="1280160"/>
          </a:xfrm>
          <a:prstGeom prst="roundRect">
            <a:avLst>
              <a:gd name="adj" fmla="val 5714"/>
            </a:avLst>
          </a:prstGeom>
          <a:solidFill>
            <a:srgbClr val="EAF3F1"/>
          </a:solidFill>
          <a:ln/>
        </p:spPr>
      </p:sp>
      <p:sp>
        <p:nvSpPr>
          <p:cNvPr id="12" name="Shape 10"/>
          <p:cNvSpPr/>
          <p:nvPr/>
        </p:nvSpPr>
        <p:spPr>
          <a:xfrm>
            <a:off x="6327648" y="1252728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6327648" y="12527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3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355080" y="1645920"/>
            <a:ext cx="2468880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الْجَمْعُ الْمُكَسَّرُ الْمُنْصَرِفُ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052560" y="1143000"/>
            <a:ext cx="2743200" cy="1280160"/>
          </a:xfrm>
          <a:prstGeom prst="roundRect">
            <a:avLst>
              <a:gd name="adj" fmla="val 5714"/>
            </a:avLst>
          </a:prstGeom>
          <a:solidFill>
            <a:srgbClr val="EAF3F1"/>
          </a:solidFill>
          <a:ln/>
        </p:spPr>
      </p:sp>
      <p:sp>
        <p:nvSpPr>
          <p:cNvPr id="16" name="Shape 14"/>
          <p:cNvSpPr/>
          <p:nvPr/>
        </p:nvSpPr>
        <p:spPr>
          <a:xfrm>
            <a:off x="9162288" y="1252728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7" name="Text 15"/>
          <p:cNvSpPr/>
          <p:nvPr/>
        </p:nvSpPr>
        <p:spPr>
          <a:xfrm>
            <a:off x="9162288" y="12527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4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9189720" y="1645920"/>
            <a:ext cx="2468880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الْجَمْعُ الْمُؤَنَّثُ السَّالِمُ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548640" y="2532888"/>
            <a:ext cx="2743200" cy="1280160"/>
          </a:xfrm>
          <a:prstGeom prst="roundRect">
            <a:avLst>
              <a:gd name="adj" fmla="val 5714"/>
            </a:avLst>
          </a:prstGeom>
          <a:solidFill>
            <a:srgbClr val="EAF3F1"/>
          </a:solidFill>
          <a:ln/>
        </p:spPr>
      </p:sp>
      <p:sp>
        <p:nvSpPr>
          <p:cNvPr id="20" name="Shape 18"/>
          <p:cNvSpPr/>
          <p:nvPr/>
        </p:nvSpPr>
        <p:spPr>
          <a:xfrm>
            <a:off x="658368" y="2642616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1" name="Text 19"/>
          <p:cNvSpPr/>
          <p:nvPr/>
        </p:nvSpPr>
        <p:spPr>
          <a:xfrm>
            <a:off x="658368" y="26426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5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85800" y="3035808"/>
            <a:ext cx="2468880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غَيْرُ الْمُنْصَرِفِ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3383280" y="2532888"/>
            <a:ext cx="2743200" cy="1280160"/>
          </a:xfrm>
          <a:prstGeom prst="roundRect">
            <a:avLst>
              <a:gd name="adj" fmla="val 5714"/>
            </a:avLst>
          </a:prstGeom>
          <a:solidFill>
            <a:srgbClr val="EAF3F1"/>
          </a:solidFill>
          <a:ln/>
        </p:spPr>
      </p:sp>
      <p:sp>
        <p:nvSpPr>
          <p:cNvPr id="24" name="Shape 22"/>
          <p:cNvSpPr/>
          <p:nvPr/>
        </p:nvSpPr>
        <p:spPr>
          <a:xfrm>
            <a:off x="3493008" y="2642616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5" name="Text 23"/>
          <p:cNvSpPr/>
          <p:nvPr/>
        </p:nvSpPr>
        <p:spPr>
          <a:xfrm>
            <a:off x="3493008" y="26426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6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3520440" y="3035808"/>
            <a:ext cx="2468880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الْأَسْمَاءُ السِّتَّةُ مَعَ الشَّرَائِطِ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217920" y="2532888"/>
            <a:ext cx="2743200" cy="1280160"/>
          </a:xfrm>
          <a:prstGeom prst="roundRect">
            <a:avLst>
              <a:gd name="adj" fmla="val 5714"/>
            </a:avLst>
          </a:prstGeom>
          <a:solidFill>
            <a:srgbClr val="EAF3F1"/>
          </a:solidFill>
          <a:ln/>
        </p:spPr>
      </p:sp>
      <p:sp>
        <p:nvSpPr>
          <p:cNvPr id="28" name="Shape 26"/>
          <p:cNvSpPr/>
          <p:nvPr/>
        </p:nvSpPr>
        <p:spPr>
          <a:xfrm>
            <a:off x="6327648" y="2642616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9" name="Text 27"/>
          <p:cNvSpPr/>
          <p:nvPr/>
        </p:nvSpPr>
        <p:spPr>
          <a:xfrm>
            <a:off x="6327648" y="26426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7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355080" y="3035808"/>
            <a:ext cx="2468880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اِثْنَانِ ও اِثْنَتَانِ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9052560" y="2532888"/>
            <a:ext cx="2743200" cy="1280160"/>
          </a:xfrm>
          <a:prstGeom prst="roundRect">
            <a:avLst>
              <a:gd name="adj" fmla="val 5714"/>
            </a:avLst>
          </a:prstGeom>
          <a:solidFill>
            <a:srgbClr val="EAF3F1"/>
          </a:solidFill>
          <a:ln/>
        </p:spPr>
      </p:sp>
      <p:sp>
        <p:nvSpPr>
          <p:cNvPr id="32" name="Shape 30"/>
          <p:cNvSpPr/>
          <p:nvPr/>
        </p:nvSpPr>
        <p:spPr>
          <a:xfrm>
            <a:off x="9162288" y="2642616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33" name="Text 31"/>
          <p:cNvSpPr/>
          <p:nvPr/>
        </p:nvSpPr>
        <p:spPr>
          <a:xfrm>
            <a:off x="9162288" y="26426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8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9189720" y="3035808"/>
            <a:ext cx="2468880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كِلَا ও كِلْتَا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9162288" y="5312664"/>
            <a:ext cx="2743200" cy="1280160"/>
          </a:xfrm>
          <a:prstGeom prst="roundRect">
            <a:avLst>
              <a:gd name="adj" fmla="val 5714"/>
            </a:avLst>
          </a:prstGeom>
          <a:solidFill>
            <a:srgbClr val="EAF3F1"/>
          </a:solidFill>
          <a:ln/>
        </p:spPr>
      </p:sp>
      <p:sp>
        <p:nvSpPr>
          <p:cNvPr id="38" name="Text 36"/>
          <p:cNvSpPr/>
          <p:nvPr/>
        </p:nvSpPr>
        <p:spPr>
          <a:xfrm>
            <a:off x="9189720" y="5940373"/>
            <a:ext cx="2468880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الْجَمْعُ</a:t>
            </a:r>
            <a:r>
              <a:rPr lang="en-US" sz="20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0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الْمُذَكَّرُ</a:t>
            </a:r>
            <a:r>
              <a:rPr lang="en-US" sz="20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0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السَّالِمُ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3383280" y="3922776"/>
            <a:ext cx="2743200" cy="1280160"/>
          </a:xfrm>
          <a:prstGeom prst="roundRect">
            <a:avLst>
              <a:gd name="adj" fmla="val 5714"/>
            </a:avLst>
          </a:prstGeom>
          <a:solidFill>
            <a:srgbClr val="EAF3F1"/>
          </a:solidFill>
          <a:ln/>
        </p:spPr>
      </p:sp>
      <p:sp>
        <p:nvSpPr>
          <p:cNvPr id="40" name="Shape 38"/>
          <p:cNvSpPr/>
          <p:nvPr/>
        </p:nvSpPr>
        <p:spPr>
          <a:xfrm>
            <a:off x="3493008" y="4032504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1" name="Text 39"/>
          <p:cNvSpPr/>
          <p:nvPr/>
        </p:nvSpPr>
        <p:spPr>
          <a:xfrm>
            <a:off x="3493008" y="40325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10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3520440" y="4425696"/>
            <a:ext cx="2468880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أُوْلُوْ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6217920" y="3922776"/>
            <a:ext cx="2743200" cy="1280160"/>
          </a:xfrm>
          <a:prstGeom prst="roundRect">
            <a:avLst>
              <a:gd name="adj" fmla="val 5714"/>
            </a:avLst>
          </a:prstGeom>
          <a:solidFill>
            <a:srgbClr val="EAF3F1"/>
          </a:solidFill>
          <a:ln/>
        </p:spPr>
      </p:sp>
      <p:sp>
        <p:nvSpPr>
          <p:cNvPr id="44" name="Shape 42"/>
          <p:cNvSpPr/>
          <p:nvPr/>
        </p:nvSpPr>
        <p:spPr>
          <a:xfrm>
            <a:off x="6327648" y="4032504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5" name="Text 43"/>
          <p:cNvSpPr/>
          <p:nvPr/>
        </p:nvSpPr>
        <p:spPr>
          <a:xfrm>
            <a:off x="6327648" y="40325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11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6355080" y="4425696"/>
            <a:ext cx="2468880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مِنْ عِشْرِيْنَ إِلَى تِسْعِيْنَ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9052560" y="3922776"/>
            <a:ext cx="2743200" cy="1280160"/>
          </a:xfrm>
          <a:prstGeom prst="roundRect">
            <a:avLst>
              <a:gd name="adj" fmla="val 5714"/>
            </a:avLst>
          </a:prstGeom>
          <a:solidFill>
            <a:srgbClr val="EAF3F1"/>
          </a:solidFill>
          <a:ln/>
        </p:spPr>
      </p:sp>
      <p:sp>
        <p:nvSpPr>
          <p:cNvPr id="48" name="Shape 46"/>
          <p:cNvSpPr/>
          <p:nvPr/>
        </p:nvSpPr>
        <p:spPr>
          <a:xfrm>
            <a:off x="9162288" y="4032504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9" name="Text 47"/>
          <p:cNvSpPr/>
          <p:nvPr/>
        </p:nvSpPr>
        <p:spPr>
          <a:xfrm>
            <a:off x="9162288" y="40325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12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9189720" y="4425696"/>
            <a:ext cx="2468880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الْاِسْمُ الْمَقْصُوْرُ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548640" y="5312664"/>
            <a:ext cx="2743200" cy="1280160"/>
          </a:xfrm>
          <a:prstGeom prst="roundRect">
            <a:avLst>
              <a:gd name="adj" fmla="val 5714"/>
            </a:avLst>
          </a:prstGeom>
          <a:solidFill>
            <a:srgbClr val="EAF3F1"/>
          </a:solidFill>
          <a:ln/>
        </p:spPr>
      </p:sp>
      <p:sp>
        <p:nvSpPr>
          <p:cNvPr id="52" name="Shape 50"/>
          <p:cNvSpPr/>
          <p:nvPr/>
        </p:nvSpPr>
        <p:spPr>
          <a:xfrm>
            <a:off x="658368" y="5422392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53" name="Text 51"/>
          <p:cNvSpPr/>
          <p:nvPr/>
        </p:nvSpPr>
        <p:spPr>
          <a:xfrm>
            <a:off x="658368" y="54223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13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685800" y="5815584"/>
            <a:ext cx="2468880" cy="6155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গাইরে জমঈ মুজাক্কার সালিম + ياء المتكلم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3383280" y="5312664"/>
            <a:ext cx="2743200" cy="1280160"/>
          </a:xfrm>
          <a:prstGeom prst="roundRect">
            <a:avLst>
              <a:gd name="adj" fmla="val 5714"/>
            </a:avLst>
          </a:prstGeom>
          <a:solidFill>
            <a:srgbClr val="EAF3F1"/>
          </a:solidFill>
          <a:ln/>
        </p:spPr>
      </p:sp>
      <p:sp>
        <p:nvSpPr>
          <p:cNvPr id="56" name="Shape 54"/>
          <p:cNvSpPr/>
          <p:nvPr/>
        </p:nvSpPr>
        <p:spPr>
          <a:xfrm>
            <a:off x="3493008" y="5422392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57" name="Text 55"/>
          <p:cNvSpPr/>
          <p:nvPr/>
        </p:nvSpPr>
        <p:spPr>
          <a:xfrm>
            <a:off x="3493008" y="54223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14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3520440" y="5815584"/>
            <a:ext cx="2468880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الْاِسْمُ الْمَنْقُوْصُ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6217920" y="5312664"/>
            <a:ext cx="2743200" cy="1280160"/>
          </a:xfrm>
          <a:prstGeom prst="roundRect">
            <a:avLst>
              <a:gd name="adj" fmla="val 5714"/>
            </a:avLst>
          </a:prstGeom>
          <a:solidFill>
            <a:srgbClr val="EAF3F1"/>
          </a:solidFill>
          <a:ln/>
        </p:spPr>
      </p:sp>
      <p:sp>
        <p:nvSpPr>
          <p:cNvPr id="60" name="Shape 58"/>
          <p:cNvSpPr/>
          <p:nvPr/>
        </p:nvSpPr>
        <p:spPr>
          <a:xfrm>
            <a:off x="6327648" y="5422392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61" name="Text 59"/>
          <p:cNvSpPr/>
          <p:nvPr/>
        </p:nvSpPr>
        <p:spPr>
          <a:xfrm>
            <a:off x="6327648" y="54223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15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6355080" y="5815584"/>
            <a:ext cx="2468880" cy="6155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জমঈ মুজাক্কার সালিম + ياء المتكلم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9162288" y="5422392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68" name="Shape 61"/>
          <p:cNvSpPr/>
          <p:nvPr/>
        </p:nvSpPr>
        <p:spPr>
          <a:xfrm>
            <a:off x="339225" y="3978949"/>
            <a:ext cx="2743200" cy="1280160"/>
          </a:xfrm>
          <a:prstGeom prst="roundRect">
            <a:avLst>
              <a:gd name="adj" fmla="val 5714"/>
            </a:avLst>
          </a:prstGeom>
          <a:solidFill>
            <a:srgbClr val="EAF3F1"/>
          </a:solidFill>
          <a:ln/>
        </p:spPr>
      </p:sp>
      <p:sp>
        <p:nvSpPr>
          <p:cNvPr id="69" name="Text 63"/>
          <p:cNvSpPr/>
          <p:nvPr/>
        </p:nvSpPr>
        <p:spPr>
          <a:xfrm>
            <a:off x="9138442" y="54498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16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70" name="Text 64"/>
          <p:cNvSpPr/>
          <p:nvPr/>
        </p:nvSpPr>
        <p:spPr>
          <a:xfrm>
            <a:off x="841248" y="4465141"/>
            <a:ext cx="2468880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الْمُثَنَّى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475488" y="4004518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71" name="Text 35"/>
          <p:cNvSpPr/>
          <p:nvPr/>
        </p:nvSpPr>
        <p:spPr>
          <a:xfrm>
            <a:off x="479068" y="40325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9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658368" cy="6583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82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প্রকার ১ / ১৬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45720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সহীহ ও মুনসারিফ একবচন ইসম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AF3F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الْمُفْرَدُ الْمُنْصَرِفُ الصَّحِيْحُ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ব্যাখ্যা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548640" y="3611880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28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যে একবচন ইসমের শেষ অক্ষর হরফে ইল্লত (و، ا، ي) </a:t>
            </a:r>
            <a:r>
              <a:rPr lang="en-US" sz="28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হবে</a:t>
            </a:r>
            <a:r>
              <a:rPr lang="en-US" sz="28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8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না</a:t>
            </a:r>
            <a:endParaRPr lang="en-US" sz="2800" b="1" dirty="0" smtClean="0">
              <a:solidFill>
                <a:srgbClr val="16302C"/>
              </a:solidFill>
              <a:latin typeface="SutonnyOMJ" pitchFamily="2" charset="0"/>
              <a:ea typeface="Nirmala UI" pitchFamily="34" charset="-122"/>
              <a:cs typeface="SutonnyOMJ" pitchFamily="2" charset="0"/>
            </a:endParaRPr>
          </a:p>
          <a:p>
            <a:pPr marL="0" indent="0" algn="l">
              <a:lnSpc>
                <a:spcPct val="135000"/>
              </a:lnSpc>
              <a:buNone/>
            </a:pPr>
            <a:r>
              <a:rPr lang="en-US" sz="28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ইরাব</a:t>
            </a:r>
            <a:r>
              <a:rPr lang="en-US" sz="28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: </a:t>
            </a:r>
            <a:r>
              <a:rPr lang="en-US" sz="28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রফা</a:t>
            </a:r>
            <a:r>
              <a:rPr lang="en-US" sz="28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, </a:t>
            </a:r>
            <a:r>
              <a:rPr lang="en-US" sz="28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নসব</a:t>
            </a:r>
            <a:r>
              <a:rPr lang="en-US" sz="28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ও </a:t>
            </a:r>
            <a:r>
              <a:rPr lang="en-US" sz="28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জার</a:t>
            </a:r>
            <a:r>
              <a:rPr lang="en-US" sz="28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তিন</a:t>
            </a:r>
            <a:r>
              <a:rPr lang="en-US" sz="28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অবস্থাতেই</a:t>
            </a:r>
            <a:r>
              <a:rPr lang="en-US" sz="28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প্রকাশ্য</a:t>
            </a:r>
            <a:r>
              <a:rPr lang="en-US" sz="28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ইরাব</a:t>
            </a:r>
            <a:r>
              <a:rPr lang="en-US" sz="28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গ্রহণ</a:t>
            </a:r>
            <a:r>
              <a:rPr lang="en-US" sz="28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করবে</a:t>
            </a:r>
            <a:r>
              <a:rPr lang="en-US" sz="28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।</a:t>
            </a:r>
            <a:endParaRPr lang="en-US" sz="2800" b="1" dirty="0"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589520" y="3246120"/>
            <a:ext cx="4023360" cy="2743200"/>
          </a:xfrm>
          <a:prstGeom prst="roundRect">
            <a:avLst>
              <a:gd name="adj" fmla="val 4000"/>
            </a:avLst>
          </a:prstGeom>
          <a:solidFill>
            <a:srgbClr val="0B4F4A"/>
          </a:solidFill>
          <a:ln/>
        </p:spPr>
      </p:sp>
      <p:sp>
        <p:nvSpPr>
          <p:cNvPr id="12" name="Text 10"/>
          <p:cNvSpPr/>
          <p:nvPr/>
        </p:nvSpPr>
        <p:spPr>
          <a:xfrm>
            <a:off x="7818120" y="34290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18120" y="38862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زَيْدٌ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818120" y="50749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(যায়েদ)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৪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658368" cy="6583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২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82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প্রকার ২ / ১৬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45720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সহীহের ন্যায় আচরণকারী মুনসারিফ একবচন ইসম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AF3F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الْمُفْرَدُ الْمُنْصَرِفُ الْجَارِيْ مَجْرَى الصَّحِيْحِ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486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ব্যাখ্যা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3611880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28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শেষে و বা ي </a:t>
            </a:r>
            <a:r>
              <a:rPr lang="en-US" sz="28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থাকবে</a:t>
            </a:r>
            <a:r>
              <a:rPr lang="en-US" sz="28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8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এবং</a:t>
            </a:r>
            <a:r>
              <a:rPr lang="en-US" sz="28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8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তার পূর্বের হরফ সাকিন ও মূল (আসলী) হওয়ায় এই ইসম সহীহের মতোই ইরাব গ্রহণ করে — অর্থাৎ প্রকাশ্য ইরাব পায়।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589520" y="3246120"/>
            <a:ext cx="4023360" cy="2743200"/>
          </a:xfrm>
          <a:prstGeom prst="roundRect">
            <a:avLst>
              <a:gd name="adj" fmla="val 4000"/>
            </a:avLst>
          </a:prstGeom>
          <a:solidFill>
            <a:srgbClr val="0B4F4A"/>
          </a:solidFill>
          <a:ln/>
        </p:spPr>
      </p:sp>
      <p:sp>
        <p:nvSpPr>
          <p:cNvPr id="12" name="Text 10"/>
          <p:cNvSpPr/>
          <p:nvPr/>
        </p:nvSpPr>
        <p:spPr>
          <a:xfrm>
            <a:off x="7818120" y="34290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18120" y="38862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دَلْوٌ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818120" y="50749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(বালতি)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৫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658368" cy="6583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৩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82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প্রকার ৩ / ১৬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45720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মুনসারিফ ভাঙা বহুবচন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AF3F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الْجَمْعُ الْمُكَسَّرُ الْمُنْصَرِفُ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ব্যাখ্যা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3611880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28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একবচনের মূল গঠন ভেঙে নতুন আকৃতিতে তৈরি হওয়া বহুবচন, যা তানভীন গ্রহণ করে এবং প্রকাশ্য ইরাব পায়।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589520" y="3246120"/>
            <a:ext cx="4023360" cy="2743200"/>
          </a:xfrm>
          <a:prstGeom prst="roundRect">
            <a:avLst>
              <a:gd name="adj" fmla="val 4000"/>
            </a:avLst>
          </a:prstGeom>
          <a:solidFill>
            <a:srgbClr val="0B4F4A"/>
          </a:solidFill>
          <a:ln/>
        </p:spPr>
      </p:sp>
      <p:sp>
        <p:nvSpPr>
          <p:cNvPr id="12" name="Text 10"/>
          <p:cNvSpPr/>
          <p:nvPr/>
        </p:nvSpPr>
        <p:spPr>
          <a:xfrm>
            <a:off x="7818120" y="34290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18120" y="38862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رِجَالٌ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818120" y="50749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(পুরুষগণ — একবচন رَجُلٌ)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৬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658368" cy="6583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৪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82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প্রকার ৪ / ১৬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45720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সালিম স্ত্রীবাচক বহুবচন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AF3F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الْجَمْعُ الْمُؤَنَّثُ السَّالِمُ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ব্যাখ্যা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3611880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32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একবচন </a:t>
            </a:r>
            <a:r>
              <a:rPr lang="en-US" sz="3200" b="1" dirty="0" err="1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শব্দের</a:t>
            </a:r>
            <a:r>
              <a:rPr lang="en-US" sz="32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শেষেات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 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যুক্ত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করে গঠিত বহুবচন। </a:t>
            </a:r>
            <a:r>
              <a:rPr lang="en-US" sz="32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ইরাব</a:t>
            </a:r>
            <a:r>
              <a:rPr lang="en-US" sz="32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: </a:t>
            </a:r>
            <a:r>
              <a:rPr lang="en-US" sz="32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রফায</a:t>
            </a:r>
            <a:r>
              <a:rPr lang="en-US" sz="32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় </a:t>
            </a:r>
            <a:r>
              <a:rPr lang="en-US" sz="32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পেশ</a:t>
            </a:r>
            <a:r>
              <a:rPr lang="en-US" sz="3200" b="1" dirty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, নসব ও </a:t>
            </a:r>
            <a:r>
              <a:rPr lang="en-US" sz="3200" b="1" dirty="0" err="1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জরে</a:t>
            </a:r>
            <a:r>
              <a:rPr lang="en-US" sz="3200" b="1" dirty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যের</a:t>
            </a:r>
            <a:r>
              <a:rPr lang="en-US" sz="32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হয়।</a:t>
            </a:r>
            <a:endParaRPr lang="en-US" sz="3200" b="1" dirty="0"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589520" y="3246120"/>
            <a:ext cx="4023360" cy="2743200"/>
          </a:xfrm>
          <a:prstGeom prst="roundRect">
            <a:avLst>
              <a:gd name="adj" fmla="val 4000"/>
            </a:avLst>
          </a:prstGeom>
          <a:solidFill>
            <a:srgbClr val="0B4F4A"/>
          </a:solidFill>
          <a:ln/>
        </p:spPr>
      </p:sp>
      <p:sp>
        <p:nvSpPr>
          <p:cNvPr id="12" name="Text 10"/>
          <p:cNvSpPr/>
          <p:nvPr/>
        </p:nvSpPr>
        <p:spPr>
          <a:xfrm>
            <a:off x="7818120" y="34290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18120" y="38862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مُسْلِمَاتٌ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818120" y="50749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(মুসলিম নারীগণ)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৭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658368" cy="6583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৫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82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প্রকার ৫ / ১৬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45720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err="1" smtClean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অ’মুনসারিফ</a:t>
            </a:r>
            <a:r>
              <a:rPr lang="en-US" sz="2200" b="1" dirty="0" smtClean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ইসম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AF3F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غَيْرُ الْمُنْصَرِفِ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ব্যাখ্যা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3611880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5000"/>
              </a:lnSpc>
            </a:pPr>
            <a:r>
              <a:rPr lang="en-US" sz="28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যার</a:t>
            </a:r>
            <a:r>
              <a:rPr lang="en-US" sz="28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8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মধ্যে</a:t>
            </a:r>
            <a:r>
              <a:rPr lang="en-US" sz="28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800" b="1" dirty="0" err="1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غَيْرُ</a:t>
            </a: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800" b="1" dirty="0" err="1" smtClean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الْمُنْصَرِفِ</a:t>
            </a:r>
            <a:r>
              <a:rPr lang="en-US" sz="2800" b="1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b="1" dirty="0" err="1" smtClean="0">
                <a:latin typeface="SutonnyOMJ" pitchFamily="2" charset="0"/>
                <a:cs typeface="SutonnyOMJ" pitchFamily="2" charset="0"/>
              </a:rPr>
              <a:t>এর</a:t>
            </a:r>
            <a:r>
              <a:rPr lang="en-US" sz="2800" b="1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b="1" dirty="0" err="1" smtClean="0">
                <a:latin typeface="SutonnyOMJ" pitchFamily="2" charset="0"/>
                <a:cs typeface="SutonnyOMJ" pitchFamily="2" charset="0"/>
              </a:rPr>
              <a:t>দুটি</a:t>
            </a:r>
            <a:r>
              <a:rPr lang="en-US" sz="2800" b="1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b="1" dirty="0" err="1" smtClean="0">
                <a:latin typeface="SutonnyOMJ" pitchFamily="2" charset="0"/>
                <a:cs typeface="SutonnyOMJ" pitchFamily="2" charset="0"/>
              </a:rPr>
              <a:t>সবব</a:t>
            </a:r>
            <a:r>
              <a:rPr lang="en-US" sz="2800" b="1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b="1" dirty="0" err="1" smtClean="0">
                <a:latin typeface="SutonnyOMJ" pitchFamily="2" charset="0"/>
                <a:cs typeface="SutonnyOMJ" pitchFamily="2" charset="0"/>
              </a:rPr>
              <a:t>বা</a:t>
            </a:r>
            <a:r>
              <a:rPr lang="en-US" sz="2800" b="1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b="1" dirty="0" err="1" smtClean="0">
                <a:latin typeface="SutonnyOMJ" pitchFamily="2" charset="0"/>
                <a:cs typeface="SutonnyOMJ" pitchFamily="2" charset="0"/>
              </a:rPr>
              <a:t>এমন</a:t>
            </a:r>
            <a:r>
              <a:rPr lang="en-US" sz="2800" b="1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b="1" dirty="0" err="1" smtClean="0">
                <a:latin typeface="SutonnyOMJ" pitchFamily="2" charset="0"/>
                <a:cs typeface="SutonnyOMJ" pitchFamily="2" charset="0"/>
              </a:rPr>
              <a:t>একটি</a:t>
            </a:r>
            <a:r>
              <a:rPr lang="en-US" sz="2800" b="1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b="1" dirty="0" err="1" smtClean="0">
                <a:latin typeface="SutonnyOMJ" pitchFamily="2" charset="0"/>
                <a:cs typeface="SutonnyOMJ" pitchFamily="2" charset="0"/>
              </a:rPr>
              <a:t>সবব</a:t>
            </a:r>
            <a:r>
              <a:rPr lang="en-US" sz="2800" b="1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b="1" dirty="0" err="1" smtClean="0">
                <a:latin typeface="SutonnyOMJ" pitchFamily="2" charset="0"/>
                <a:cs typeface="SutonnyOMJ" pitchFamily="2" charset="0"/>
              </a:rPr>
              <a:t>থাকবে</a:t>
            </a:r>
            <a:r>
              <a:rPr lang="en-US" sz="2800" b="1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b="1" dirty="0" err="1" smtClean="0">
                <a:latin typeface="SutonnyOMJ" pitchFamily="2" charset="0"/>
                <a:cs typeface="SutonnyOMJ" pitchFamily="2" charset="0"/>
              </a:rPr>
              <a:t>যা</a:t>
            </a:r>
            <a:r>
              <a:rPr lang="en-US" sz="2800" b="1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b="1" dirty="0" err="1" smtClean="0">
                <a:latin typeface="SutonnyOMJ" pitchFamily="2" charset="0"/>
                <a:cs typeface="SutonnyOMJ" pitchFamily="2" charset="0"/>
              </a:rPr>
              <a:t>দুটি</a:t>
            </a:r>
            <a:r>
              <a:rPr lang="en-US" sz="2800" b="1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b="1" dirty="0" err="1" smtClean="0">
                <a:latin typeface="SutonnyOMJ" pitchFamily="2" charset="0"/>
                <a:cs typeface="SutonnyOMJ" pitchFamily="2" charset="0"/>
              </a:rPr>
              <a:t>স্থলাবিষিক্ত</a:t>
            </a:r>
            <a:r>
              <a:rPr lang="en-US" sz="2800" b="1" dirty="0" smtClean="0">
                <a:latin typeface="SutonnyOMJ" pitchFamily="2" charset="0"/>
                <a:cs typeface="SutonnyOMJ" pitchFamily="2" charset="0"/>
              </a:rPr>
              <a:t>।</a:t>
            </a:r>
            <a:endParaRPr lang="en-US" sz="2800" b="1" dirty="0" smtClean="0">
              <a:solidFill>
                <a:srgbClr val="16302C"/>
              </a:solidFill>
              <a:latin typeface="SutonnyOMJ" pitchFamily="2" charset="0"/>
              <a:ea typeface="Nirmala UI" pitchFamily="34" charset="-122"/>
              <a:cs typeface="SutonnyOMJ" pitchFamily="2" charset="0"/>
            </a:endParaRPr>
          </a:p>
          <a:p>
            <a:pPr marL="0" indent="0" algn="l">
              <a:lnSpc>
                <a:spcPct val="135000"/>
              </a:lnSpc>
              <a:buNone/>
            </a:pPr>
            <a:r>
              <a:rPr lang="en-US" sz="28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ইরাব</a:t>
            </a:r>
            <a:r>
              <a:rPr lang="en-US" sz="28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: </a:t>
            </a:r>
            <a:r>
              <a:rPr lang="en-US" sz="28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তানভীন</a:t>
            </a:r>
            <a:r>
              <a:rPr lang="en-US" sz="28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ও কাসরাহ গ্রহণ করে না; জর অবস্থাতেও এক-যবর (ফাতহাহ) </a:t>
            </a:r>
            <a:r>
              <a:rPr lang="en-US" sz="28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আসে</a:t>
            </a:r>
            <a:endParaRPr lang="en-US" sz="2800" b="1" dirty="0"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589520" y="3246120"/>
            <a:ext cx="4023360" cy="2743200"/>
          </a:xfrm>
          <a:prstGeom prst="roundRect">
            <a:avLst>
              <a:gd name="adj" fmla="val 4000"/>
            </a:avLst>
          </a:prstGeom>
          <a:solidFill>
            <a:srgbClr val="0B4F4A"/>
          </a:solidFill>
          <a:ln/>
        </p:spPr>
      </p:sp>
      <p:sp>
        <p:nvSpPr>
          <p:cNvPr id="12" name="Text 10"/>
          <p:cNvSpPr/>
          <p:nvPr/>
        </p:nvSpPr>
        <p:spPr>
          <a:xfrm>
            <a:off x="7818120" y="34290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18120" y="38862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أَحْمَدُ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818120" y="50749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(আহমদ — নাম ও বিশেষ্যতার কারণে গাইরে মুনসারিফ)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৮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658368" cy="6583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৬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82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প্রকার ৬ / ১৬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45720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শর্তসাপেক্ষ ছয়টি বিশেষ ইসম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AF3F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الْأَسْمَاءُ السِّتَّةُ مَعَ الشَّرَائِطِ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486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ব্যাখ্যা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3611880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28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أَبٌ، أَخٌ، حَمٌ، فُوْ، ذُوْ، هَنٌ — নির্দিষ্ট শর্ত পূরণ হলে এই ছয়টি ইসম রফায় و, নসবে ا, জরে ي দ্বারা ইরাব গ্রহণ করে।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589520" y="3246120"/>
            <a:ext cx="4023360" cy="2743200"/>
          </a:xfrm>
          <a:prstGeom prst="roundRect">
            <a:avLst>
              <a:gd name="adj" fmla="val 4000"/>
            </a:avLst>
          </a:prstGeom>
          <a:solidFill>
            <a:srgbClr val="0B4F4A"/>
          </a:solidFill>
          <a:ln/>
        </p:spPr>
      </p:sp>
      <p:sp>
        <p:nvSpPr>
          <p:cNvPr id="12" name="Text 10"/>
          <p:cNvSpPr/>
          <p:nvPr/>
        </p:nvSpPr>
        <p:spPr>
          <a:xfrm>
            <a:off x="7818120" y="34290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18120" y="38862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أَبُوْ زَيْدٍ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818120" y="50749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(যায়েদের পিতা)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৯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658368" cy="6583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৭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82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প্রকার ৭ / ১৬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45720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দ্বিবচনবাচক সংখ্যা-শব্দ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AF3F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اِثْنَانِ ও اِثْنَتَانِ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ব্যাখ্যা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3611880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2400" b="1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'দুই' সংখ্যা বোঝাতে ব্যবহৃত এই শব্দদ্বয় দ্বিবচনের ন্যায় রফায় ا এবং নসব-জরে ي দ্বারা ইরাব গ্রহণ করে।</a:t>
            </a:r>
            <a:endParaRPr lang="en-US" sz="2400" b="1" dirty="0"/>
          </a:p>
        </p:txBody>
      </p:sp>
      <p:sp>
        <p:nvSpPr>
          <p:cNvPr id="11" name="Shape 9"/>
          <p:cNvSpPr/>
          <p:nvPr/>
        </p:nvSpPr>
        <p:spPr>
          <a:xfrm>
            <a:off x="7589520" y="3246120"/>
            <a:ext cx="4023360" cy="2743200"/>
          </a:xfrm>
          <a:prstGeom prst="roundRect">
            <a:avLst>
              <a:gd name="adj" fmla="val 4000"/>
            </a:avLst>
          </a:prstGeom>
          <a:solidFill>
            <a:srgbClr val="0B4F4A"/>
          </a:solidFill>
          <a:ln/>
        </p:spPr>
      </p:sp>
      <p:sp>
        <p:nvSpPr>
          <p:cNvPr id="12" name="Text 10"/>
          <p:cNvSpPr/>
          <p:nvPr/>
        </p:nvSpPr>
        <p:spPr>
          <a:xfrm>
            <a:off x="7818120" y="34290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18120" y="38862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اِثْنَانِ / اِثْنَتَانِ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818120" y="50749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(দুইজন পুরুষ / দুইজন নারী)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১০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658368" cy="6583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৮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82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প্রকার ৮ / ১৬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45720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উভয়/উভয়ী বোঝানোর শব্দ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AF3F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كِلَا ও كِلْتَا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ব্যাখ্যা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3611880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5000"/>
              </a:lnSpc>
            </a:pPr>
            <a:r>
              <a:rPr lang="en-US" sz="2800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যখন এই শব্দদ্বয় সর্বনামের সাথে মুযাফ হয়, </a:t>
            </a:r>
            <a:r>
              <a:rPr lang="en-US" sz="2800" dirty="0" err="1" smtClean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তখন</a:t>
            </a:r>
            <a:r>
              <a:rPr lang="en-US" sz="2800" dirty="0" smtClean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  </a:t>
            </a:r>
            <a:r>
              <a:rPr lang="en-US" sz="2400" dirty="0" err="1" smtClean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শব্দদ্বয</a:t>
            </a:r>
            <a:r>
              <a:rPr lang="en-US" sz="2400" dirty="0" smtClean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় </a:t>
            </a:r>
            <a:r>
              <a:rPr lang="en-US" sz="2400" dirty="0" err="1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দ্বিবচনের</a:t>
            </a:r>
            <a:r>
              <a:rPr lang="en-US" sz="240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400" dirty="0" err="1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ন্যায</a:t>
            </a:r>
            <a:r>
              <a:rPr lang="en-US" sz="240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় </a:t>
            </a:r>
            <a:r>
              <a:rPr lang="en-US" sz="2400" dirty="0" err="1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রফায</a:t>
            </a:r>
            <a:r>
              <a:rPr lang="en-US" sz="240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় ا </a:t>
            </a:r>
            <a:r>
              <a:rPr lang="en-US" sz="2400" dirty="0" err="1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এবং</a:t>
            </a:r>
            <a:r>
              <a:rPr lang="en-US" sz="240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400" dirty="0" err="1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নসব-জরে</a:t>
            </a:r>
            <a:r>
              <a:rPr lang="en-US" sz="240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ي </a:t>
            </a:r>
            <a:r>
              <a:rPr lang="en-US" sz="2400" dirty="0" err="1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দ্বারা</a:t>
            </a:r>
            <a:r>
              <a:rPr lang="en-US" sz="240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400" dirty="0" err="1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ইরাব</a:t>
            </a:r>
            <a:r>
              <a:rPr lang="en-US" sz="240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400" dirty="0" err="1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গ্রহণ</a:t>
            </a:r>
            <a:r>
              <a:rPr lang="en-US" sz="240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400" dirty="0" err="1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করে</a:t>
            </a:r>
            <a:r>
              <a:rPr lang="en-US" sz="240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।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7589520" y="3246120"/>
            <a:ext cx="4023360" cy="2743200"/>
          </a:xfrm>
          <a:prstGeom prst="roundRect">
            <a:avLst>
              <a:gd name="adj" fmla="val 4000"/>
            </a:avLst>
          </a:prstGeom>
          <a:solidFill>
            <a:srgbClr val="0B4F4A"/>
          </a:solidFill>
          <a:ln/>
        </p:spPr>
      </p:sp>
      <p:sp>
        <p:nvSpPr>
          <p:cNvPr id="12" name="Text 10"/>
          <p:cNvSpPr/>
          <p:nvPr/>
        </p:nvSpPr>
        <p:spPr>
          <a:xfrm>
            <a:off x="7818120" y="34290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18120" y="38862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كِلَا الرَّجُلَيْنِ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818120" y="50749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(উভয় ব্যক্তি)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১১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658368" cy="6583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৯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82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প্রকার ৯ / ১৬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45720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সালিম পুংবাচক বহুবচন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127298" y="1600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AF3F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الْجَمْعُ الْمُذَكَّرُ السَّالِمُ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ব্যাখ্যা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3611880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5000"/>
              </a:lnSpc>
            </a:pPr>
            <a:r>
              <a:rPr lang="en-US" sz="32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একবচনের শেষে রফায় وْنَ এবং নসব-জরে يْنَ যুক্ত করে গঠিত বহুবচন, যা </a:t>
            </a:r>
            <a:r>
              <a:rPr lang="en-US" sz="3200" b="1" dirty="0" err="1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মূলত</a:t>
            </a:r>
            <a:r>
              <a:rPr lang="en-US" sz="32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الْجَمْعُ</a:t>
            </a:r>
            <a:r>
              <a:rPr lang="en-US" sz="3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3200" b="1" dirty="0" err="1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الْمُذَكَّرُ</a:t>
            </a:r>
            <a:r>
              <a:rPr lang="en-US" sz="3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3200" b="1" dirty="0" err="1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السَّالِمُ</a:t>
            </a:r>
            <a:endParaRPr lang="en-US" sz="3200" dirty="0"/>
          </a:p>
          <a:p>
            <a:pPr marL="0" indent="0" algn="l">
              <a:lnSpc>
                <a:spcPct val="135000"/>
              </a:lnSpc>
              <a:buNone/>
            </a:pP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সুস্থ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/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অক্ষত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পুরুষবাচক নাম বা গুণবাচক শব্দে প্রযোজ্য।</a:t>
            </a:r>
            <a:endParaRPr lang="en-US" sz="32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589520" y="3246120"/>
            <a:ext cx="4023360" cy="2743200"/>
          </a:xfrm>
          <a:prstGeom prst="roundRect">
            <a:avLst>
              <a:gd name="adj" fmla="val 4000"/>
            </a:avLst>
          </a:prstGeom>
          <a:solidFill>
            <a:srgbClr val="0B4F4A"/>
          </a:solidFill>
          <a:ln/>
        </p:spPr>
      </p:sp>
      <p:sp>
        <p:nvSpPr>
          <p:cNvPr id="12" name="Text 10"/>
          <p:cNvSpPr/>
          <p:nvPr/>
        </p:nvSpPr>
        <p:spPr>
          <a:xfrm>
            <a:off x="7818120" y="34290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18120" y="38862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مُسْلِمُوْنَ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818120" y="50749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(মুসলিমগণ)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১২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658368" cy="6583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১০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82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প্রকার ১০ / ১৬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45720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অধিকারী/সম্পন্ন অর্থবোধক শব্দ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AF3F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أُوْلُوْ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ব্যাখ্যা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3611880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32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'অধিকারী' অর্থে ব্যবহৃত এই শব্দটি জমঈ মুজাক্কার সালিমের অনুরূপ ইরাব গ্রহণ করে </a:t>
            </a:r>
            <a:r>
              <a:rPr lang="en-US" sz="3200" b="1" dirty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— রফায় و, নসব-জরে ي।</a:t>
            </a:r>
            <a:endParaRPr lang="en-US" sz="3200" b="1" dirty="0"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589520" y="3246120"/>
            <a:ext cx="4023360" cy="2743200"/>
          </a:xfrm>
          <a:prstGeom prst="roundRect">
            <a:avLst>
              <a:gd name="adj" fmla="val 4000"/>
            </a:avLst>
          </a:prstGeom>
          <a:solidFill>
            <a:srgbClr val="0B4F4A"/>
          </a:solidFill>
          <a:ln/>
        </p:spPr>
      </p:sp>
      <p:sp>
        <p:nvSpPr>
          <p:cNvPr id="12" name="Text 10"/>
          <p:cNvSpPr/>
          <p:nvPr/>
        </p:nvSpPr>
        <p:spPr>
          <a:xfrm>
            <a:off x="7818120" y="34290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18120" y="38862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أُوْلُوْ الْعِلْمِ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818120" y="50749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(জ্ঞানের অধিকারীগণ)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১৩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658368" cy="6583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১১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82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প্রকার ১১ / ১৬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45720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বিশ থেকে নব্বই পর্যন্ত সংখ্যাবাচক শব্দ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AF3F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مِنْ عِشْرِيْنَ إِلَى تِسْعِيْنَ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ব্যাখ্যা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3611880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2400" b="1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দশকভিত্তিক সংখ্যাবাচক এই শব্দগুলো (২০-৯০) জমঈ মুজাক্কার সালিমের গঠনরীতি অনুসরণ করে ইরাব গ্রহণ করে।</a:t>
            </a:r>
            <a:endParaRPr lang="en-US" sz="2400" b="1" dirty="0"/>
          </a:p>
        </p:txBody>
      </p:sp>
      <p:sp>
        <p:nvSpPr>
          <p:cNvPr id="11" name="Shape 9"/>
          <p:cNvSpPr/>
          <p:nvPr/>
        </p:nvSpPr>
        <p:spPr>
          <a:xfrm>
            <a:off x="7589520" y="3246120"/>
            <a:ext cx="4023360" cy="2743200"/>
          </a:xfrm>
          <a:prstGeom prst="roundRect">
            <a:avLst>
              <a:gd name="adj" fmla="val 4000"/>
            </a:avLst>
          </a:prstGeom>
          <a:solidFill>
            <a:srgbClr val="0B4F4A"/>
          </a:solidFill>
          <a:ln/>
        </p:spPr>
      </p:sp>
      <p:sp>
        <p:nvSpPr>
          <p:cNvPr id="12" name="Text 10"/>
          <p:cNvSpPr/>
          <p:nvPr/>
        </p:nvSpPr>
        <p:spPr>
          <a:xfrm>
            <a:off x="7818120" y="34290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18120" y="38862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عِشْرُوْنَ، ثَلَاثُوْنَ ...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818120" y="50749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(বিশ, ত্রিশ ইত্যাদি)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১৪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658368" cy="6583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১২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82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প্রকার ১২ / ১৬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45720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মাকসূর ইসম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AF3F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الْاِسْمُ الْمَقْصُوْرُ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ব্যাখ্যা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3611880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শেষে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আলিফে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মাকসুরযুক্ত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ইসম</a:t>
            </a:r>
            <a:r>
              <a:rPr lang="en-US" sz="32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, </a:t>
            </a:r>
            <a:r>
              <a:rPr lang="en-US" sz="32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এর</a:t>
            </a:r>
            <a:r>
              <a:rPr lang="en-US" sz="32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তিনটি ইরাবই (রফা, নসব, জর) </a:t>
            </a:r>
            <a:r>
              <a:rPr lang="en-US" sz="32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সর্বদা</a:t>
            </a:r>
            <a:r>
              <a:rPr lang="en-US" sz="32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তাকদিরি</a:t>
            </a:r>
            <a:r>
              <a:rPr lang="en-US" sz="32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ইরাব</a:t>
            </a:r>
            <a:r>
              <a:rPr lang="en-US" sz="32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গ্রহণ</a:t>
            </a:r>
            <a:r>
              <a:rPr lang="en-US" sz="32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করে</a:t>
            </a:r>
            <a:r>
              <a:rPr lang="en-US" sz="3200" b="1" dirty="0" smtClean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।</a:t>
            </a:r>
            <a:endParaRPr lang="en-US" sz="3200" b="1" dirty="0"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589520" y="3246120"/>
            <a:ext cx="4023360" cy="2743200"/>
          </a:xfrm>
          <a:prstGeom prst="roundRect">
            <a:avLst>
              <a:gd name="adj" fmla="val 4000"/>
            </a:avLst>
          </a:prstGeom>
          <a:solidFill>
            <a:srgbClr val="0B4F4A"/>
          </a:solidFill>
          <a:ln/>
        </p:spPr>
      </p:sp>
      <p:sp>
        <p:nvSpPr>
          <p:cNvPr id="12" name="Text 10"/>
          <p:cNvSpPr/>
          <p:nvPr/>
        </p:nvSpPr>
        <p:spPr>
          <a:xfrm>
            <a:off x="7818120" y="34290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18120" y="38862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مُوْسَى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818120" y="50749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(মূসা)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১৫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658368" cy="6583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১৩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82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প্রকার ১৩ / ১৬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45720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মুতাকাল্লিমের ياء-এর সাথে সংযুক্ত (সালিম পুংবহুবচন ব্যতীত) অন্যান্য ইসম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AF3F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r-SA" sz="2800" b="1" dirty="0" smtClean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غير جمع مذكر سالم مضاف الي </a:t>
            </a:r>
            <a:r>
              <a:rPr lang="en-US" sz="2800" b="1" dirty="0" err="1" smtClean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ياء</a:t>
            </a:r>
            <a:r>
              <a:rPr lang="en-US" sz="2800" b="1" dirty="0" smtClean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المتكلم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ব্যাখ্যা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39" y="3611879"/>
            <a:ext cx="6901031" cy="26275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5000"/>
              </a:lnSpc>
            </a:pPr>
            <a:r>
              <a:rPr lang="en-US" sz="32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যখন কোনো ইসম (জমঈ মুজাক্কার সালিম ছাড়া) মুতাকাল্লিমের ياء-এর সাথে মুযাফ হয়, </a:t>
            </a:r>
            <a:r>
              <a:rPr lang="en-US" sz="3200" b="1" dirty="0" err="1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এর</a:t>
            </a:r>
            <a:r>
              <a:rPr lang="en-US" sz="3200" b="1" dirty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তিনটি</a:t>
            </a:r>
            <a:r>
              <a:rPr lang="en-US" sz="3200" b="1" dirty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ইরাবই</a:t>
            </a:r>
            <a:r>
              <a:rPr lang="en-US" sz="3200" b="1" dirty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(</a:t>
            </a:r>
            <a:r>
              <a:rPr lang="en-US" sz="3200" b="1" dirty="0" err="1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রফা</a:t>
            </a:r>
            <a:r>
              <a:rPr lang="en-US" sz="3200" b="1" dirty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, </a:t>
            </a:r>
            <a:r>
              <a:rPr lang="en-US" sz="3200" b="1" dirty="0" err="1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নসব</a:t>
            </a:r>
            <a:r>
              <a:rPr lang="en-US" sz="3200" b="1" dirty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, </a:t>
            </a:r>
            <a:r>
              <a:rPr lang="en-US" sz="3200" b="1" dirty="0" err="1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জর</a:t>
            </a:r>
            <a:r>
              <a:rPr lang="en-US" sz="3200" b="1" dirty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) </a:t>
            </a:r>
            <a:r>
              <a:rPr lang="en-US" sz="3200" b="1" dirty="0" err="1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সর্বদা</a:t>
            </a:r>
            <a:r>
              <a:rPr lang="en-US" sz="3200" b="1" dirty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তাকদিরি</a:t>
            </a:r>
            <a:r>
              <a:rPr lang="en-US" sz="3200" b="1" dirty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ইরাব</a:t>
            </a:r>
            <a:r>
              <a:rPr lang="en-US" sz="3200" b="1" dirty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গ্রহণ</a:t>
            </a:r>
            <a:r>
              <a:rPr lang="en-US" sz="3200" b="1" dirty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করে</a:t>
            </a:r>
            <a:r>
              <a:rPr lang="en-US" sz="3200" b="1" dirty="0">
                <a:solidFill>
                  <a:srgbClr val="FF0000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।</a:t>
            </a:r>
            <a:endParaRPr lang="en-US" sz="3200" b="1" dirty="0"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  <a:p>
            <a:pPr marL="0" indent="0" algn="l">
              <a:lnSpc>
                <a:spcPct val="135000"/>
              </a:lnSpc>
              <a:buNone/>
            </a:pPr>
            <a:endParaRPr lang="en-US" sz="32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589520" y="3246120"/>
            <a:ext cx="4023360" cy="2743200"/>
          </a:xfrm>
          <a:prstGeom prst="roundRect">
            <a:avLst>
              <a:gd name="adj" fmla="val 4000"/>
            </a:avLst>
          </a:prstGeom>
          <a:solidFill>
            <a:srgbClr val="0B4F4A"/>
          </a:solidFill>
          <a:ln/>
        </p:spPr>
      </p:sp>
      <p:sp>
        <p:nvSpPr>
          <p:cNvPr id="12" name="Text 10"/>
          <p:cNvSpPr/>
          <p:nvPr/>
        </p:nvSpPr>
        <p:spPr>
          <a:xfrm>
            <a:off x="7818120" y="34290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18120" y="38862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كِتَابِيْ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818120" y="50749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(আমার কিতাব)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১৬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658368" cy="6583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১৪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82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প্রকার ১৪ / ১৬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45720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মানকুস ইসম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AF3F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الْاِسْمُ الْمَنْقُوْصُ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ব্যাখ্যা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3611880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32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শেষে লাজিমী ي যুক্ত ইসম, যার আগের অক্ষরে কাসরাহ থাকে। রফা ও </a:t>
            </a:r>
            <a:r>
              <a:rPr lang="en-US" sz="3200" b="1" dirty="0" err="1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জর</a:t>
            </a:r>
            <a:r>
              <a:rPr lang="en-US" sz="32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তাকদিরি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ইরাব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, </a:t>
            </a:r>
            <a:r>
              <a:rPr lang="en-US" sz="32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তবে নসব প্রকাশ্যভাবে প্রকাশ পায়।</a:t>
            </a:r>
            <a:endParaRPr lang="en-US" sz="32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589520" y="3246120"/>
            <a:ext cx="4023360" cy="2743200"/>
          </a:xfrm>
          <a:prstGeom prst="roundRect">
            <a:avLst>
              <a:gd name="adj" fmla="val 4000"/>
            </a:avLst>
          </a:prstGeom>
          <a:solidFill>
            <a:srgbClr val="0B4F4A"/>
          </a:solidFill>
          <a:ln/>
        </p:spPr>
      </p:sp>
      <p:sp>
        <p:nvSpPr>
          <p:cNvPr id="12" name="Text 10"/>
          <p:cNvSpPr/>
          <p:nvPr/>
        </p:nvSpPr>
        <p:spPr>
          <a:xfrm>
            <a:off x="7818120" y="34290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18120" y="38862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الْقَاضِيْ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818120" y="50749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(বিচারক)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১৭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658368" cy="6583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১৫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82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প্রকার ১৫ / ১৬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45720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মুতাকাল্লিমের ياء-এর সাথে সংযুক্ত সালিম পুংবাচক বহুবচন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AF3F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ar-SA" sz="2800" b="1" dirty="0" smtClean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جمع </a:t>
            </a:r>
            <a:r>
              <a:rPr lang="ar-SA" sz="2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مذكر سالم مضاف الي </a:t>
            </a:r>
            <a:r>
              <a:rPr lang="en-US" sz="2800" b="1" dirty="0" err="1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ياء</a:t>
            </a:r>
            <a:r>
              <a:rPr lang="en-US" sz="2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800" b="1" dirty="0" err="1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المتكلم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ব্যাখ্যা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3611880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32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সালিম পুংবাচক বহুবচন যখন মুতাকাল্লিমের ياء-এর সাথে মুযাফ হয়, তখন </a:t>
            </a:r>
            <a:r>
              <a:rPr lang="en-US" sz="3200" b="1" dirty="0" err="1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এর</a:t>
            </a:r>
            <a:r>
              <a:rPr lang="en-US" sz="32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রফা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- 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হবে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গোপন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ar-SA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و </a:t>
            </a:r>
            <a:r>
              <a:rPr lang="en-US" sz="32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দ্বারা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, 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এবং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নসব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ও 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জার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হবে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প্রকাশ্য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ar-SA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ي 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32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দ্বারা</a:t>
            </a:r>
            <a:r>
              <a:rPr lang="en-US" sz="32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।</a:t>
            </a:r>
            <a:endParaRPr lang="en-US" sz="32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589520" y="3246120"/>
            <a:ext cx="4023360" cy="2743200"/>
          </a:xfrm>
          <a:prstGeom prst="roundRect">
            <a:avLst>
              <a:gd name="adj" fmla="val 4000"/>
            </a:avLst>
          </a:prstGeom>
          <a:solidFill>
            <a:srgbClr val="0B4F4A"/>
          </a:solidFill>
          <a:ln/>
        </p:spPr>
      </p:sp>
      <p:sp>
        <p:nvSpPr>
          <p:cNvPr id="12" name="Text 10"/>
          <p:cNvSpPr/>
          <p:nvPr/>
        </p:nvSpPr>
        <p:spPr>
          <a:xfrm>
            <a:off x="7818120" y="34290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18120" y="38862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مُسْلِمِيَّ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818120" y="50749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(আমার মুসলিম ভাইয়েরা)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১৮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658368" cy="6583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১৬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82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প্রকার ১৬ / ১৬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45720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মুসান্না (দ্বিবচন)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AF3F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الْمُثَنَّى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48640" y="32461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ব্যাখ্যা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3611880"/>
            <a:ext cx="6766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28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'দুই' সংখ্যা বোঝাতে একবচনের শেষে রফায় انِ এবং নসব-জরে يْنِ যুক্ত করে গঠিত রূপ।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589520" y="3246120"/>
            <a:ext cx="4023360" cy="2743200"/>
          </a:xfrm>
          <a:prstGeom prst="roundRect">
            <a:avLst>
              <a:gd name="adj" fmla="val 4000"/>
            </a:avLst>
          </a:prstGeom>
          <a:solidFill>
            <a:srgbClr val="0B4F4A"/>
          </a:solidFill>
          <a:ln/>
        </p:spPr>
      </p:sp>
      <p:sp>
        <p:nvSpPr>
          <p:cNvPr id="12" name="Text 10"/>
          <p:cNvSpPr/>
          <p:nvPr/>
        </p:nvSpPr>
        <p:spPr>
          <a:xfrm>
            <a:off x="7818120" y="34290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818120" y="38862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الطَّالِبَانِ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818120" y="50749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(দুইজন ছাত্র)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১৯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ইসমে মু'রাবের হুকুম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11064240" cy="1554480"/>
          </a:xfrm>
          <a:prstGeom prst="roundRect">
            <a:avLst>
              <a:gd name="adj" fmla="val 7059"/>
            </a:avLst>
          </a:prstGeom>
          <a:solidFill>
            <a:srgbClr val="0B4F4A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554480"/>
            <a:ext cx="10332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أَنْ يَخْتَلِفَ آخِرُهُ بِاخْتِلَافِ الْعَوَامِلِ اخْتِلَافًا لَفْظًا أَوْ تَقْدِيْرًا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48640" y="3154680"/>
            <a:ext cx="11064240" cy="914400"/>
          </a:xfrm>
          <a:prstGeom prst="rect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8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অর্থাৎ, আমিল (নিয়ন্ত্রক শব্দ)-এর পরিবর্তনের কারণে ইসমের শেষাক্ষরে যে ইরাবের পরিবর্তন ঘটে, তা হয় শাব্দিক (প্রকাশ্য) অথবা তাকদীরী (গোপনীয়)।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40080" y="4389120"/>
            <a:ext cx="5120640" cy="1965960"/>
          </a:xfrm>
          <a:prstGeom prst="roundRect">
            <a:avLst>
              <a:gd name="adj" fmla="val 5581"/>
            </a:avLst>
          </a:prstGeom>
          <a:solidFill>
            <a:srgbClr val="EAF3F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4553712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45537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508760" y="452628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اِخْتِلَافٌ لَفْظِيٌّ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914400" y="512064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শাব্দিক/প্রকাশ্য পরিবর্তন — ইরাবের চিহ্ন খালি চোখে দৃশ্যমান হয়।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57607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6E6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উদাহরণ:  زَيْدٌ ، زَيْدًا ، بِزَيْدٍ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0" y="4389120"/>
            <a:ext cx="5120640" cy="1965960"/>
          </a:xfrm>
          <a:prstGeom prst="roundRect">
            <a:avLst>
              <a:gd name="adj" fmla="val 5581"/>
            </a:avLst>
          </a:prstGeom>
          <a:solidFill>
            <a:srgbClr val="EAF3F1"/>
          </a:solidFill>
          <a:ln/>
        </p:spPr>
      </p:sp>
      <p:sp>
        <p:nvSpPr>
          <p:cNvPr id="13" name="Shape 11"/>
          <p:cNvSpPr/>
          <p:nvPr/>
        </p:nvSpPr>
        <p:spPr>
          <a:xfrm>
            <a:off x="6675120" y="4553712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0" y="45537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২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269480" y="452628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اِخْتِلَافٌ تَقْدِيْرِيٌّ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675120" y="512064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গোপনীয় পরিবর্তন — ইরাবের চিহ্ন উচ্চারিত/দৃশ্যমান হয় না, তবে অন্তর্নিহিতভাবে ধরে নেওয়া হয়।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675120" y="57607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6E6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উদাহরণ:  مُوْسَى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২০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১ — اِخْتِلَافٌ لَفْظِيٌّ (প্রকাশ্য পরিবর্তন)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শব্দ زَيْدٌ -এর পূর্বে ভিন্ন ভিন্ন আমিল আসায় শেষাক্ষরে প্রকাশ্য ইরাব পরিবর্তিত হচ্ছে —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417320"/>
          </a:xfrm>
          <a:prstGeom prst="roundRect">
            <a:avLst>
              <a:gd name="adj" fmla="val 6452"/>
            </a:avLst>
          </a:prstGeom>
          <a:solidFill>
            <a:srgbClr val="EAF3F1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1947672"/>
            <a:ext cx="1920240" cy="914400"/>
          </a:xfrm>
          <a:prstGeom prst="roundRect">
            <a:avLst>
              <a:gd name="adj" fmla="val 50000"/>
            </a:avLst>
          </a:prstGeom>
          <a:solidFill>
            <a:srgbClr val="126E63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947672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রফা (দু'পেশ)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880360" y="182880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جَاءَنِي زَيْدٌ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2880360" y="246888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আমার কাছে যায়েদ এসেছে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863840" y="1691640"/>
            <a:ext cx="3566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আমিল: </a:t>
            </a:r>
            <a:r>
              <a:rPr lang="en-US" sz="17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جَاءَ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264408"/>
            <a:ext cx="11064240" cy="1417320"/>
          </a:xfrm>
          <a:prstGeom prst="roundRect">
            <a:avLst>
              <a:gd name="adj" fmla="val 6452"/>
            </a:avLst>
          </a:prstGeom>
          <a:solidFill>
            <a:srgbClr val="EAF3F1"/>
          </a:solidFill>
          <a:ln/>
        </p:spPr>
      </p:sp>
      <p:sp>
        <p:nvSpPr>
          <p:cNvPr id="11" name="Shape 9"/>
          <p:cNvSpPr/>
          <p:nvPr/>
        </p:nvSpPr>
        <p:spPr>
          <a:xfrm>
            <a:off x="777240" y="3520440"/>
            <a:ext cx="1920240" cy="91440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" y="352044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নসব (দু'যবর)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880360" y="3401568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رَأَيْتُ زَيْدًا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2880360" y="4041648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আমি যায়েদকে দেখেছি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863840" y="3264408"/>
            <a:ext cx="3566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আমিল: </a:t>
            </a:r>
            <a:r>
              <a:rPr lang="en-US" sz="17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رَأَيْتُ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4837176"/>
            <a:ext cx="11064240" cy="1417320"/>
          </a:xfrm>
          <a:prstGeom prst="roundRect">
            <a:avLst>
              <a:gd name="adj" fmla="val 6452"/>
            </a:avLst>
          </a:prstGeom>
          <a:solidFill>
            <a:srgbClr val="EAF3F1"/>
          </a:solidFill>
          <a:ln/>
        </p:spPr>
      </p:sp>
      <p:sp>
        <p:nvSpPr>
          <p:cNvPr id="17" name="Shape 15"/>
          <p:cNvSpPr/>
          <p:nvPr/>
        </p:nvSpPr>
        <p:spPr>
          <a:xfrm>
            <a:off x="777240" y="5093208"/>
            <a:ext cx="1920240" cy="914400"/>
          </a:xfrm>
          <a:prstGeom prst="roundRect">
            <a:avLst>
              <a:gd name="adj" fmla="val 50000"/>
            </a:avLst>
          </a:prstGeom>
          <a:solidFill>
            <a:srgbClr val="0B4F4A"/>
          </a:solidFill>
          <a:ln/>
        </p:spPr>
      </p:sp>
      <p:sp>
        <p:nvSpPr>
          <p:cNvPr id="18" name="Text 16"/>
          <p:cNvSpPr/>
          <p:nvPr/>
        </p:nvSpPr>
        <p:spPr>
          <a:xfrm>
            <a:off x="777240" y="5093208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জর (দু'যের)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880360" y="4974336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مَرَرْتُ بِزَيْدٍ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2880360" y="5614416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আমি যায়েদের কাছ দিয়ে গিয়েছি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863840" y="4837176"/>
            <a:ext cx="3566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আমিল: </a:t>
            </a:r>
            <a:r>
              <a:rPr lang="en-US" sz="17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بِ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48640" y="64008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সিদ্ধান্ত: </a:t>
            </a:r>
            <a:r>
              <a:rPr lang="en-US" sz="130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زَيْدٌ শব্দের পূর্বের আমিলের পরিবর্তনের কারণে এর ইরাবেও পরিবর্তন হয়েছে — এবং তা খালি চোখে দৃশ্যমান (প্রকাশ্য)।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২১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২ — اِخْتِلَافٌ تَقْدِيْرِيٌّ (গোপনীয় পরিবর্তন)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শব্দ مُوْسَى -এর পূর্বে ভিন্ন ভিন্ন আমিল আসা সত্ত্বেও শেষাক্ষরে বাহ্যিক কোনো পরিবর্তন দেখা যায় না —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417320"/>
          </a:xfrm>
          <a:prstGeom prst="roundRect">
            <a:avLst>
              <a:gd name="adj" fmla="val 6452"/>
            </a:avLst>
          </a:prstGeom>
          <a:solidFill>
            <a:srgbClr val="EAF3F1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1947672"/>
            <a:ext cx="2103120" cy="914400"/>
          </a:xfrm>
          <a:prstGeom prst="roundRect">
            <a:avLst>
              <a:gd name="adj" fmla="val 50000"/>
            </a:avLst>
          </a:prstGeom>
          <a:solidFill>
            <a:srgbClr val="126E63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947672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রফা (তাকদীরান পেশ)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063240" y="182880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جَاءَنِي مُوْسَى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063240" y="2468880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আমার কাছে মূসা এসেছে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863840" y="1691640"/>
            <a:ext cx="3566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আমিল: </a:t>
            </a:r>
            <a:r>
              <a:rPr lang="en-US" sz="17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جَاءَ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264408"/>
            <a:ext cx="11064240" cy="1417320"/>
          </a:xfrm>
          <a:prstGeom prst="roundRect">
            <a:avLst>
              <a:gd name="adj" fmla="val 6452"/>
            </a:avLst>
          </a:prstGeom>
          <a:solidFill>
            <a:srgbClr val="EAF3F1"/>
          </a:solidFill>
          <a:ln/>
        </p:spPr>
      </p:sp>
      <p:sp>
        <p:nvSpPr>
          <p:cNvPr id="11" name="Shape 9"/>
          <p:cNvSpPr/>
          <p:nvPr/>
        </p:nvSpPr>
        <p:spPr>
          <a:xfrm>
            <a:off x="777240" y="3520440"/>
            <a:ext cx="2103120" cy="91440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" y="352044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নসব (তাকদীরান যবর)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063240" y="3401568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رَأَيْتُ مُوْسَى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3063240" y="4041648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আমি মূসাকে দেখেছি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863840" y="3264408"/>
            <a:ext cx="3566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আমিল: </a:t>
            </a:r>
            <a:r>
              <a:rPr lang="en-US" sz="17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رَأَيْتُ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4837176"/>
            <a:ext cx="11064240" cy="1417320"/>
          </a:xfrm>
          <a:prstGeom prst="roundRect">
            <a:avLst>
              <a:gd name="adj" fmla="val 6452"/>
            </a:avLst>
          </a:prstGeom>
          <a:solidFill>
            <a:srgbClr val="EAF3F1"/>
          </a:solidFill>
          <a:ln/>
        </p:spPr>
      </p:sp>
      <p:sp>
        <p:nvSpPr>
          <p:cNvPr id="17" name="Shape 15"/>
          <p:cNvSpPr/>
          <p:nvPr/>
        </p:nvSpPr>
        <p:spPr>
          <a:xfrm>
            <a:off x="777240" y="5093208"/>
            <a:ext cx="2103120" cy="914400"/>
          </a:xfrm>
          <a:prstGeom prst="roundRect">
            <a:avLst>
              <a:gd name="adj" fmla="val 50000"/>
            </a:avLst>
          </a:prstGeom>
          <a:solidFill>
            <a:srgbClr val="0B4F4A"/>
          </a:solidFill>
          <a:ln/>
        </p:spPr>
      </p:sp>
      <p:sp>
        <p:nvSpPr>
          <p:cNvPr id="18" name="Text 16"/>
          <p:cNvSpPr/>
          <p:nvPr/>
        </p:nvSpPr>
        <p:spPr>
          <a:xfrm>
            <a:off x="777240" y="5093208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জর (তাকদীরান যের)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063240" y="4974336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مَرَرْتُ بِمُوْسَى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3063240" y="5614416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আমি মূসার কাছ দিয়ে গিয়েছি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863840" y="4837176"/>
            <a:ext cx="3566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আমিল: </a:t>
            </a:r>
            <a:r>
              <a:rPr lang="en-US" sz="17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بِ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48640" y="64008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সিদ্ধান্ত: </a:t>
            </a:r>
            <a:r>
              <a:rPr lang="en-US" sz="130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مُوْسَى শব্দে ইরাব সংঘটিত হয়েছে বলে ধরে নেওয়া হয়, যদিও তা বাহ্যিকভাবে প্রকাশ পায়নি — একেই বলে তাকদীরী পরিবর্তন।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২২</a:t>
            </a:r>
            <a:endParaRPr lang="en-US" sz="1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26335" y="1308825"/>
            <a:ext cx="9716763" cy="2954655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algn="ctr"/>
            <a:r>
              <a:rPr lang="ar-SA" sz="18400" b="1" dirty="0">
                <a:solidFill>
                  <a:srgbClr val="7030A0"/>
                </a:solidFill>
              </a:rPr>
              <a:t>واجب منزلك</a:t>
            </a:r>
            <a:endParaRPr lang="en-US" sz="18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98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WELCOME\Downloads\ChatGPT Image Jul 25, 2026, 01_40_33 AM.pn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224" y="403412"/>
            <a:ext cx="5966509" cy="60122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Rectangle 3"/>
          <p:cNvSpPr/>
          <p:nvPr/>
        </p:nvSpPr>
        <p:spPr>
          <a:xfrm>
            <a:off x="259975" y="931284"/>
            <a:ext cx="10650401" cy="258531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ar-SA" sz="8000" b="1" dirty="0"/>
              <a:t>مَا هُوَ </a:t>
            </a:r>
            <a:r>
              <a:rPr lang="ar-SA" sz="8000" b="1" dirty="0" smtClean="0"/>
              <a:t>اسم المعرب؟ </a:t>
            </a:r>
            <a:r>
              <a:rPr lang="ar-SA" sz="8000" b="1" dirty="0"/>
              <a:t>وَكَمْ قِسْمًا لَهُ؟ </a:t>
            </a:r>
            <a:r>
              <a:rPr lang="ar-SA" sz="8000" b="1" dirty="0" smtClean="0"/>
              <a:t>بَيِّنْ مع الحكم </a:t>
            </a:r>
            <a:r>
              <a:rPr lang="ar-SA" sz="8000" b="1" dirty="0"/>
              <a:t>بِالْأَمْثِلَةِ.</a:t>
            </a:r>
            <a:endParaRPr lang="ar-SA" sz="8000" dirty="0"/>
          </a:p>
        </p:txBody>
      </p:sp>
    </p:spTree>
    <p:extLst>
      <p:ext uri="{BB962C8B-B14F-4D97-AF65-F5344CB8AC3E}">
        <p14:creationId xmlns:p14="http://schemas.microsoft.com/office/powerpoint/2010/main" val="12483401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WELCOME\Downloads\ChatGPT Image Jul 25, 2026, 12_09_46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7161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92</TotalTime>
  <Words>1226</Words>
  <Application>Microsoft Office PowerPoint</Application>
  <PresentationFormat>Custom</PresentationFormat>
  <Paragraphs>288</Paragraphs>
  <Slides>27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Adjacency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WELCOME</cp:lastModifiedBy>
  <cp:revision>34</cp:revision>
  <dcterms:created xsi:type="dcterms:W3CDTF">2026-08-27T06:09:56Z</dcterms:created>
  <dcterms:modified xsi:type="dcterms:W3CDTF">2026-08-27T07:45:34Z</dcterms:modified>
</cp:coreProperties>
</file>