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78" r:id="rId2"/>
    <p:sldId id="279" r:id="rId3"/>
    <p:sldId id="280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52" d="100"/>
          <a:sy n="52" d="100"/>
        </p:scale>
        <p:origin x="-1104" y="-3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1893D8-86E5-428F-9938-7654CC312CC9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453D0-2123-4B21-BA3F-A50AFF6C3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984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/>
          <a:lstStyle/>
          <a:p>
            <a:fld id="{1CEF607B-A47E-422C-9BEF-122CCDB7C526}" type="datetime1">
              <a:rPr lang="en-US" smtClean="0"/>
              <a:pPr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</p:spPr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31995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011680"/>
            <a:ext cx="4754880" cy="4754880"/>
          </a:xfrm>
          <a:prstGeom prst="ellipse">
            <a:avLst/>
          </a:prstGeom>
          <a:solidFill>
            <a:srgbClr val="126E63"/>
          </a:solidFill>
          <a:ln/>
        </p:spPr>
      </p:sp>
      <p:sp>
        <p:nvSpPr>
          <p:cNvPr id="3" name="Shape 1"/>
          <p:cNvSpPr/>
          <p:nvPr/>
        </p:nvSpPr>
        <p:spPr>
          <a:xfrm>
            <a:off x="10058400" y="4572000"/>
            <a:ext cx="4572000" cy="4572000"/>
          </a:xfrm>
          <a:prstGeom prst="ellipse">
            <a:avLst/>
          </a:prstGeom>
          <a:solidFill>
            <a:srgbClr val="126E63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68580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بِسْمِ اللهِ الرَّحْمٰنِ الرَّحِيْمِ</a:t>
            </a:r>
            <a:endParaRPr lang="en-US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</a:endParaRPr>
          </a:p>
        </p:txBody>
      </p:sp>
      <p:sp>
        <p:nvSpPr>
          <p:cNvPr id="9" name="Text 7"/>
          <p:cNvSpPr/>
          <p:nvPr/>
        </p:nvSpPr>
        <p:spPr>
          <a:xfrm>
            <a:off x="744423" y="3621738"/>
            <a:ext cx="10515600" cy="1234440"/>
          </a:xfrm>
          <a:prstGeom prst="rect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E8CD6B"/>
                </a:solidFill>
                <a:latin typeface="Arabic Typesetting" pitchFamily="66" charset="-78"/>
                <a:ea typeface="Nirmala UI" pitchFamily="34" charset="-122"/>
              </a:rPr>
              <a:t>السَّلَامُ عَلَيْكُمْ وَرَحْمَةُ اللهِ وَبَرَكَاتُهُ</a:t>
            </a:r>
            <a:endParaRPr lang="en-US" sz="3200" dirty="0">
              <a:latin typeface="Arabic Typesetting" pitchFamily="66" charset="-78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718304" y="3246120"/>
            <a:ext cx="2743200" cy="0"/>
          </a:xfrm>
          <a:prstGeom prst="line">
            <a:avLst/>
          </a:prstGeom>
          <a:noFill/>
          <a:ln w="15875">
            <a:solidFill>
              <a:srgbClr val="C9A22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74960" y="1333948"/>
            <a:ext cx="9585063" cy="1981200"/>
          </a:xfrm>
          <a:prstGeom prst="rect">
            <a:avLst/>
          </a:prstGeom>
          <a:noFill/>
          <a:ln/>
          <a:scene3d>
            <a:camera prst="perspectiveRelaxedModerately"/>
            <a:lightRig rig="threePt" dir="t"/>
          </a:scene3d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r-S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أهلا </a:t>
            </a:r>
            <a:r>
              <a:rPr lang="ar-SA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وسهلا</a:t>
            </a:r>
            <a:r>
              <a:rPr lang="ar-S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 مرحبا بكم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692388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3"/>
          <p:cNvSpPr txBox="1">
            <a:spLocks/>
          </p:cNvSpPr>
          <p:nvPr/>
        </p:nvSpPr>
        <p:spPr>
          <a:xfrm>
            <a:off x="0" y="927938"/>
            <a:ext cx="11988800" cy="49140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38" tIns="45719" rIns="91438" bIns="45719" rtlCol="0" anchor="ctr">
            <a:normAutofit/>
          </a:bodyPr>
          <a:lstStyle/>
          <a:p>
            <a:pPr algn="just" rtl="1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ar-SA" sz="8800" b="1" spc="-200" dirty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محمد سيف الإسلام </a:t>
            </a:r>
          </a:p>
          <a:p>
            <a:pPr marL="761981" indent="-761981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  محاضر اللغة العربية</a:t>
            </a:r>
          </a:p>
          <a:p>
            <a:pPr marL="761981" indent="-761981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المدرسة للبنات للعالم بمتابنغا</a:t>
            </a:r>
          </a:p>
          <a:p>
            <a:pPr marL="761981" indent="-761981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غزاريا-مونشي غنز</a:t>
            </a:r>
            <a:endParaRPr lang="ar-SA" sz="4800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WELCOME\Downloads\de803fe2-1cc3-49ef-8413-7f089367edfb (1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8" b="13365"/>
          <a:stretch/>
        </p:blipFill>
        <p:spPr bwMode="auto">
          <a:xfrm>
            <a:off x="17935" y="1967761"/>
            <a:ext cx="3899648" cy="4881282"/>
          </a:xfrm>
          <a:prstGeom prst="rect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972063"/>
      </p:ext>
    </p:extLst>
  </p:cSld>
  <p:clrMapOvr>
    <a:masterClrMapping/>
  </p:clrMapOvr>
  <p:transition spd="slow">
    <p:push dir="u"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528151" y="-960120"/>
            <a:ext cx="3840480" cy="384048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 prst="angle"/>
          </a:sp3d>
        </p:spPr>
      </p:sp>
      <p:sp>
        <p:nvSpPr>
          <p:cNvPr id="3" name="Shape 1"/>
          <p:cNvSpPr/>
          <p:nvPr/>
        </p:nvSpPr>
        <p:spPr>
          <a:xfrm>
            <a:off x="-2145792" y="4681728"/>
            <a:ext cx="3291840" cy="3291840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/>
          <a:scene3d>
            <a:camera prst="orthographicFront"/>
            <a:lightRig rig="threePt" dir="t"/>
          </a:scene3d>
          <a:sp3d>
            <a:bevelT prst="angle"/>
          </a:sp3d>
        </p:spPr>
      </p:sp>
      <p:sp>
        <p:nvSpPr>
          <p:cNvPr id="4" name="Text 2"/>
          <p:cNvSpPr/>
          <p:nvPr/>
        </p:nvSpPr>
        <p:spPr>
          <a:xfrm>
            <a:off x="0" y="2060447"/>
            <a:ext cx="12192000" cy="3608833"/>
          </a:xfrm>
          <a:prstGeom prst="rect">
            <a:avLst/>
          </a:prstGeom>
          <a:solidFill>
            <a:srgbClr val="002060"/>
          </a:solidFill>
          <a:ln/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 lIns="0" tIns="0" rIns="0" bIns="0" rtlCol="0" anchor="ctr"/>
          <a:lstStyle/>
          <a:p>
            <a:pPr algn="ctr"/>
            <a:r>
              <a:rPr lang="en-US" sz="8000" b="1" dirty="0" err="1" smtClean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</a:rPr>
              <a:t>اَلْعَامِلُ</a:t>
            </a:r>
            <a:endParaRPr lang="ar-SA" sz="8000" b="1" dirty="0" smtClean="0">
              <a:solidFill>
                <a:schemeClr val="bg1"/>
              </a:solidFill>
              <a:latin typeface="Nirmala UI" pitchFamily="34" charset="0"/>
              <a:ea typeface="Nirmala UI" pitchFamily="34" charset="-122"/>
            </a:endParaRPr>
          </a:p>
          <a:p>
            <a:pPr algn="ctr" rtl="1"/>
            <a:r>
              <a:rPr lang="ar-SA" sz="4400" b="1" dirty="0">
                <a:solidFill>
                  <a:srgbClr val="00FF00"/>
                </a:solidFill>
                <a:latin typeface="Simplified Arabic" pitchFamily="18" charset="-78"/>
                <a:cs typeface="Simplified Arabic" pitchFamily="18" charset="-78"/>
              </a:rPr>
              <a:t>الصف العاشر من الداخل</a:t>
            </a:r>
          </a:p>
          <a:p>
            <a:pPr algn="ctr" rtl="1"/>
            <a:r>
              <a:rPr lang="ar-SA" sz="4400" b="1" dirty="0">
                <a:solidFill>
                  <a:srgbClr val="00FF00"/>
                </a:solidFill>
                <a:latin typeface="Simplified Arabic" pitchFamily="18" charset="-78"/>
                <a:cs typeface="Simplified Arabic" pitchFamily="18" charset="-78"/>
              </a:rPr>
              <a:t>    </a:t>
            </a:r>
            <a:r>
              <a:rPr lang="ar-SA" sz="4400" b="1" dirty="0" smtClean="0">
                <a:solidFill>
                  <a:srgbClr val="00FF00"/>
                </a:solidFill>
                <a:latin typeface="Simplified Arabic" pitchFamily="18" charset="-78"/>
                <a:cs typeface="Simplified Arabic" pitchFamily="18" charset="-78"/>
              </a:rPr>
              <a:t> </a:t>
            </a:r>
            <a:r>
              <a:rPr lang="ar-SA" sz="4400" b="1" dirty="0">
                <a:solidFill>
                  <a:srgbClr val="00FF00"/>
                </a:solidFill>
                <a:latin typeface="Simplified Arabic" pitchFamily="18" charset="-78"/>
                <a:cs typeface="Simplified Arabic" pitchFamily="18" charset="-78"/>
              </a:rPr>
              <a:t>المادة:قواعد اللغة </a:t>
            </a:r>
            <a:r>
              <a:rPr lang="ar-SA" sz="4400" b="1" dirty="0" smtClean="0">
                <a:solidFill>
                  <a:srgbClr val="00FF00"/>
                </a:solidFill>
                <a:latin typeface="Simplified Arabic" pitchFamily="18" charset="-78"/>
                <a:cs typeface="Simplified Arabic" pitchFamily="18" charset="-78"/>
              </a:rPr>
              <a:t>العربية</a:t>
            </a:r>
            <a:endParaRPr lang="en-US" sz="4400" b="1" dirty="0" smtClean="0">
              <a:solidFill>
                <a:srgbClr val="00FF00"/>
              </a:solidFill>
              <a:latin typeface="Simplified Arabic" pitchFamily="18" charset="-78"/>
              <a:cs typeface="Simplified Arabic" pitchFamily="18" charset="-78"/>
            </a:endParaRPr>
          </a:p>
          <a:p>
            <a:pPr algn="ctr" rtl="1"/>
            <a:r>
              <a:rPr lang="ar-SA" sz="4400" b="1" dirty="0" smtClean="0">
                <a:solidFill>
                  <a:schemeClr val="bg1"/>
                </a:solidFill>
                <a:latin typeface="Simplified Arabic" pitchFamily="18" charset="-78"/>
                <a:cs typeface="Simplified Arabic" pitchFamily="18" charset="-78"/>
              </a:rPr>
              <a:t>الدرس: ثامن عشر</a:t>
            </a:r>
            <a:endParaRPr lang="en-US" sz="4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US" sz="4400" dirty="0">
              <a:solidFill>
                <a:srgbClr val="00FF00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822960" y="288036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718304" y="5399495"/>
            <a:ext cx="2743200" cy="0"/>
          </a:xfrm>
          <a:prstGeom prst="line">
            <a:avLst/>
          </a:prstGeom>
          <a:noFill/>
          <a:ln w="19050">
            <a:solidFill>
              <a:srgbClr val="C9A22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5257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700" dirty="0"/>
          </a:p>
        </p:txBody>
      </p:sp>
      <p:sp>
        <p:nvSpPr>
          <p:cNvPr id="9" name="Title 2"/>
          <p:cNvSpPr txBox="1">
            <a:spLocks/>
          </p:cNvSpPr>
          <p:nvPr/>
        </p:nvSpPr>
        <p:spPr>
          <a:xfrm>
            <a:off x="2036782" y="781722"/>
            <a:ext cx="8597153" cy="8217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6000" b="1" dirty="0" smtClean="0">
                <a:solidFill>
                  <a:schemeClr val="bg1"/>
                </a:solidFill>
              </a:rPr>
              <a:t>تعريف الدرس</a:t>
            </a:r>
            <a:r>
              <a:rPr lang="en-US" sz="3600" dirty="0" smtClean="0">
                <a:solidFill>
                  <a:schemeClr val="bg1"/>
                </a:solidFill>
              </a:rPr>
              <a:t/>
            </a:r>
            <a:br>
              <a:rPr lang="en-US" sz="3600" dirty="0" smtClean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1537986" y="656216"/>
            <a:ext cx="8597153" cy="82172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A" sz="8000" b="1" dirty="0" smtClean="0">
                <a:solidFill>
                  <a:schemeClr val="tx1"/>
                </a:solidFill>
              </a:rPr>
              <a:t>تعريف الدرس</a:t>
            </a:r>
            <a:r>
              <a:rPr lang="en-US" sz="4800" dirty="0" smtClean="0">
                <a:solidFill>
                  <a:schemeClr val="tx1"/>
                </a:solidFill>
              </a:rPr>
              <a:t/>
            </a:r>
            <a:br>
              <a:rPr lang="en-US" sz="4800" dirty="0" smtClean="0">
                <a:solidFill>
                  <a:schemeClr val="tx1"/>
                </a:solidFill>
              </a:rPr>
            </a:b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8839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عَامِل (আমেল) কাকে বলে?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11064240" cy="1737360"/>
          </a:xfrm>
          <a:prstGeom prst="roundRect">
            <a:avLst>
              <a:gd name="adj" fmla="val 6316"/>
            </a:avLst>
          </a:prstGeom>
          <a:solidFill>
            <a:srgbClr val="EAF3F1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600200"/>
            <a:ext cx="10332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2800" b="1" dirty="0" err="1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যে</a:t>
            </a:r>
            <a:r>
              <a:rPr lang="en-US" sz="28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8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শব্দ</a:t>
            </a:r>
            <a:r>
              <a:rPr lang="en-US" sz="28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/</a:t>
            </a:r>
            <a:r>
              <a:rPr lang="en-US" sz="2800" b="1" dirty="0" err="1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হরফ</a:t>
            </a:r>
            <a:r>
              <a:rPr lang="en-US" sz="2800" b="1" dirty="0" smtClean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</a:t>
            </a:r>
            <a:r>
              <a:rPr lang="en-US" sz="28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অন্য শব্দের ই'রাব (হরকত) পরিবর্তন করে, তাকে </a:t>
            </a:r>
            <a:r>
              <a:rPr lang="en-US" sz="3200" b="1" dirty="0">
                <a:solidFill>
                  <a:srgbClr val="126E63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عَامِل</a:t>
            </a:r>
            <a:r>
              <a:rPr lang="en-US" sz="2800" b="1" dirty="0">
                <a:solidFill>
                  <a:srgbClr val="16302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 (আমেল) বলে।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5184648" y="3383280"/>
            <a:ext cx="1828800" cy="1828800"/>
          </a:xfrm>
          <a:prstGeom prst="ellipse">
            <a:avLst/>
          </a:prstGeom>
          <a:solidFill>
            <a:srgbClr val="0B4F4A"/>
          </a:solidFill>
          <a:ln/>
        </p:spPr>
      </p:sp>
      <p:sp>
        <p:nvSpPr>
          <p:cNvPr id="6" name="Text 4"/>
          <p:cNvSpPr/>
          <p:nvPr/>
        </p:nvSpPr>
        <p:spPr>
          <a:xfrm>
            <a:off x="5184648" y="338328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১০০</a:t>
            </a:r>
            <a:endParaRPr lang="en-US" sz="34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মোট আমেল</a:t>
            </a:r>
            <a:endParaRPr lang="en-US" sz="3400" dirty="0"/>
          </a:p>
        </p:txBody>
      </p:sp>
      <p:sp>
        <p:nvSpPr>
          <p:cNvPr id="7" name="Shape 5"/>
          <p:cNvSpPr/>
          <p:nvPr/>
        </p:nvSpPr>
        <p:spPr>
          <a:xfrm>
            <a:off x="822960" y="5486400"/>
            <a:ext cx="5120640" cy="960120"/>
          </a:xfrm>
          <a:prstGeom prst="roundRect">
            <a:avLst>
              <a:gd name="adj" fmla="val 9524"/>
            </a:avLst>
          </a:prstGeom>
          <a:solidFill>
            <a:srgbClr val="EAF3F1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5486400"/>
            <a:ext cx="5120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عَامِل لَفْظِيّ</a:t>
            </a:r>
            <a:endParaRPr lang="en-US" sz="2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আমেলে লফজি — ৯৮টি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6245352" y="5486400"/>
            <a:ext cx="5120640" cy="960120"/>
          </a:xfrm>
          <a:prstGeom prst="roundRect">
            <a:avLst>
              <a:gd name="adj" fmla="val 9524"/>
            </a:avLst>
          </a:prstGeom>
          <a:solidFill>
            <a:srgbClr val="EAF3F1"/>
          </a:solidFill>
          <a:ln/>
        </p:spPr>
      </p:sp>
      <p:sp>
        <p:nvSpPr>
          <p:cNvPr id="10" name="Text 8"/>
          <p:cNvSpPr/>
          <p:nvPr/>
        </p:nvSpPr>
        <p:spPr>
          <a:xfrm>
            <a:off x="6245352" y="5486400"/>
            <a:ext cx="5120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عَامِل مَعْنَوِيّ</a:t>
            </a:r>
            <a:endParaRPr lang="en-US" sz="2400" b="1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b="1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আমেলে মা'নবি — ২টি</a:t>
            </a:r>
            <a:endParaRPr lang="en-US" sz="2400" b="1" dirty="0"/>
          </a:p>
        </p:txBody>
      </p:sp>
      <p:sp>
        <p:nvSpPr>
          <p:cNvPr id="11" name="Text 9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৩</a:t>
            </a:r>
            <a:endParaRPr lang="en-US" sz="1000" dirty="0"/>
          </a:p>
        </p:txBody>
      </p:sp>
      <p:cxnSp>
        <p:nvCxnSpPr>
          <p:cNvPr id="13" name="Straight Arrow Connector 12"/>
          <p:cNvCxnSpPr>
            <a:stCxn id="5" idx="5"/>
          </p:cNvCxnSpPr>
          <p:nvPr/>
        </p:nvCxnSpPr>
        <p:spPr>
          <a:xfrm>
            <a:off x="6745626" y="4944258"/>
            <a:ext cx="820586" cy="5421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5" idx="3"/>
          </p:cNvCxnSpPr>
          <p:nvPr/>
        </p:nvCxnSpPr>
        <p:spPr>
          <a:xfrm flipH="1">
            <a:off x="4258235" y="4944258"/>
            <a:ext cx="1194235" cy="5421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ross 15"/>
          <p:cNvSpPr/>
          <p:nvPr/>
        </p:nvSpPr>
        <p:spPr>
          <a:xfrm>
            <a:off x="5943600" y="5755341"/>
            <a:ext cx="301752" cy="313765"/>
          </a:xfrm>
          <a:prstGeom prst="plus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5532120" cy="640080"/>
          </a:xfrm>
          <a:prstGeom prst="rect">
            <a:avLst/>
          </a:prstGeom>
          <a:solidFill>
            <a:schemeClr val="bg1">
              <a:lumMod val="8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১০০ আমেলের বিভাজন — এক নজরে</a:t>
            </a:r>
            <a:endParaRPr lang="en-US" sz="36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4270248" y="1234440"/>
            <a:ext cx="3657600" cy="914400"/>
          </a:xfrm>
          <a:prstGeom prst="roundRect">
            <a:avLst>
              <a:gd name="adj" fmla="val 50000"/>
            </a:avLst>
          </a:prstGeom>
          <a:solidFill>
            <a:srgbClr val="0B4F4A"/>
          </a:solidFill>
          <a:ln/>
        </p:spPr>
      </p:sp>
      <p:sp>
        <p:nvSpPr>
          <p:cNvPr id="4" name="Text 2"/>
          <p:cNvSpPr/>
          <p:nvPr/>
        </p:nvSpPr>
        <p:spPr>
          <a:xfrm>
            <a:off x="4270248" y="123444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E8CD6B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১০০ আমেল</a:t>
            </a:r>
            <a:endParaRPr lang="en-US" sz="40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094476" y="2148840"/>
            <a:ext cx="4572" cy="648148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sp>
      <p:sp>
        <p:nvSpPr>
          <p:cNvPr id="6" name="Shape 4"/>
          <p:cNvSpPr/>
          <p:nvPr/>
        </p:nvSpPr>
        <p:spPr>
          <a:xfrm>
            <a:off x="1097280" y="2606040"/>
            <a:ext cx="4572000" cy="914400"/>
          </a:xfrm>
          <a:prstGeom prst="roundRect">
            <a:avLst>
              <a:gd name="adj" fmla="val 12000"/>
            </a:avLst>
          </a:prstGeom>
          <a:solidFill>
            <a:srgbClr val="126E63"/>
          </a:solidFill>
          <a:ln/>
        </p:spPr>
      </p:sp>
      <p:sp>
        <p:nvSpPr>
          <p:cNvPr id="7" name="Text 5"/>
          <p:cNvSpPr/>
          <p:nvPr/>
        </p:nvSpPr>
        <p:spPr>
          <a:xfrm>
            <a:off x="1097280" y="260604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عَامِل لَفْظِيّ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b="1" dirty="0">
                <a:solidFill>
                  <a:srgbClr val="D7E9E5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৯৮টি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519672" y="2606040"/>
            <a:ext cx="4572000" cy="914400"/>
          </a:xfrm>
          <a:prstGeom prst="roundRect">
            <a:avLst>
              <a:gd name="adj" fmla="val 12000"/>
            </a:avLst>
          </a:prstGeom>
          <a:solidFill>
            <a:srgbClr val="00B050"/>
          </a:solidFill>
          <a:ln/>
        </p:spPr>
      </p:sp>
      <p:sp>
        <p:nvSpPr>
          <p:cNvPr id="9" name="Text 7"/>
          <p:cNvSpPr/>
          <p:nvPr/>
        </p:nvSpPr>
        <p:spPr>
          <a:xfrm>
            <a:off x="6519672" y="260604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chemeClr val="bg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عَامِل مَعْنَوِيّ</a:t>
            </a:r>
            <a:endParaRPr lang="en-US" sz="24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600" b="1" dirty="0">
                <a:solidFill>
                  <a:schemeClr val="bg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২টি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3383280" y="3520440"/>
            <a:ext cx="0" cy="365760"/>
          </a:xfrm>
          <a:prstGeom prst="line">
            <a:avLst/>
          </a:prstGeom>
          <a:noFill/>
          <a:ln w="12700">
            <a:solidFill>
              <a:srgbClr val="5B6E6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97280" y="3886200"/>
            <a:ext cx="2148840" cy="1051560"/>
          </a:xfrm>
          <a:prstGeom prst="roundRect">
            <a:avLst>
              <a:gd name="adj" fmla="val 8696"/>
            </a:avLst>
          </a:prstGeom>
          <a:solidFill>
            <a:srgbClr val="EAF3F1"/>
          </a:solidFill>
          <a:ln/>
        </p:spPr>
      </p:sp>
      <p:sp>
        <p:nvSpPr>
          <p:cNvPr id="12" name="Text 10"/>
          <p:cNvSpPr/>
          <p:nvPr/>
        </p:nvSpPr>
        <p:spPr>
          <a:xfrm>
            <a:off x="1097280" y="3886200"/>
            <a:ext cx="2148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سَمَاعِيّ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b="1" dirty="0">
                <a:solidFill>
                  <a:srgbClr val="5B6E6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৯১টি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520440" y="3886200"/>
            <a:ext cx="2148840" cy="1051560"/>
          </a:xfrm>
          <a:prstGeom prst="roundRect">
            <a:avLst>
              <a:gd name="adj" fmla="val 8696"/>
            </a:avLst>
          </a:prstGeom>
          <a:solidFill>
            <a:srgbClr val="EAF3F1"/>
          </a:solidFill>
          <a:ln/>
        </p:spPr>
      </p:sp>
      <p:sp>
        <p:nvSpPr>
          <p:cNvPr id="14" name="Text 12"/>
          <p:cNvSpPr/>
          <p:nvPr/>
        </p:nvSpPr>
        <p:spPr>
          <a:xfrm>
            <a:off x="3520440" y="3886200"/>
            <a:ext cx="2148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قِيَاسِيّ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5B6E6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৭টি</a:t>
            </a:r>
            <a:endParaRPr lang="en-US" sz="28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22960" y="516636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সিমায়ী — যা শুনে শেখা যায় (নির্দিষ্ট শব্দ মুখস্থ রাখতে হয়)। কিয়াসী — যা নির্দিষ্ট নিয়ম মেনে কাজ করে।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22960" y="5852160"/>
            <a:ext cx="10515600" cy="685800"/>
          </a:xfrm>
          <a:prstGeom prst="roundRect">
            <a:avLst>
              <a:gd name="adj" fmla="val 13333"/>
            </a:avLst>
          </a:prstGeom>
          <a:solidFill>
            <a:srgbClr val="0B4F4A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585216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৯১ (সিমায়ী)  +  ৭ (কিয়াসী)  +  ২ (মা'নবি)  =  ১০০ আমেল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৪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92608"/>
            <a:ext cx="11064240" cy="5943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B4F4A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سَمَاعِيّ আমেল — ১৩টি গ্রুপ (মোট ৯১টি)</a:t>
            </a:r>
            <a:endParaRPr lang="en-US" sz="36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062673"/>
            <a:ext cx="2743200" cy="1234440"/>
          </a:xfrm>
          <a:prstGeom prst="roundRect">
            <a:avLst>
              <a:gd name="adj" fmla="val 5926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</p:sp>
      <p:sp>
        <p:nvSpPr>
          <p:cNvPr id="4" name="Shape 2"/>
          <p:cNvSpPr/>
          <p:nvPr/>
        </p:nvSpPr>
        <p:spPr>
          <a:xfrm>
            <a:off x="658368" y="1161288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5" name="Text 3"/>
          <p:cNvSpPr/>
          <p:nvPr/>
        </p:nvSpPr>
        <p:spPr>
          <a:xfrm>
            <a:off x="658368" y="1161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85800" y="1581912"/>
            <a:ext cx="2468880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হরফে জার (১৭)</a:t>
            </a:r>
            <a:endParaRPr lang="en-US" sz="2000" b="1" dirty="0"/>
          </a:p>
        </p:txBody>
      </p:sp>
      <p:sp>
        <p:nvSpPr>
          <p:cNvPr id="7" name="Shape 5"/>
          <p:cNvSpPr/>
          <p:nvPr/>
        </p:nvSpPr>
        <p:spPr>
          <a:xfrm>
            <a:off x="3383280" y="1051560"/>
            <a:ext cx="2743200" cy="1234440"/>
          </a:xfrm>
          <a:prstGeom prst="roundRect">
            <a:avLst>
              <a:gd name="adj" fmla="val 5926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</p:sp>
      <p:sp>
        <p:nvSpPr>
          <p:cNvPr id="8" name="Shape 6"/>
          <p:cNvSpPr/>
          <p:nvPr/>
        </p:nvSpPr>
        <p:spPr>
          <a:xfrm>
            <a:off x="3493008" y="1161288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9" name="Text 7"/>
          <p:cNvSpPr/>
          <p:nvPr/>
        </p:nvSpPr>
        <p:spPr>
          <a:xfrm>
            <a:off x="3493008" y="1161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২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520440" y="1581912"/>
            <a:ext cx="2468880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b="1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ফে'ল-সদৃশ হরফ (৬)</a:t>
            </a:r>
            <a:endParaRPr lang="en-US" b="1" dirty="0"/>
          </a:p>
        </p:txBody>
      </p:sp>
      <p:sp>
        <p:nvSpPr>
          <p:cNvPr id="11" name="Shape 9"/>
          <p:cNvSpPr/>
          <p:nvPr/>
        </p:nvSpPr>
        <p:spPr>
          <a:xfrm>
            <a:off x="6217920" y="1051560"/>
            <a:ext cx="2743200" cy="1234440"/>
          </a:xfrm>
          <a:prstGeom prst="roundRect">
            <a:avLst>
              <a:gd name="adj" fmla="val 5926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</p:sp>
      <p:sp>
        <p:nvSpPr>
          <p:cNvPr id="12" name="Shape 10"/>
          <p:cNvSpPr/>
          <p:nvPr/>
        </p:nvSpPr>
        <p:spPr>
          <a:xfrm>
            <a:off x="6327648" y="1161288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6327648" y="1161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৩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55080" y="1581912"/>
            <a:ext cx="2468880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b="1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লাইসা-সদৃশ হরফ (২)</a:t>
            </a:r>
            <a:endParaRPr lang="en-US" b="1" dirty="0"/>
          </a:p>
        </p:txBody>
      </p:sp>
      <p:sp>
        <p:nvSpPr>
          <p:cNvPr id="15" name="Shape 13"/>
          <p:cNvSpPr/>
          <p:nvPr/>
        </p:nvSpPr>
        <p:spPr>
          <a:xfrm>
            <a:off x="9052560" y="1051560"/>
            <a:ext cx="2743200" cy="1234440"/>
          </a:xfrm>
          <a:prstGeom prst="roundRect">
            <a:avLst>
              <a:gd name="adj" fmla="val 5926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</p:sp>
      <p:sp>
        <p:nvSpPr>
          <p:cNvPr id="16" name="Shape 14"/>
          <p:cNvSpPr/>
          <p:nvPr/>
        </p:nvSpPr>
        <p:spPr>
          <a:xfrm>
            <a:off x="9162288" y="1161288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7" name="Text 15"/>
          <p:cNvSpPr/>
          <p:nvPr/>
        </p:nvSpPr>
        <p:spPr>
          <a:xfrm>
            <a:off x="9162288" y="11612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৪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189720" y="1581912"/>
            <a:ext cx="2468880" cy="2769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b="1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ইসম-নাসেব হরফ (৭)</a:t>
            </a:r>
            <a:endParaRPr lang="en-US" b="1" dirty="0"/>
          </a:p>
        </p:txBody>
      </p:sp>
      <p:sp>
        <p:nvSpPr>
          <p:cNvPr id="19" name="Shape 17"/>
          <p:cNvSpPr/>
          <p:nvPr/>
        </p:nvSpPr>
        <p:spPr>
          <a:xfrm>
            <a:off x="548640" y="2440553"/>
            <a:ext cx="2743200" cy="1234440"/>
          </a:xfrm>
          <a:prstGeom prst="roundRect">
            <a:avLst>
              <a:gd name="adj" fmla="val 5926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</p:sp>
      <p:sp>
        <p:nvSpPr>
          <p:cNvPr id="20" name="Shape 18"/>
          <p:cNvSpPr/>
          <p:nvPr/>
        </p:nvSpPr>
        <p:spPr>
          <a:xfrm>
            <a:off x="658368" y="2505456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1" name="Text 19"/>
          <p:cNvSpPr/>
          <p:nvPr/>
        </p:nvSpPr>
        <p:spPr>
          <a:xfrm>
            <a:off x="658368" y="25054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৫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685800" y="2926080"/>
            <a:ext cx="246888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মুজারে-নাসেব হরফ (৪)</a:t>
            </a:r>
            <a:endParaRPr lang="en-US" sz="1600" b="1" dirty="0"/>
          </a:p>
        </p:txBody>
      </p:sp>
      <p:sp>
        <p:nvSpPr>
          <p:cNvPr id="23" name="Shape 21"/>
          <p:cNvSpPr/>
          <p:nvPr/>
        </p:nvSpPr>
        <p:spPr>
          <a:xfrm>
            <a:off x="3383280" y="2395728"/>
            <a:ext cx="2743200" cy="1234440"/>
          </a:xfrm>
          <a:prstGeom prst="roundRect">
            <a:avLst>
              <a:gd name="adj" fmla="val 5926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</p:sp>
      <p:sp>
        <p:nvSpPr>
          <p:cNvPr id="24" name="Shape 22"/>
          <p:cNvSpPr/>
          <p:nvPr/>
        </p:nvSpPr>
        <p:spPr>
          <a:xfrm>
            <a:off x="3493008" y="2505456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5" name="Text 23"/>
          <p:cNvSpPr/>
          <p:nvPr/>
        </p:nvSpPr>
        <p:spPr>
          <a:xfrm>
            <a:off x="3493008" y="25054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৬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3520440" y="2926080"/>
            <a:ext cx="246888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মুজারে-জাযেম হরফ (৫)</a:t>
            </a:r>
            <a:endParaRPr lang="en-US" sz="1600" b="1" dirty="0"/>
          </a:p>
        </p:txBody>
      </p:sp>
      <p:sp>
        <p:nvSpPr>
          <p:cNvPr id="27" name="Shape 25"/>
          <p:cNvSpPr/>
          <p:nvPr/>
        </p:nvSpPr>
        <p:spPr>
          <a:xfrm>
            <a:off x="6217920" y="2395728"/>
            <a:ext cx="2743200" cy="1234440"/>
          </a:xfrm>
          <a:prstGeom prst="roundRect">
            <a:avLst>
              <a:gd name="adj" fmla="val 5926"/>
            </a:avLst>
          </a:prstGeom>
          <a:solidFill>
            <a:schemeClr val="accent1">
              <a:lumMod val="75000"/>
            </a:schemeClr>
          </a:solidFill>
          <a:ln/>
        </p:spPr>
      </p:sp>
      <p:sp>
        <p:nvSpPr>
          <p:cNvPr id="28" name="Shape 26"/>
          <p:cNvSpPr/>
          <p:nvPr/>
        </p:nvSpPr>
        <p:spPr>
          <a:xfrm>
            <a:off x="6327648" y="2505456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9" name="Text 27"/>
          <p:cNvSpPr/>
          <p:nvPr/>
        </p:nvSpPr>
        <p:spPr>
          <a:xfrm>
            <a:off x="6327648" y="25054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৭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6355080" y="2926080"/>
            <a:ext cx="2468880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b="1" dirty="0">
                <a:solidFill>
                  <a:schemeClr val="bg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জাযেম ইসম/শর্ত (৯)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1" name="Shape 29"/>
          <p:cNvSpPr/>
          <p:nvPr/>
        </p:nvSpPr>
        <p:spPr>
          <a:xfrm>
            <a:off x="9052560" y="2395728"/>
            <a:ext cx="2743200" cy="1234440"/>
          </a:xfrm>
          <a:prstGeom prst="roundRect">
            <a:avLst>
              <a:gd name="adj" fmla="val 5926"/>
            </a:avLst>
          </a:prstGeom>
          <a:solidFill>
            <a:schemeClr val="accent1">
              <a:lumMod val="75000"/>
            </a:schemeClr>
          </a:solidFill>
          <a:ln/>
        </p:spPr>
      </p:sp>
      <p:sp>
        <p:nvSpPr>
          <p:cNvPr id="32" name="Shape 30"/>
          <p:cNvSpPr/>
          <p:nvPr/>
        </p:nvSpPr>
        <p:spPr>
          <a:xfrm>
            <a:off x="9162288" y="2505456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33" name="Text 31"/>
          <p:cNvSpPr/>
          <p:nvPr/>
        </p:nvSpPr>
        <p:spPr>
          <a:xfrm>
            <a:off x="9162288" y="25054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৮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9189720" y="2926080"/>
            <a:ext cx="2468880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b="1" dirty="0">
                <a:solidFill>
                  <a:schemeClr val="bg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ইসম-নাসেব ইসম (৪)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5" name="Shape 33"/>
          <p:cNvSpPr/>
          <p:nvPr/>
        </p:nvSpPr>
        <p:spPr>
          <a:xfrm>
            <a:off x="548640" y="3739896"/>
            <a:ext cx="2743200" cy="1234440"/>
          </a:xfrm>
          <a:prstGeom prst="roundRect">
            <a:avLst>
              <a:gd name="adj" fmla="val 5926"/>
            </a:avLst>
          </a:prstGeom>
          <a:solidFill>
            <a:schemeClr val="accent1">
              <a:lumMod val="75000"/>
            </a:schemeClr>
          </a:solidFill>
          <a:ln/>
        </p:spPr>
      </p:sp>
      <p:sp>
        <p:nvSpPr>
          <p:cNvPr id="36" name="Shape 34"/>
          <p:cNvSpPr/>
          <p:nvPr/>
        </p:nvSpPr>
        <p:spPr>
          <a:xfrm>
            <a:off x="658368" y="3849624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37" name="Text 35"/>
          <p:cNvSpPr/>
          <p:nvPr/>
        </p:nvSpPr>
        <p:spPr>
          <a:xfrm>
            <a:off x="658368" y="38496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৯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685800" y="4270248"/>
            <a:ext cx="246888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chemeClr val="bg1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ফে'ল-সদৃশ ইসম (৯)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9" name="Shape 37"/>
          <p:cNvSpPr/>
          <p:nvPr/>
        </p:nvSpPr>
        <p:spPr>
          <a:xfrm>
            <a:off x="3383280" y="3739896"/>
            <a:ext cx="2743200" cy="1234440"/>
          </a:xfrm>
          <a:prstGeom prst="roundRect">
            <a:avLst>
              <a:gd name="adj" fmla="val 5926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</p:sp>
      <p:sp>
        <p:nvSpPr>
          <p:cNvPr id="40" name="Shape 38"/>
          <p:cNvSpPr/>
          <p:nvPr/>
        </p:nvSpPr>
        <p:spPr>
          <a:xfrm>
            <a:off x="3493008" y="3849624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1" name="Text 39"/>
          <p:cNvSpPr/>
          <p:nvPr/>
        </p:nvSpPr>
        <p:spPr>
          <a:xfrm>
            <a:off x="3493008" y="38496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১০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3520440" y="4270248"/>
            <a:ext cx="2468880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নাকেসা ফে'ল (১৩)</a:t>
            </a:r>
            <a:endParaRPr lang="en-US" sz="2000" b="1" dirty="0"/>
          </a:p>
        </p:txBody>
      </p:sp>
      <p:sp>
        <p:nvSpPr>
          <p:cNvPr id="43" name="Shape 41"/>
          <p:cNvSpPr/>
          <p:nvPr/>
        </p:nvSpPr>
        <p:spPr>
          <a:xfrm>
            <a:off x="6217920" y="3739896"/>
            <a:ext cx="2743200" cy="1234440"/>
          </a:xfrm>
          <a:prstGeom prst="roundRect">
            <a:avLst>
              <a:gd name="adj" fmla="val 5926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</p:sp>
      <p:sp>
        <p:nvSpPr>
          <p:cNvPr id="44" name="Shape 42"/>
          <p:cNvSpPr/>
          <p:nvPr/>
        </p:nvSpPr>
        <p:spPr>
          <a:xfrm>
            <a:off x="6327648" y="3849624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5" name="Text 43"/>
          <p:cNvSpPr/>
          <p:nvPr/>
        </p:nvSpPr>
        <p:spPr>
          <a:xfrm>
            <a:off x="6327648" y="38496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১১</a:t>
            </a:r>
            <a:endParaRPr lang="en-US" sz="1300" dirty="0"/>
          </a:p>
        </p:txBody>
      </p:sp>
      <p:sp>
        <p:nvSpPr>
          <p:cNvPr id="46" name="Text 44"/>
          <p:cNvSpPr/>
          <p:nvPr/>
        </p:nvSpPr>
        <p:spPr>
          <a:xfrm>
            <a:off x="6355080" y="4270248"/>
            <a:ext cx="2468880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b="1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মুকারাবার ফে'ল (৪)</a:t>
            </a:r>
            <a:endParaRPr lang="en-US" b="1" dirty="0"/>
          </a:p>
        </p:txBody>
      </p:sp>
      <p:sp>
        <p:nvSpPr>
          <p:cNvPr id="47" name="Shape 45"/>
          <p:cNvSpPr/>
          <p:nvPr/>
        </p:nvSpPr>
        <p:spPr>
          <a:xfrm>
            <a:off x="9052560" y="3739896"/>
            <a:ext cx="2743200" cy="1234440"/>
          </a:xfrm>
          <a:prstGeom prst="roundRect">
            <a:avLst>
              <a:gd name="adj" fmla="val 5926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</p:sp>
      <p:sp>
        <p:nvSpPr>
          <p:cNvPr id="48" name="Shape 46"/>
          <p:cNvSpPr/>
          <p:nvPr/>
        </p:nvSpPr>
        <p:spPr>
          <a:xfrm>
            <a:off x="9162288" y="3849624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9" name="Text 47"/>
          <p:cNvSpPr/>
          <p:nvPr/>
        </p:nvSpPr>
        <p:spPr>
          <a:xfrm>
            <a:off x="9162288" y="38496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১২</a:t>
            </a:r>
            <a:endParaRPr lang="en-US" sz="1300" dirty="0"/>
          </a:p>
        </p:txBody>
      </p:sp>
      <p:sp>
        <p:nvSpPr>
          <p:cNvPr id="50" name="Text 48"/>
          <p:cNvSpPr/>
          <p:nvPr/>
        </p:nvSpPr>
        <p:spPr>
          <a:xfrm>
            <a:off x="9189720" y="4270248"/>
            <a:ext cx="246888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মাদহ-জাম্মের ফে'ল (৪)</a:t>
            </a:r>
            <a:endParaRPr lang="en-US" sz="1600" b="1" dirty="0"/>
          </a:p>
        </p:txBody>
      </p:sp>
      <p:sp>
        <p:nvSpPr>
          <p:cNvPr id="51" name="Shape 49"/>
          <p:cNvSpPr/>
          <p:nvPr/>
        </p:nvSpPr>
        <p:spPr>
          <a:xfrm>
            <a:off x="548640" y="5084064"/>
            <a:ext cx="2743200" cy="1234440"/>
          </a:xfrm>
          <a:prstGeom prst="roundRect">
            <a:avLst>
              <a:gd name="adj" fmla="val 5926"/>
            </a:avLst>
          </a:prstGeom>
          <a:solidFill>
            <a:schemeClr val="accent1">
              <a:lumMod val="40000"/>
              <a:lumOff val="60000"/>
            </a:schemeClr>
          </a:solidFill>
          <a:ln/>
        </p:spPr>
      </p:sp>
      <p:sp>
        <p:nvSpPr>
          <p:cNvPr id="52" name="Shape 50"/>
          <p:cNvSpPr/>
          <p:nvPr/>
        </p:nvSpPr>
        <p:spPr>
          <a:xfrm>
            <a:off x="658368" y="5193792"/>
            <a:ext cx="365760" cy="36576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53" name="Text 51"/>
          <p:cNvSpPr/>
          <p:nvPr/>
        </p:nvSpPr>
        <p:spPr>
          <a:xfrm>
            <a:off x="658368" y="51937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১৩</a:t>
            </a:r>
            <a:endParaRPr lang="en-US" sz="1300" dirty="0"/>
          </a:p>
        </p:txBody>
      </p:sp>
      <p:sp>
        <p:nvSpPr>
          <p:cNvPr id="54" name="Text 52"/>
          <p:cNvSpPr/>
          <p:nvPr/>
        </p:nvSpPr>
        <p:spPr>
          <a:xfrm>
            <a:off x="685800" y="5614416"/>
            <a:ext cx="2468880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ক্বলবের ফে'ল (৭)</a:t>
            </a:r>
            <a:endParaRPr lang="en-US" sz="2000" b="1" dirty="0"/>
          </a:p>
        </p:txBody>
      </p:sp>
      <p:sp>
        <p:nvSpPr>
          <p:cNvPr id="55" name="Text 53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৫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8872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7432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74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64592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9FC2BC"/>
                </a:solidFill>
                <a:latin typeface="SutonnyOMJ" pitchFamily="2" charset="0"/>
                <a:ea typeface="Nirmala UI" pitchFamily="34" charset="-122"/>
                <a:cs typeface="SutonnyOMJ" pitchFamily="2" charset="0"/>
              </a:rPr>
              <a:t>سَمَاعِيّ  •  গ্রুপ ১/১৩</a:t>
            </a:r>
            <a:endParaRPr lang="en-US" sz="2000" b="1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371600" y="438912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হরফে জার (প্রিপোজিশন)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0195560" y="384048"/>
            <a:ext cx="1463040" cy="502920"/>
          </a:xfrm>
          <a:prstGeom prst="roundRect">
            <a:avLst>
              <a:gd name="adj" fmla="val 50909"/>
            </a:avLst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10195560" y="3840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১৭টি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132588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الْحُرُوْفُ الْجَارَّةُ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548640" y="2011680"/>
            <a:ext cx="11064240" cy="1234440"/>
          </a:xfrm>
          <a:prstGeom prst="roundRect">
            <a:avLst>
              <a:gd name="adj" fmla="val 8889"/>
            </a:avLst>
          </a:prstGeom>
          <a:solidFill>
            <a:srgbClr val="EAF3F1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1214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অন্তর্ভুক্ত শব্দসমূহ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77240" y="2395728"/>
            <a:ext cx="10607040" cy="49244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26E63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بِ، تِ، كِ، لِ، وَ، مُنْذُ، مُذْ، خَلَا، رُبَّ، حَاشَا، مِنْ، عَدَا، فِيْ، عَنْ، عَلَى، حَتَّى، إِلَى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48640" y="34290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0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ই'রাবের বিধান:  </a:t>
            </a:r>
            <a:r>
              <a:rPr lang="en-US" sz="2000" b="1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ইসমের শেষে জের (কাসরাহ) দেয়।</a:t>
            </a:r>
            <a:endParaRPr lang="en-US" sz="2000" b="1" dirty="0"/>
          </a:p>
        </p:txBody>
      </p:sp>
      <p:sp>
        <p:nvSpPr>
          <p:cNvPr id="14" name="Shape 12"/>
          <p:cNvSpPr/>
          <p:nvPr/>
        </p:nvSpPr>
        <p:spPr>
          <a:xfrm>
            <a:off x="548640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১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77240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بِسْمِ اللَّهِ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77240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(আল্লাহর নামে)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45352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9" name="Text 17"/>
          <p:cNvSpPr/>
          <p:nvPr/>
        </p:nvSpPr>
        <p:spPr>
          <a:xfrm>
            <a:off x="6473952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২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473952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فِي السَّمَاءِ</a:t>
            </a:r>
            <a:endParaRPr lang="en-US" sz="3600" dirty="0"/>
          </a:p>
        </p:txBody>
      </p:sp>
      <p:sp>
        <p:nvSpPr>
          <p:cNvPr id="21" name="Text 19"/>
          <p:cNvSpPr/>
          <p:nvPr/>
        </p:nvSpPr>
        <p:spPr>
          <a:xfrm>
            <a:off x="6473952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(আকাশে)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৬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8872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7432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74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২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64592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سَمَاعِيّ  •  গ্রুপ ২/১৩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1371600" y="438912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ফে'ল-সদৃশ হরফ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0195560" y="384048"/>
            <a:ext cx="1463040" cy="502920"/>
          </a:xfrm>
          <a:prstGeom prst="roundRect">
            <a:avLst>
              <a:gd name="adj" fmla="val 50909"/>
            </a:avLst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10195560" y="3840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৬টি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132588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0B4F4A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الْحُرُوْفُ الْمُشَبَّهَةُ بِالْفِعْلِ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48640" y="2011680"/>
            <a:ext cx="11064240" cy="1234440"/>
          </a:xfrm>
          <a:prstGeom prst="roundRect">
            <a:avLst>
              <a:gd name="adj" fmla="val 8889"/>
            </a:avLst>
          </a:prstGeom>
          <a:solidFill>
            <a:srgbClr val="EAF3F1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1214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অন্তর্ভুক্ত শব্দসমূহ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77240" y="2395728"/>
            <a:ext cx="10607040" cy="6771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126E63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إِنَّ، أَنَّ، كَأَنَّ، لَيْتَ، لَكِنَّ، لَعَلَّ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48640" y="34290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ই'রাবের বিধান:  </a:t>
            </a:r>
            <a:r>
              <a:rPr lang="en-US" sz="145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ইসমকে নসব (জবর) এবং খবরকে রফা (পেশ) দেয়।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১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77240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إِنَّ اللَّهَ غَفُوْرٌ</a:t>
            </a:r>
            <a:endParaRPr lang="en-US" sz="2800" dirty="0"/>
          </a:p>
        </p:txBody>
      </p:sp>
      <p:sp>
        <p:nvSpPr>
          <p:cNvPr id="17" name="Text 15"/>
          <p:cNvSpPr/>
          <p:nvPr/>
        </p:nvSpPr>
        <p:spPr>
          <a:xfrm>
            <a:off x="777240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(নিশ্চয় আল্লাহ ক্ষমাশীল)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45352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9" name="Text 17"/>
          <p:cNvSpPr/>
          <p:nvPr/>
        </p:nvSpPr>
        <p:spPr>
          <a:xfrm>
            <a:off x="6473952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২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473952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كَأَنَّ زَيْداً أَسَدٌ</a:t>
            </a:r>
            <a:endParaRPr lang="en-US" sz="3200" dirty="0"/>
          </a:p>
        </p:txBody>
      </p:sp>
      <p:sp>
        <p:nvSpPr>
          <p:cNvPr id="21" name="Text 19"/>
          <p:cNvSpPr/>
          <p:nvPr/>
        </p:nvSpPr>
        <p:spPr>
          <a:xfrm>
            <a:off x="6473952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(যেন যায়েদ সিংহ)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৭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8872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7432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74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B4F4A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৩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371600" y="164592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9FC2BC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سَمَاعِيّ  •  গ্রুপ ৩/১৩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371600" y="438912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'লাইসা'-সদৃশ দুই হরফ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10195560" y="384048"/>
            <a:ext cx="1463040" cy="502920"/>
          </a:xfrm>
          <a:prstGeom prst="roundRect">
            <a:avLst>
              <a:gd name="adj" fmla="val 50909"/>
            </a:avLst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10195560" y="3840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4F4A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২টি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548640" y="132588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600" b="1" dirty="0">
                <a:solidFill>
                  <a:srgbClr val="0B4F4A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الْحَرْفَانِ الْمُشَبَّهَتَانِ بِلَيْسَ</a:t>
            </a:r>
            <a:endParaRPr lang="en-US" sz="6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48640" y="2011680"/>
            <a:ext cx="11064240" cy="1234440"/>
          </a:xfrm>
          <a:prstGeom prst="roundRect">
            <a:avLst>
              <a:gd name="adj" fmla="val 8889"/>
            </a:avLst>
          </a:prstGeom>
          <a:solidFill>
            <a:srgbClr val="EAF3F1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1214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9A227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অন্তর্ভুক্ত শব্দসমূহ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77240" y="2395728"/>
            <a:ext cx="10607040" cy="8309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126E63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مَا، لَا</a:t>
            </a:r>
            <a:endParaRPr lang="en-US" sz="5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48640" y="34290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400" b="1" dirty="0">
                <a:solidFill>
                  <a:srgbClr val="C9A227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ই'রাবের বিধান:  </a:t>
            </a:r>
            <a:r>
              <a:rPr lang="en-US" sz="2400" dirty="0">
                <a:solidFill>
                  <a:srgbClr val="16302C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ইসমকে রফা ও খবরকে নসব দেয়।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548640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8CD6B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উদাহরণ ১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77240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مَا هَذَا بَشَراً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777240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BFD7D2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(এ মানুষ নয়)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245352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9" name="Text 17"/>
          <p:cNvSpPr/>
          <p:nvPr/>
        </p:nvSpPr>
        <p:spPr>
          <a:xfrm>
            <a:off x="6473952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8CD6B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উদাহরণ ২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473952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لَا رَجُلٌ حَاضِراً</a:t>
            </a:r>
            <a:endParaRPr lang="en-US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473952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BFD7D2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(কোনো লোক উপস্থিত নেই)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5B6E6A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৮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8872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7432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74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৪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64592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سَمَاعِيّ  •  গ্রুপ ৪/১৩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1371600" y="438912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ইসম-নাসেব হরফ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0195560" y="384048"/>
            <a:ext cx="1463040" cy="502920"/>
          </a:xfrm>
          <a:prstGeom prst="roundRect">
            <a:avLst>
              <a:gd name="adj" fmla="val 50909"/>
            </a:avLst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10195560" y="3840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৭টি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132588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0B4F4A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الْحُرُوْفُ النَّاصِبَةُ لِلِاسْمِ</a:t>
            </a:r>
            <a:endParaRPr lang="en-US" sz="5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48640" y="2011680"/>
            <a:ext cx="11064240" cy="1234440"/>
          </a:xfrm>
          <a:prstGeom prst="roundRect">
            <a:avLst>
              <a:gd name="adj" fmla="val 8889"/>
            </a:avLst>
          </a:prstGeom>
          <a:solidFill>
            <a:srgbClr val="EAF3F1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1214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অন্তর্ভুক্ত শব্দসমূহ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77240" y="2395728"/>
            <a:ext cx="10607040" cy="6771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4400" b="1" dirty="0" err="1" smtClean="0">
                <a:solidFill>
                  <a:schemeClr val="tx2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وَاو</a:t>
            </a:r>
            <a:r>
              <a:rPr lang="en-US" sz="4400" b="1" dirty="0" smtClean="0">
                <a:solidFill>
                  <a:schemeClr val="tx2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 </a:t>
            </a:r>
            <a:r>
              <a:rPr lang="en-US" sz="4400" b="1" dirty="0" smtClean="0">
                <a:solidFill>
                  <a:srgbClr val="126E63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(</a:t>
            </a:r>
            <a:r>
              <a:rPr lang="en-US" sz="4400" b="1" dirty="0" err="1" smtClean="0">
                <a:solidFill>
                  <a:schemeClr val="tx2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مَعِيَّة</a:t>
            </a:r>
            <a:r>
              <a:rPr lang="en-US" sz="4400" b="1" dirty="0" smtClean="0">
                <a:solidFill>
                  <a:srgbClr val="126E63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)، </a:t>
            </a:r>
            <a:r>
              <a:rPr lang="en-US" sz="4400" b="1" dirty="0" err="1" smtClean="0">
                <a:solidFill>
                  <a:srgbClr val="126E63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إِلَّا</a:t>
            </a:r>
            <a:r>
              <a:rPr lang="en-US" sz="4400" b="1" dirty="0" smtClean="0">
                <a:solidFill>
                  <a:srgbClr val="126E63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 (</a:t>
            </a:r>
            <a:r>
              <a:rPr lang="en-US" sz="4400" b="1" dirty="0" err="1" smtClean="0">
                <a:solidFill>
                  <a:srgbClr val="126E63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اِسْتِثْنَاء</a:t>
            </a:r>
            <a:r>
              <a:rPr lang="en-US" sz="4400" b="1" dirty="0" smtClean="0">
                <a:solidFill>
                  <a:srgbClr val="126E63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)، </a:t>
            </a:r>
            <a:r>
              <a:rPr lang="en-US" sz="4400" b="1" dirty="0" err="1" smtClean="0">
                <a:solidFill>
                  <a:srgbClr val="C00000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يَا</a:t>
            </a:r>
            <a:r>
              <a:rPr lang="en-US" sz="4400" b="1" dirty="0" smtClean="0">
                <a:solidFill>
                  <a:srgbClr val="C00000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، </a:t>
            </a:r>
            <a:r>
              <a:rPr lang="en-US" sz="4400" b="1" dirty="0" err="1" smtClean="0">
                <a:solidFill>
                  <a:srgbClr val="C00000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أَيَا</a:t>
            </a:r>
            <a:r>
              <a:rPr lang="en-US" sz="4400" b="1" dirty="0" smtClean="0">
                <a:solidFill>
                  <a:srgbClr val="C00000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، </a:t>
            </a:r>
            <a:r>
              <a:rPr lang="en-US" sz="4400" b="1" dirty="0" err="1" smtClean="0">
                <a:solidFill>
                  <a:srgbClr val="C00000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هَيَا</a:t>
            </a:r>
            <a:r>
              <a:rPr lang="en-US" sz="4400" b="1" dirty="0" smtClean="0">
                <a:solidFill>
                  <a:srgbClr val="C00000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، </a:t>
            </a:r>
            <a:r>
              <a:rPr lang="en-US" sz="4400" b="1" dirty="0" err="1" smtClean="0">
                <a:solidFill>
                  <a:srgbClr val="C00000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أَيْ</a:t>
            </a:r>
            <a:r>
              <a:rPr lang="en-US" sz="4400" b="1" dirty="0" smtClean="0">
                <a:solidFill>
                  <a:srgbClr val="C00000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، </a:t>
            </a:r>
            <a:r>
              <a:rPr lang="en-US" sz="4400" b="1" dirty="0" err="1" smtClean="0">
                <a:solidFill>
                  <a:srgbClr val="C00000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أَ</a:t>
            </a:r>
            <a:r>
              <a:rPr lang="en-US" sz="4400" b="1" dirty="0" smtClean="0">
                <a:solidFill>
                  <a:srgbClr val="C00000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 (</a:t>
            </a:r>
            <a:r>
              <a:rPr lang="en-US" sz="4400" b="1" dirty="0" err="1" smtClean="0">
                <a:solidFill>
                  <a:srgbClr val="C00000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نِدَاء</a:t>
            </a:r>
            <a:r>
              <a:rPr lang="en-US" sz="4400" b="1" dirty="0" smtClean="0">
                <a:solidFill>
                  <a:srgbClr val="126E63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)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48640" y="34290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ই'রাবের বিধান:  </a:t>
            </a:r>
            <a:r>
              <a:rPr lang="en-US" sz="145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ইসমকে নসব (জবর) দেয়।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১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77240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 err="1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يَا</a:t>
            </a: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 </a:t>
            </a:r>
            <a:r>
              <a:rPr lang="ar-SA" sz="2200" b="1" dirty="0" smtClean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عبد الله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77240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(হে যায়েদ! — নেদা)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45352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9" name="Text 17"/>
          <p:cNvSpPr/>
          <p:nvPr/>
        </p:nvSpPr>
        <p:spPr>
          <a:xfrm>
            <a:off x="6473952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২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473952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جَاءَ الْقَوْمُ إِلَّا زَيْداً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473952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(কওম এসেছে, যায়েদ ব্যতীত)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৯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8872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7432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74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৫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64592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سَمَاعِيّ  •  গ্রুপ ৫/১৩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1371600" y="438912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মুজারে-নাসেব হরফ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0195560" y="384048"/>
            <a:ext cx="1463040" cy="502920"/>
          </a:xfrm>
          <a:prstGeom prst="roundRect">
            <a:avLst>
              <a:gd name="adj" fmla="val 50909"/>
            </a:avLst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10195560" y="3840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৪টি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132588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B4F4A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الْحُرُوْفُ النَّاصِبَةُ لِلْفِعْلِ الْمُضَارِعِ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48640" y="2011680"/>
            <a:ext cx="11064240" cy="1234440"/>
          </a:xfrm>
          <a:prstGeom prst="roundRect">
            <a:avLst>
              <a:gd name="adj" fmla="val 8889"/>
            </a:avLst>
          </a:prstGeom>
          <a:solidFill>
            <a:srgbClr val="EAF3F1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1214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অন্তর্ভুক্ত শব্দসমূহ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77240" y="2395728"/>
            <a:ext cx="10607040" cy="6771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126E63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أَنْ، لَنْ، كَيْ، إِذَنْ</a:t>
            </a:r>
            <a:endParaRPr lang="en-US" sz="4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48640" y="34290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ই'রাবের বিধান:  </a:t>
            </a:r>
            <a:r>
              <a:rPr lang="en-US" sz="145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ফে'ল মুজারের শেষে নসব (জবর) দেয়।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১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77240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لَنْ يَفْعَلَ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77240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(সে কখনো করবে না)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45352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9" name="Text 17"/>
          <p:cNvSpPr/>
          <p:nvPr/>
        </p:nvSpPr>
        <p:spPr>
          <a:xfrm>
            <a:off x="6473952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২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473952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أُرِيْدُ أَنْ أَكْتُبَ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473952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(আমি লিখতে চাই)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১০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8872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7432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74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৬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64592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سَمَاعِيّ  •  গ্রুপ ৬/১৩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1371600" y="438912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মুজারে-জাযেম হরফ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0195560" y="384048"/>
            <a:ext cx="1463040" cy="502920"/>
          </a:xfrm>
          <a:prstGeom prst="roundRect">
            <a:avLst>
              <a:gd name="adj" fmla="val 50909"/>
            </a:avLst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10195560" y="3840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৫টি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132588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B4F4A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الْحُرُوْفُ الْجَازِمَةُ لِلْفِعْلِ الْمُضَارِعِ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48640" y="2011680"/>
            <a:ext cx="11064240" cy="1234440"/>
          </a:xfrm>
          <a:prstGeom prst="roundRect">
            <a:avLst>
              <a:gd name="adj" fmla="val 8889"/>
            </a:avLst>
          </a:prstGeom>
          <a:solidFill>
            <a:srgbClr val="EAF3F1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1214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অন্তর্ভুক্ত শব্দসমূহ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77240" y="2395728"/>
            <a:ext cx="10607040" cy="7386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126E63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إِنْ (شَرْطِيَّة)، لَمْ، لَمَّا، لَامُ الْأَمْرِ، لَا النَّاهِيَةُ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48640" y="34290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ই'রাবের বিধান:  </a:t>
            </a:r>
            <a:r>
              <a:rPr lang="en-US" sz="145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ফে'ল মুজারের শেষে জজম (সুকুন) দেয়।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১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77240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لَمْ يَلِدْ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77240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(তিনি জন্ম দেননি)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45352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9" name="Text 17"/>
          <p:cNvSpPr/>
          <p:nvPr/>
        </p:nvSpPr>
        <p:spPr>
          <a:xfrm>
            <a:off x="6473952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২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473952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لَا تَقْرَبْ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473952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(কাছে যেও না)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১১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8872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7432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74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৭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64592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سَمَاعِيّ  •  গ্রুপ ৭/১৩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1371600" y="438912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জাযেম ইসমসমূহ (শর্তবাচক)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0195560" y="384048"/>
            <a:ext cx="1463040" cy="502920"/>
          </a:xfrm>
          <a:prstGeom prst="roundRect">
            <a:avLst>
              <a:gd name="adj" fmla="val 50909"/>
            </a:avLst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10195560" y="3840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৯টি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132588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0B4F4A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الْأَسْمَاءُ الْجَازِمَةُ</a:t>
            </a:r>
            <a:endParaRPr lang="en-US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48640" y="2011680"/>
            <a:ext cx="11064240" cy="1234440"/>
          </a:xfrm>
          <a:prstGeom prst="roundRect">
            <a:avLst>
              <a:gd name="adj" fmla="val 8889"/>
            </a:avLst>
          </a:prstGeom>
          <a:solidFill>
            <a:srgbClr val="EAF3F1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1214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অন্তর্ভুক্ত শব্দসমূহ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77240" y="2395728"/>
            <a:ext cx="10607040" cy="6155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126E63"/>
                </a:solidFill>
                <a:latin typeface="Arial" pitchFamily="34" charset="0"/>
                <a:ea typeface="Nirmala UI" pitchFamily="34" charset="-122"/>
                <a:cs typeface="Arial" pitchFamily="34" charset="0"/>
              </a:rPr>
              <a:t>مَنْ، مَا، مَهْمَا، أَيُّ، حَيْثُمَا، إِذْمَا، مَتَى، أَيْنَمَا، أَنَّى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48640" y="34290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ই'রাবের বিধান:  </a:t>
            </a:r>
            <a:r>
              <a:rPr lang="en-US" sz="145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শর্ত ও জওয়াব — দুটি ফে'লকে জজম দেয়।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১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77240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مَنْ يَعْمَلْ سُوءًا يُجْزَ بِهِ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77240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(যে মন্দ কাজ করবে, তার প্রতিফল পাবে)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45352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9" name="Text 17"/>
          <p:cNvSpPr/>
          <p:nvPr/>
        </p:nvSpPr>
        <p:spPr>
          <a:xfrm>
            <a:off x="6473952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২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473952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أَيْنَمَا تَكُوْنُوْا يُدْرِكْكُمُ الْمَوْتُ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473952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(তোমরা যেখানেই থাকো, মৃত্যু পাকড়াও করবে)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১২</a:t>
            </a:r>
            <a:endParaRPr 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8872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7432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74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৮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64592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سَمَاعِيّ  •  গ্রুপ ৮/১৩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1371600" y="438912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ইসম-নাসেব ইসমসমূহ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0195560" y="384048"/>
            <a:ext cx="1463040" cy="502920"/>
          </a:xfrm>
          <a:prstGeom prst="roundRect">
            <a:avLst>
              <a:gd name="adj" fmla="val 50909"/>
            </a:avLst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10195560" y="3840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৪টি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132588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الْأَسْمَاءُ النَّاصِبَةُ لِلِاسْمِ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48640" y="2011680"/>
            <a:ext cx="11064240" cy="1234440"/>
          </a:xfrm>
          <a:prstGeom prst="roundRect">
            <a:avLst>
              <a:gd name="adj" fmla="val 8889"/>
            </a:avLst>
          </a:prstGeom>
          <a:solidFill>
            <a:srgbClr val="EAF3F1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1214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অন্তর্ভুক্ত শব্দসমূহ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77240" y="2395728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26E6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اِسْمُ الْعَدَدِ (১১-৯৯)، كَمْ، كَأَيِّنْ، كَذَا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48640" y="34290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ই'রাবের বিধান:  </a:t>
            </a:r>
            <a:r>
              <a:rPr lang="en-US" sz="145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ইসমকে নসব দেয়।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১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77240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كَمْ مَالاً أَنْفَقْتَ؟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77240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(তুমি কত টাকা খরচ করেছ?)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45352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9" name="Text 17"/>
          <p:cNvSpPr/>
          <p:nvPr/>
        </p:nvSpPr>
        <p:spPr>
          <a:xfrm>
            <a:off x="6473952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২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473952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عِنْدِيْ أَحَدَ عَشَرَ دِرْهَماً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473952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(আমার কাছে এগারো দিরহাম আছে)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১৩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8872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7432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74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৯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64592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سَمَاعِيّ  •  গ্রুপ ৯/১৩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1371600" y="438912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ফে'ল-সদৃশ ইসম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0195560" y="384048"/>
            <a:ext cx="1463040" cy="502920"/>
          </a:xfrm>
          <a:prstGeom prst="roundRect">
            <a:avLst>
              <a:gd name="adj" fmla="val 50909"/>
            </a:avLst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10195560" y="3840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৯টি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132588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أَسْمَاءُ الْأَفْعَالِ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548640" y="2011680"/>
            <a:ext cx="11064240" cy="1234440"/>
          </a:xfrm>
          <a:prstGeom prst="roundRect">
            <a:avLst>
              <a:gd name="adj" fmla="val 8889"/>
            </a:avLst>
          </a:prstGeom>
          <a:solidFill>
            <a:srgbClr val="EAF3F1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1214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অন্তর্ভুক্ত শব্দসমূহ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77240" y="2395728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26E6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رُوَيْدَ، بَلْهَ، دُوْنَكَ، عَلَيْكَ، حَيَّهَلَ، هَا، هَيْهَاتَ، سُرْعَانَ، شَتَّانَ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48640" y="34290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ই'রাবের বিধান:  </a:t>
            </a:r>
            <a:r>
              <a:rPr lang="en-US" sz="145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ইসম হলেও ফে'লের মতো আমল করে।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১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77240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هَيْهَاتَ لِمَا تُوْعَدُوْنَ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77240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(তোমাদের প্রতিশ্রুত বিষয় বহু দূরে)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45352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9" name="Text 17"/>
          <p:cNvSpPr/>
          <p:nvPr/>
        </p:nvSpPr>
        <p:spPr>
          <a:xfrm>
            <a:off x="6473952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২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473952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عَلَيْكَ نَفْسَكَ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473952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(নিজেকে সামলাও)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১৪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8872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7432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74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১০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64592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سَمَاعِيّ  •  গ্রুপ ১০/১৩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1371600" y="438912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নাকেসা ফে'লসমূহ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0195560" y="384048"/>
            <a:ext cx="1463040" cy="502920"/>
          </a:xfrm>
          <a:prstGeom prst="roundRect">
            <a:avLst>
              <a:gd name="adj" fmla="val 50909"/>
            </a:avLst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10195560" y="3840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১৩টি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132588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الْأَفْعَالُ النَّاقِصَةُ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548640" y="2011680"/>
            <a:ext cx="11064240" cy="1234440"/>
          </a:xfrm>
          <a:prstGeom prst="roundRect">
            <a:avLst>
              <a:gd name="adj" fmla="val 8889"/>
            </a:avLst>
          </a:prstGeom>
          <a:solidFill>
            <a:srgbClr val="EAF3F1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1214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অন্তর্ভুক্ত শব্দসমূহ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77240" y="2395728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26E6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كَانَ، صَارَ، أَصْبَحَ، أَمْسَى، أَضْحَى، ظَلَّ، بَاتَ، مَا فَتِئَ، مَا دَامَ، مَا انْفَكَّ، لَيْسَ، مَا بَرِحَ، مَا زَالَ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48640" y="34290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ই'রাবের বিধান:  </a:t>
            </a:r>
            <a:r>
              <a:rPr lang="en-US" sz="145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ইসমকে রফা ও খবরকে নসব দেয়।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১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77240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كَانَ اللَّهُ غَفُوْراً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77240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(আল্লাহ ক্ষমাশীল ছিলেন)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45352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9" name="Text 17"/>
          <p:cNvSpPr/>
          <p:nvPr/>
        </p:nvSpPr>
        <p:spPr>
          <a:xfrm>
            <a:off x="6473952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২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473952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لَيْسَ زَيْدٌ قَائِماً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473952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(যায়েদ দাঁড়ানো নয়)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১৫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8872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7432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74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১১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64592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سَمَاعِيّ  •  গ্রুপ ১১/১৩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1371600" y="438912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মুকারাবার ফে'লসমূহ (উপক্রম)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0195560" y="384048"/>
            <a:ext cx="1463040" cy="502920"/>
          </a:xfrm>
          <a:prstGeom prst="roundRect">
            <a:avLst>
              <a:gd name="adj" fmla="val 50909"/>
            </a:avLst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10195560" y="3840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৪টি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132588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أَفْعَالُ الْمُقَارَبَةِ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548640" y="2011680"/>
            <a:ext cx="11064240" cy="1234440"/>
          </a:xfrm>
          <a:prstGeom prst="roundRect">
            <a:avLst>
              <a:gd name="adj" fmla="val 8889"/>
            </a:avLst>
          </a:prstGeom>
          <a:solidFill>
            <a:srgbClr val="EAF3F1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1214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অন্তর্ভুক্ত শব্দসমূহ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77240" y="2395728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26E6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عَسَى، كَادَ، كَرَبَ، أَوْشَكَ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48640" y="34290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ই'রাবের বিধান:  </a:t>
            </a:r>
            <a:r>
              <a:rPr lang="en-US" sz="145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কোনো কাজ ঘটার উপক্রম হওয়া বোঝায়।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১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77240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كَادَ يَزِيْغُ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77240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(সে প্রায় বিচ্যুত হয়ে যাচ্ছিল)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45352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9" name="Text 17"/>
          <p:cNvSpPr/>
          <p:nvPr/>
        </p:nvSpPr>
        <p:spPr>
          <a:xfrm>
            <a:off x="6473952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২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473952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عَسَى أَنْ يَهْدِيَ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473952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(হয়তো তিনি হেদায়েত দেবেন)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১৬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8872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7432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74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১২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64592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سَمَاعِيّ  •  গ্রুপ ১২/১৩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1371600" y="438912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প্রশংসা ও নিন্দাসূচক ফে'ল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0195560" y="384048"/>
            <a:ext cx="1463040" cy="502920"/>
          </a:xfrm>
          <a:prstGeom prst="roundRect">
            <a:avLst>
              <a:gd name="adj" fmla="val 50909"/>
            </a:avLst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10195560" y="3840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৪টি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132588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أَفْعَالُ الْمَدْحِ وَالذَّمِّ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548640" y="2011680"/>
            <a:ext cx="11064240" cy="1234440"/>
          </a:xfrm>
          <a:prstGeom prst="roundRect">
            <a:avLst>
              <a:gd name="adj" fmla="val 8889"/>
            </a:avLst>
          </a:prstGeom>
          <a:solidFill>
            <a:srgbClr val="EAF3F1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1214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অন্তর্ভুক্ত শব্দসমূহ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77240" y="2395728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26E6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نِعْمَ، بِئْسَ، سَاءَ، حَبَّذَا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48640" y="34290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ই'রাবের বিধান:  </a:t>
            </a:r>
            <a:r>
              <a:rPr lang="en-US" sz="145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প্রশংসা বা নিন্দা প্রকাশ করে।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১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77240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نِعْمَ الْعَبْدُ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77240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(কতই না উত্তম বান্দা)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45352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9" name="Text 17"/>
          <p:cNvSpPr/>
          <p:nvPr/>
        </p:nvSpPr>
        <p:spPr>
          <a:xfrm>
            <a:off x="6473952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২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473952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بِئْسَ الْقَوْمُ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473952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(কতই না মন্দ সম্প্রদায়)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১৭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188720"/>
          </a:xfrm>
          <a:prstGeom prst="roundRect">
            <a:avLst/>
          </a:prstGeom>
          <a:solidFill>
            <a:srgbClr val="0B4F4A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274320"/>
            <a:ext cx="640080" cy="64008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2743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১৩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71600" y="164592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C2B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سَمَاعِيّ  •  গ্রুপ ১৩/১৩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1371600" y="438912"/>
            <a:ext cx="7589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ক্বলবের ফে'লসমূহ (বিশ্বাস/ধারণা)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10195560" y="384048"/>
            <a:ext cx="1463040" cy="502920"/>
          </a:xfrm>
          <a:prstGeom prst="roundRect">
            <a:avLst>
              <a:gd name="adj" fmla="val 50909"/>
            </a:avLst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10195560" y="384048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৭টি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132588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أَفْعَالُ الْقُلُوْبِ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548640" y="2011680"/>
            <a:ext cx="11064240" cy="1234440"/>
          </a:xfrm>
          <a:prstGeom prst="roundRect">
            <a:avLst>
              <a:gd name="adj" fmla="val 8889"/>
            </a:avLst>
          </a:prstGeom>
          <a:solidFill>
            <a:srgbClr val="EAF3F1"/>
          </a:solidFill>
          <a:ln/>
        </p:spPr>
      </p:sp>
      <p:sp>
        <p:nvSpPr>
          <p:cNvPr id="11" name="Text 9"/>
          <p:cNvSpPr/>
          <p:nvPr/>
        </p:nvSpPr>
        <p:spPr>
          <a:xfrm>
            <a:off x="777240" y="2121408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অন্তর্ভুক্ত শব্দসমূহ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77240" y="2395728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26E63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حَسِبْتُ، ظَنَنْتُ، خِلْتُ، عَلِمْتُ، رَأَيْتُ، وَجَدْتُ، زَعَمْتُ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48640" y="34290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b="1" dirty="0">
                <a:solidFill>
                  <a:srgbClr val="C9A22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ই'রাবের বিধান:  </a:t>
            </a:r>
            <a:r>
              <a:rPr lang="en-US" sz="145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মনের দৃঢ় বিশ্বাস বা ধারণা প্রকাশ করে; দুটি মাফউল নেয়।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১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77240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ظَنَنْتُ زَيْداً صَادِقاً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77240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(আমি যায়েদকে সত্যবাদী মনে করেছি)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45352" y="4114800"/>
            <a:ext cx="5394960" cy="1920240"/>
          </a:xfrm>
          <a:prstGeom prst="roundRect">
            <a:avLst>
              <a:gd name="adj" fmla="val 5714"/>
            </a:avLst>
          </a:prstGeom>
          <a:solidFill>
            <a:srgbClr val="0B4F4A"/>
          </a:solidFill>
          <a:ln/>
        </p:spPr>
      </p:sp>
      <p:sp>
        <p:nvSpPr>
          <p:cNvPr id="19" name="Text 17"/>
          <p:cNvSpPr/>
          <p:nvPr/>
        </p:nvSpPr>
        <p:spPr>
          <a:xfrm>
            <a:off x="6473952" y="4279392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 ২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6473952" y="4617720"/>
            <a:ext cx="4937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عَلِمْتُ الْأَمْرَ سَهْلاً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473952" y="5532120"/>
            <a:ext cx="4937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(আমি বিষয়টি সহজ জানলাম)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১৮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قِيَاسِيّ আমেল — নিয়মভিত্তিক (৭টি)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এগুলো নির্দিষ্ট ব্যাকরণগত নিয়ম অনুযায়ী আমল করে — কোনো নির্দিষ্ট শব্দ মুখস্থ রাখতে হয় না।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5394960" cy="868680"/>
          </a:xfrm>
          <a:prstGeom prst="roundRect">
            <a:avLst>
              <a:gd name="adj" fmla="val 10526"/>
            </a:avLst>
          </a:prstGeom>
          <a:solidFill>
            <a:srgbClr val="EAF3F1"/>
          </a:solidFill>
          <a:ln/>
        </p:spPr>
      </p:sp>
      <p:sp>
        <p:nvSpPr>
          <p:cNvPr id="5" name="Shape 3"/>
          <p:cNvSpPr/>
          <p:nvPr/>
        </p:nvSpPr>
        <p:spPr>
          <a:xfrm>
            <a:off x="685800" y="162306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6230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80160" y="149047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الْفِعْلُ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80160" y="1837944"/>
            <a:ext cx="4480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ফে'ল — মারুফ হলে ফায়িলকে রফা, মাজহুল হলে নায়েবে ফায়িলকে রফা দেয়।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217920" y="1417320"/>
            <a:ext cx="5394960" cy="868680"/>
          </a:xfrm>
          <a:prstGeom prst="roundRect">
            <a:avLst>
              <a:gd name="adj" fmla="val 10526"/>
            </a:avLst>
          </a:prstGeom>
          <a:solidFill>
            <a:srgbClr val="EAF3F1"/>
          </a:solidFill>
          <a:ln/>
        </p:spPr>
      </p:sp>
      <p:sp>
        <p:nvSpPr>
          <p:cNvPr id="10" name="Shape 8"/>
          <p:cNvSpPr/>
          <p:nvPr/>
        </p:nvSpPr>
        <p:spPr>
          <a:xfrm>
            <a:off x="6355080" y="162306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1" name="Text 9"/>
          <p:cNvSpPr/>
          <p:nvPr/>
        </p:nvSpPr>
        <p:spPr>
          <a:xfrm>
            <a:off x="6355080" y="16230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২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949440" y="149047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الْمَصْدَرُ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949440" y="1837944"/>
            <a:ext cx="4480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মাসদার — ফে'লের মতো আমল করে।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48640" y="2423160"/>
            <a:ext cx="5394960" cy="868680"/>
          </a:xfrm>
          <a:prstGeom prst="roundRect">
            <a:avLst>
              <a:gd name="adj" fmla="val 10526"/>
            </a:avLst>
          </a:prstGeom>
          <a:solidFill>
            <a:srgbClr val="EAF3F1"/>
          </a:solidFill>
          <a:ln/>
        </p:spPr>
      </p:sp>
      <p:sp>
        <p:nvSpPr>
          <p:cNvPr id="15" name="Shape 13"/>
          <p:cNvSpPr/>
          <p:nvPr/>
        </p:nvSpPr>
        <p:spPr>
          <a:xfrm>
            <a:off x="685800" y="262890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6" name="Text 14"/>
          <p:cNvSpPr/>
          <p:nvPr/>
        </p:nvSpPr>
        <p:spPr>
          <a:xfrm>
            <a:off x="685800" y="26289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৩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280160" y="249631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اِسْمُ الْفَاعِلِ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280160" y="2843784"/>
            <a:ext cx="4480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ইসমে ফায়িল।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217920" y="2423160"/>
            <a:ext cx="5394960" cy="868680"/>
          </a:xfrm>
          <a:prstGeom prst="roundRect">
            <a:avLst>
              <a:gd name="adj" fmla="val 10526"/>
            </a:avLst>
          </a:prstGeom>
          <a:solidFill>
            <a:srgbClr val="EAF3F1"/>
          </a:solidFill>
          <a:ln/>
        </p:spPr>
      </p:sp>
      <p:sp>
        <p:nvSpPr>
          <p:cNvPr id="20" name="Shape 18"/>
          <p:cNvSpPr/>
          <p:nvPr/>
        </p:nvSpPr>
        <p:spPr>
          <a:xfrm>
            <a:off x="6355080" y="262890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1" name="Text 19"/>
          <p:cNvSpPr/>
          <p:nvPr/>
        </p:nvSpPr>
        <p:spPr>
          <a:xfrm>
            <a:off x="6355080" y="26289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৪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949440" y="249631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اِسْمُ الْمَفْعُوْلِ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949440" y="2843784"/>
            <a:ext cx="4480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ইসমে মাফউল।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3429000"/>
            <a:ext cx="5394960" cy="868680"/>
          </a:xfrm>
          <a:prstGeom prst="roundRect">
            <a:avLst>
              <a:gd name="adj" fmla="val 10526"/>
            </a:avLst>
          </a:prstGeom>
          <a:solidFill>
            <a:srgbClr val="EAF3F1"/>
          </a:solidFill>
          <a:ln/>
        </p:spPr>
      </p:sp>
      <p:sp>
        <p:nvSpPr>
          <p:cNvPr id="25" name="Shape 23"/>
          <p:cNvSpPr/>
          <p:nvPr/>
        </p:nvSpPr>
        <p:spPr>
          <a:xfrm>
            <a:off x="685800" y="363474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6" name="Text 24"/>
          <p:cNvSpPr/>
          <p:nvPr/>
        </p:nvSpPr>
        <p:spPr>
          <a:xfrm>
            <a:off x="685800" y="36347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৫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280160" y="350215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الصِّفَةُ الْمُشَبَّهَةُ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280160" y="3849624"/>
            <a:ext cx="4480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সিফাতে মুশাব্বাহ।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217920" y="3429000"/>
            <a:ext cx="5394960" cy="868680"/>
          </a:xfrm>
          <a:prstGeom prst="roundRect">
            <a:avLst>
              <a:gd name="adj" fmla="val 10526"/>
            </a:avLst>
          </a:prstGeom>
          <a:solidFill>
            <a:srgbClr val="EAF3F1"/>
          </a:solidFill>
          <a:ln/>
        </p:spPr>
      </p:sp>
      <p:sp>
        <p:nvSpPr>
          <p:cNvPr id="30" name="Shape 28"/>
          <p:cNvSpPr/>
          <p:nvPr/>
        </p:nvSpPr>
        <p:spPr>
          <a:xfrm>
            <a:off x="6355080" y="363474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31" name="Text 29"/>
          <p:cNvSpPr/>
          <p:nvPr/>
        </p:nvSpPr>
        <p:spPr>
          <a:xfrm>
            <a:off x="6355080" y="36347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৬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949440" y="350215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اِسْمُ التَّفْضِيْلِ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949440" y="3849624"/>
            <a:ext cx="4480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ইসমে তাফজীল।</a:t>
            </a:r>
            <a:endParaRPr lang="en-US" sz="1150" dirty="0"/>
          </a:p>
        </p:txBody>
      </p:sp>
      <p:sp>
        <p:nvSpPr>
          <p:cNvPr id="34" name="Shape 32"/>
          <p:cNvSpPr/>
          <p:nvPr/>
        </p:nvSpPr>
        <p:spPr>
          <a:xfrm>
            <a:off x="548640" y="4434840"/>
            <a:ext cx="5394960" cy="868680"/>
          </a:xfrm>
          <a:prstGeom prst="roundRect">
            <a:avLst>
              <a:gd name="adj" fmla="val 10526"/>
            </a:avLst>
          </a:prstGeom>
          <a:solidFill>
            <a:srgbClr val="EAF3F1"/>
          </a:solidFill>
          <a:ln/>
        </p:spPr>
      </p:sp>
      <p:sp>
        <p:nvSpPr>
          <p:cNvPr id="35" name="Shape 33"/>
          <p:cNvSpPr/>
          <p:nvPr/>
        </p:nvSpPr>
        <p:spPr>
          <a:xfrm>
            <a:off x="685800" y="464058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36" name="Text 34"/>
          <p:cNvSpPr/>
          <p:nvPr/>
        </p:nvSpPr>
        <p:spPr>
          <a:xfrm>
            <a:off x="685800" y="46405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৭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1280160" y="450799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الِاسْمُ التَّامُّ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1280160" y="4855464"/>
            <a:ext cx="4480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ইসমে তাম।</a:t>
            </a:r>
            <a:endParaRPr lang="en-US" sz="1150" dirty="0"/>
          </a:p>
        </p:txBody>
      </p:sp>
      <p:sp>
        <p:nvSpPr>
          <p:cNvPr id="39" name="Shape 37"/>
          <p:cNvSpPr/>
          <p:nvPr/>
        </p:nvSpPr>
        <p:spPr>
          <a:xfrm>
            <a:off x="548640" y="5623560"/>
            <a:ext cx="11064240" cy="868680"/>
          </a:xfrm>
          <a:prstGeom prst="roundRect">
            <a:avLst>
              <a:gd name="adj" fmla="val 12632"/>
            </a:avLst>
          </a:prstGeom>
          <a:solidFill>
            <a:srgbClr val="0B4F4A"/>
          </a:solidFill>
          <a:ln/>
        </p:spPr>
      </p:sp>
      <p:sp>
        <p:nvSpPr>
          <p:cNvPr id="40" name="Text 38"/>
          <p:cNvSpPr/>
          <p:nvPr/>
        </p:nvSpPr>
        <p:spPr>
          <a:xfrm>
            <a:off x="777240" y="562356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উদাহরণ:  </a:t>
            </a:r>
            <a:endParaRPr lang="en-US" sz="13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ضَرَبَ زَيْدٌ عَمْراً</a:t>
            </a:r>
            <a:endParaRPr lang="en-US" sz="13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(যায়েদ আমরকে প্রহার করেছে — এখানে ফে'ল আমেল, যা ফায়িলকে রফা দিয়েছে)</a:t>
            </a:r>
            <a:endParaRPr lang="en-US" sz="1300" dirty="0"/>
          </a:p>
        </p:txBody>
      </p:sp>
      <p:sp>
        <p:nvSpPr>
          <p:cNvPr id="41" name="Text 39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১৯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عَامِل مَعْنَوِيّ — আমেলে মা'নবি (২টি)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যে আমেল শব্দে বাহ্যিকভাবে দেখা যায় না, কেবল মনে মনে ধরে নিতে হয়।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394960" cy="2377440"/>
          </a:xfrm>
          <a:prstGeom prst="roundRect">
            <a:avLst>
              <a:gd name="adj" fmla="val 4615"/>
            </a:avLst>
          </a:prstGeom>
          <a:solidFill>
            <a:srgbClr val="EAF3F1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178308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783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১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463040" y="1737360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الِابْتِدَاءُ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822960" y="233172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ইবতিদা — মুবতাদা ও খবরকে রফা (পেশ) দেয়।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22960" y="3017520"/>
            <a:ext cx="4846320" cy="777240"/>
          </a:xfrm>
          <a:prstGeom prst="roundRect">
            <a:avLst>
              <a:gd name="adj" fmla="val 11765"/>
            </a:avLst>
          </a:prstGeom>
          <a:solidFill>
            <a:srgbClr val="0B4F4A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" y="3017520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اللَّهُ رَبُّنَا</a:t>
            </a:r>
            <a:endParaRPr lang="en-US" sz="19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(আল্লাহ আমাদের প্রতিপালক)</a:t>
            </a:r>
            <a:endParaRPr lang="en-US" sz="1900" dirty="0"/>
          </a:p>
        </p:txBody>
      </p:sp>
      <p:sp>
        <p:nvSpPr>
          <p:cNvPr id="11" name="Shape 9"/>
          <p:cNvSpPr/>
          <p:nvPr/>
        </p:nvSpPr>
        <p:spPr>
          <a:xfrm>
            <a:off x="6245352" y="1554480"/>
            <a:ext cx="5394960" cy="2377440"/>
          </a:xfrm>
          <a:prstGeom prst="roundRect">
            <a:avLst>
              <a:gd name="adj" fmla="val 4615"/>
            </a:avLst>
          </a:prstGeom>
          <a:solidFill>
            <a:srgbClr val="EAF3F1"/>
          </a:solidFill>
          <a:ln/>
        </p:spPr>
      </p:sp>
      <p:sp>
        <p:nvSpPr>
          <p:cNvPr id="12" name="Shape 10"/>
          <p:cNvSpPr/>
          <p:nvPr/>
        </p:nvSpPr>
        <p:spPr>
          <a:xfrm>
            <a:off x="6519672" y="1783080"/>
            <a:ext cx="502920" cy="50292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6519672" y="1783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২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159752" y="1737360"/>
            <a:ext cx="4480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4F4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الْفِعْلُ الْمُضَارِعُ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519672" y="233172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6302C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ফে'ল মুজারে — যখন শুরুতে কোনো নাসেব বা জাযেম আমেল থাকে না।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519672" y="3017520"/>
            <a:ext cx="4846320" cy="777240"/>
          </a:xfrm>
          <a:prstGeom prst="roundRect">
            <a:avLst>
              <a:gd name="adj" fmla="val 11765"/>
            </a:avLst>
          </a:prstGeom>
          <a:solidFill>
            <a:srgbClr val="0B4F4A"/>
          </a:solidFill>
          <a:ln/>
        </p:spPr>
      </p:sp>
      <p:sp>
        <p:nvSpPr>
          <p:cNvPr id="17" name="Text 15"/>
          <p:cNvSpPr/>
          <p:nvPr/>
        </p:nvSpPr>
        <p:spPr>
          <a:xfrm>
            <a:off x="6519672" y="3017520"/>
            <a:ext cx="4846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يَكْتُبُ زَيْدٌ</a:t>
            </a:r>
            <a:endParaRPr lang="en-US" sz="19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(যায়েদ লিখছে)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২০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B4F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011680"/>
            <a:ext cx="4754880" cy="4754880"/>
          </a:xfrm>
          <a:prstGeom prst="ellipse">
            <a:avLst/>
          </a:prstGeom>
          <a:solidFill>
            <a:srgbClr val="126E63"/>
          </a:solidFill>
          <a:ln/>
        </p:spPr>
      </p:sp>
      <p:sp>
        <p:nvSpPr>
          <p:cNvPr id="3" name="Shape 1"/>
          <p:cNvSpPr/>
          <p:nvPr/>
        </p:nvSpPr>
        <p:spPr>
          <a:xfrm>
            <a:off x="10058400" y="4572000"/>
            <a:ext cx="4572000" cy="4572000"/>
          </a:xfrm>
          <a:prstGeom prst="ellipse">
            <a:avLst/>
          </a:prstGeom>
          <a:solidFill>
            <a:srgbClr val="126E63"/>
          </a:solidFill>
          <a:ln/>
        </p:spPr>
      </p:sp>
      <p:sp>
        <p:nvSpPr>
          <p:cNvPr id="4" name="Shape 2"/>
          <p:cNvSpPr/>
          <p:nvPr/>
        </p:nvSpPr>
        <p:spPr>
          <a:xfrm>
            <a:off x="10881360" y="-1097280"/>
            <a:ext cx="2194560" cy="2194560"/>
          </a:xfrm>
          <a:prstGeom prst="ellipse">
            <a:avLst/>
          </a:prstGeom>
          <a:solidFill>
            <a:srgbClr val="0E5C55"/>
          </a:solidFill>
          <a:ln/>
        </p:spPr>
      </p:sp>
      <p:sp>
        <p:nvSpPr>
          <p:cNvPr id="5" name="Shape 3"/>
          <p:cNvSpPr/>
          <p:nvPr/>
        </p:nvSpPr>
        <p:spPr>
          <a:xfrm>
            <a:off x="-1005840" y="5760720"/>
            <a:ext cx="2011680" cy="2011680"/>
          </a:xfrm>
          <a:prstGeom prst="ellipse">
            <a:avLst/>
          </a:prstGeom>
          <a:solidFill>
            <a:srgbClr val="0E5C55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0058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মোট হিসাব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1339596" y="2194560"/>
            <a:ext cx="2926080" cy="2926080"/>
          </a:xfrm>
          <a:prstGeom prst="ellipse">
            <a:avLst/>
          </a:prstGeom>
          <a:solidFill>
            <a:srgbClr val="0E5C55"/>
          </a:solidFill>
          <a:ln w="19050">
            <a:solidFill>
              <a:srgbClr val="C9A22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39596" y="2194560"/>
            <a:ext cx="2926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৯১</a:t>
            </a:r>
            <a:endParaRPr lang="en-US" sz="40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সিমায়ী (سَمَاعِيّ)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4631436" y="2194560"/>
            <a:ext cx="2926080" cy="2926080"/>
          </a:xfrm>
          <a:prstGeom prst="ellipse">
            <a:avLst/>
          </a:prstGeom>
          <a:solidFill>
            <a:srgbClr val="0E5C55"/>
          </a:solidFill>
          <a:ln w="19050">
            <a:solidFill>
              <a:srgbClr val="C9A22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631436" y="2194560"/>
            <a:ext cx="2926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৭</a:t>
            </a:r>
            <a:endParaRPr lang="en-US" sz="40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কিয়াসী (قِيَاسِيّ)</a:t>
            </a:r>
            <a:endParaRPr lang="en-US" sz="4000" dirty="0"/>
          </a:p>
        </p:txBody>
      </p:sp>
      <p:sp>
        <p:nvSpPr>
          <p:cNvPr id="11" name="Shape 9"/>
          <p:cNvSpPr/>
          <p:nvPr/>
        </p:nvSpPr>
        <p:spPr>
          <a:xfrm>
            <a:off x="7923276" y="2194560"/>
            <a:ext cx="2926080" cy="2926080"/>
          </a:xfrm>
          <a:prstGeom prst="ellipse">
            <a:avLst/>
          </a:prstGeom>
          <a:solidFill>
            <a:srgbClr val="0E5C55"/>
          </a:solidFill>
          <a:ln w="19050">
            <a:solidFill>
              <a:srgbClr val="C9A22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923276" y="2194560"/>
            <a:ext cx="2926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২</a:t>
            </a:r>
            <a:endParaRPr lang="en-US" sz="40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মা'নবি (مَعْنَوِيّ)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৯১ + ৭ + ২ = ১০০ আমেল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11548872" y="640080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E6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২১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B4F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011680"/>
            <a:ext cx="4754880" cy="4754880"/>
          </a:xfrm>
          <a:prstGeom prst="ellipse">
            <a:avLst/>
          </a:prstGeom>
          <a:solidFill>
            <a:srgbClr val="126E63"/>
          </a:solidFill>
          <a:ln/>
        </p:spPr>
      </p:sp>
      <p:sp>
        <p:nvSpPr>
          <p:cNvPr id="3" name="Shape 1"/>
          <p:cNvSpPr/>
          <p:nvPr/>
        </p:nvSpPr>
        <p:spPr>
          <a:xfrm>
            <a:off x="10058400" y="4572000"/>
            <a:ext cx="4572000" cy="4572000"/>
          </a:xfrm>
          <a:prstGeom prst="ellipse">
            <a:avLst/>
          </a:prstGeom>
          <a:solidFill>
            <a:srgbClr val="126E63"/>
          </a:solidFill>
          <a:ln/>
        </p:spPr>
      </p:sp>
      <p:sp>
        <p:nvSpPr>
          <p:cNvPr id="4" name="Shape 2"/>
          <p:cNvSpPr/>
          <p:nvPr/>
        </p:nvSpPr>
        <p:spPr>
          <a:xfrm>
            <a:off x="10881360" y="-1097280"/>
            <a:ext cx="2194560" cy="2194560"/>
          </a:xfrm>
          <a:prstGeom prst="ellipse">
            <a:avLst/>
          </a:prstGeom>
          <a:solidFill>
            <a:srgbClr val="0E5C55"/>
          </a:solidFill>
          <a:ln/>
        </p:spPr>
      </p:sp>
      <p:sp>
        <p:nvSpPr>
          <p:cNvPr id="5" name="Shape 3"/>
          <p:cNvSpPr/>
          <p:nvPr/>
        </p:nvSpPr>
        <p:spPr>
          <a:xfrm>
            <a:off x="-1005840" y="5760720"/>
            <a:ext cx="2011680" cy="2011680"/>
          </a:xfrm>
          <a:prstGeom prst="ellipse">
            <a:avLst/>
          </a:prstGeom>
          <a:solidFill>
            <a:srgbClr val="0E5C55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1031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8CD6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সারসংক্ষেপ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1371600" y="3017520"/>
            <a:ext cx="9418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আমেল হলো সেই শব্দ যা অন্য শব্দের ই'রাব পরিবর্তন করে। মোট ১০০টি আমেল — যার মধ্যে ৯৮টি লফজি (৯১ সিমায়ী + ৭ কিয়াসী) এবং ২টি মা'নবি।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718304" y="4480560"/>
            <a:ext cx="2743200" cy="0"/>
          </a:xfrm>
          <a:prstGeom prst="line">
            <a:avLst/>
          </a:prstGeom>
          <a:noFill/>
          <a:ln w="19050">
            <a:solidFill>
              <a:srgbClr val="C9A22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371600" y="47548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BFD7D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পরবর্তী পর্বে প্রতিটি আমেলের বিস্তারিত উদাহরণ ও প্রয়োগ নিয়ে আলোচনা হবে ইনশাআল্লাহ।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48</TotalTime>
  <Words>1296</Words>
  <Application>Microsoft Office PowerPoint</Application>
  <PresentationFormat>Custom</PresentationFormat>
  <Paragraphs>332</Paragraphs>
  <Slides>23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WELCOME</cp:lastModifiedBy>
  <cp:revision>21</cp:revision>
  <dcterms:created xsi:type="dcterms:W3CDTF">2026-08-27T16:03:27Z</dcterms:created>
  <dcterms:modified xsi:type="dcterms:W3CDTF">2026-08-28T08:51:09Z</dcterms:modified>
</cp:coreProperties>
</file>