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5" r:id="rId3"/>
    <p:sldId id="271" r:id="rId4"/>
    <p:sldId id="263" r:id="rId5"/>
    <p:sldId id="314" r:id="rId6"/>
    <p:sldId id="308" r:id="rId7"/>
    <p:sldId id="316" r:id="rId8"/>
    <p:sldId id="317" r:id="rId9"/>
    <p:sldId id="281" r:id="rId10"/>
    <p:sldId id="285" r:id="rId11"/>
    <p:sldId id="28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365" y="67"/>
      </p:cViewPr>
      <p:guideLst>
        <p:guide orient="horz" pos="2160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/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otGrid">
          <a:fgClr>
            <a:schemeClr val="accent1"/>
          </a:fgClr>
          <a:bgClr>
            <a:schemeClr val="accent6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AF26C-CF69-4AFD-A10A-0EBB868493C2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B549645-4664-4528-BB1C-B4AD04E272F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7.xml"/><Relationship Id="rId5" Type="http://schemas.openxmlformats.org/officeDocument/2006/relationships/image" Target="../media/image4.png"/><Relationship Id="rId4" Type="http://schemas.microsoft.com/office/2007/relationships/media" Target="../media/media1.m4a"/><Relationship Id="rId3" Type="http://schemas.openxmlformats.org/officeDocument/2006/relationships/audio" Target="../media/media1.m4a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667000" y="1828800"/>
            <a:ext cx="6858000" cy="2133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আলোচনার বিষয় 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সুশাসনের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b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Characteristies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of good governance  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516"/>
            <a:ext cx="12268200" cy="6835484"/>
          </a:xfrm>
          <a:prstGeom prst="rect">
            <a:avLst/>
          </a:prstGeom>
        </p:spPr>
      </p:pic>
      <p:sp>
        <p:nvSpPr>
          <p:cNvPr id="4" name="Star: 5 Points 3"/>
          <p:cNvSpPr/>
          <p:nvPr/>
        </p:nvSpPr>
        <p:spPr>
          <a:xfrm>
            <a:off x="1905000" y="4495800"/>
            <a:ext cx="3048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447800"/>
            <a:ext cx="2713038" cy="4419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447800" y="2095500"/>
            <a:ext cx="3276600" cy="16002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0" y="2388559"/>
            <a:ext cx="327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পৌরনীতি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সুশাসন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46466"/>
    </mc:Choice>
    <mc:Fallback>
      <p:transition advTm="46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925882" y="4883761"/>
            <a:ext cx="3223221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জাতীয় 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পতাকা 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435" y="1190625"/>
            <a:ext cx="3775710" cy="29565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80457" y="5345426"/>
            <a:ext cx="5499464" cy="5835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আত্মসমর্প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ণ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দলিলে চুক্তি স্বাক্ষর করছেন    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8732" y="1190679"/>
            <a:ext cx="4032069" cy="32118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944895" y="441664"/>
            <a:ext cx="9090734" cy="5974672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16381" y="2293760"/>
            <a:ext cx="8781392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n w="22225">
                  <a:solidFill>
                    <a:srgbClr val="00B0F0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সংবিধান </a:t>
            </a:r>
            <a:endParaRPr lang="en-US" sz="6000" b="1" dirty="0">
              <a:ln w="22225">
                <a:solidFill>
                  <a:srgbClr val="00B0F0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000" b="1" dirty="0">
                <a:ln w="22225">
                  <a:solidFill>
                    <a:srgbClr val="00B0F0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অধ্যায়- ০৪</a:t>
            </a:r>
            <a:endParaRPr lang="en-US" sz="6000" b="1" dirty="0">
              <a:ln w="22225">
                <a:solidFill>
                  <a:srgbClr val="00B0F0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486535" y="2957195"/>
            <a:ext cx="838771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সংবিধান সংশোধন পদ্ধতি বর্ণনা করতে পারবে।</a:t>
            </a:r>
            <a:endParaRPr lang="en-US" sz="40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0">
              <a:buFont typeface="Arial" panose="020B0604020202020204" pitchFamily="34" charset="0"/>
              <a:buNone/>
            </a:pPr>
            <a:endParaRPr lang="en-US" sz="40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  <a:sym typeface="+mn-ea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648710" y="1736090"/>
            <a:ext cx="4064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4000" u="sng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66190" y="1644650"/>
            <a:ext cx="10194290" cy="452310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p>
            <a:pPr marL="571500" indent="-571500">
              <a:buFont typeface="Wingdings" panose="05000000000000000000" charset="0"/>
              <a:buChar char="Ø"/>
            </a:pPr>
            <a:r>
              <a:rPr sz="3600">
                <a:latin typeface="Nikosh" panose="02000000000000000000" charset="0"/>
                <a:cs typeface="Nikosh" panose="02000000000000000000" charset="0"/>
              </a:rPr>
              <a:t>সংবিধান হলো রাষ্ট্রের সর্বোচ্চ আইন, যার মাধ্যমে রাষ্ট্রের শাসনব্যবস্থা, সরকারের কাঠামো, ক্ষমতার বণ্টন এবং নাগরিকের মৌলিক অধিকার ও কর্তব্য নির্ধারিত হয়। এটি রাষ্ট্র পরিচালনার মৌলিক নীতি ও আইনগত ভিত্তি প্রদান করে।</a:t>
            </a:r>
            <a:endParaRPr sz="3600">
              <a:latin typeface="Nikosh" panose="02000000000000000000" charset="0"/>
              <a:cs typeface="Nikosh" panose="02000000000000000000" charset="0"/>
            </a:endParaRPr>
          </a:p>
          <a:p>
            <a:pPr indent="0">
              <a:buFont typeface="Wingdings" panose="05000000000000000000" charset="0"/>
              <a:buNone/>
            </a:pPr>
            <a:endParaRPr sz="3600">
              <a:latin typeface="Nikosh" panose="02000000000000000000" charset="0"/>
              <a:cs typeface="Nikosh" panose="02000000000000000000" charset="0"/>
            </a:endParaRPr>
          </a:p>
          <a:p>
            <a:pPr marL="571500" indent="-571500">
              <a:buFont typeface="Wingdings" panose="05000000000000000000" charset="0"/>
              <a:buChar char="Ø"/>
            </a:pP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সংবিধান হলো রাষ্ট্রের মৌলিক আইন, যা রাষ্ট্রের সরকার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ব্যবস্থা, ক্ষমতার বণ্টন, নাগরিকের অধিকার ও কর্তব্য এবং রাষ্ট্র পরিচালনার মূল নীতিমালা নির্ধারণ করে।"</a:t>
            </a:r>
            <a:endParaRPr sz="3600">
              <a:latin typeface="Nikosh" panose="02000000000000000000" charset="0"/>
              <a:cs typeface="Nikosh" panose="02000000000000000000" charset="0"/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2766695" y="500380"/>
            <a:ext cx="6096000" cy="70675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 anchor="t">
            <a:spAutoFit/>
          </a:bodyPr>
          <a:p>
            <a:pPr algn="ctr"/>
            <a:r>
              <a:rPr sz="4000" u="sng">
                <a:latin typeface="Nikosh" panose="02000000000000000000" charset="0"/>
                <a:cs typeface="Nikosh" panose="02000000000000000000" charset="0"/>
                <a:sym typeface="+mn-ea"/>
              </a:rPr>
              <a:t>সংবিধান</a:t>
            </a:r>
            <a:r>
              <a:rPr lang="en-US" sz="4000" u="sng">
                <a:latin typeface="Nikosh" panose="02000000000000000000" charset="0"/>
                <a:cs typeface="Nikosh" panose="02000000000000000000" charset="0"/>
                <a:sym typeface="+mn-ea"/>
              </a:rPr>
              <a:t>  </a:t>
            </a:r>
            <a:endParaRPr lang="en-US" sz="4000" u="sng">
              <a:latin typeface="Nikosh" panose="02000000000000000000" charset="0"/>
              <a:cs typeface="Nikosh" panose="02000000000000000000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1234440" y="1487805"/>
            <a:ext cx="10470515" cy="388239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p>
            <a:r>
              <a:rPr sz="320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সংবিধান সংশোধনের পদ্ধতি সংবিধানের ১৪২ অনুচ্ছেদে উল্লেখ আছে। 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ct val="60000"/>
              </a:spcAft>
            </a:pPr>
            <a:r>
              <a:rPr sz="3200" b="1">
                <a:latin typeface="NikoshBAN" panose="02000000000000000000" pitchFamily="2" charset="0"/>
                <a:cs typeface="NikoshBAN" panose="02000000000000000000" pitchFamily="2" charset="0"/>
              </a:rPr>
              <a:t>সংবিধান সংশোধনের পদ্ধতি</a:t>
            </a:r>
            <a:endParaRPr sz="3200" b="1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sz="3200">
                <a:latin typeface="NikoshBAN" panose="02000000000000000000" pitchFamily="2" charset="0"/>
                <a:cs typeface="NikoshBAN" panose="02000000000000000000" pitchFamily="2" charset="0"/>
              </a:rPr>
              <a:t>১. সংসদে বিল উত্থাপন: সংবিধানের কোনো বিধান পরিবর্তন, সংযোজন বা বাতিল করতে সংসদে সংশোধনী বিল উত্থাপন করা হয়।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sz="3200">
                <a:latin typeface="NikoshBAN" panose="02000000000000000000" pitchFamily="2" charset="0"/>
                <a:cs typeface="NikoshBAN" panose="02000000000000000000" pitchFamily="2" charset="0"/>
              </a:rPr>
              <a:t>২. দুই-তৃতীয়াংশ ভোট: সংশোধনী বিলটি সংসদের মোট সদস্যসংখ্যার অন্যূন দুই-তৃতীয়াংশ ভোটে পাস হতে হবে।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 txBox="1"/>
          <p:nvPr/>
        </p:nvSpPr>
        <p:spPr>
          <a:xfrm>
            <a:off x="956310" y="1801495"/>
            <a:ext cx="10470515" cy="255333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p>
            <a:r>
              <a:rPr sz="3200">
                <a:latin typeface="NikoshBAN" panose="02000000000000000000" pitchFamily="2" charset="0"/>
                <a:cs typeface="NikoshBAN" panose="02000000000000000000" pitchFamily="2" charset="0"/>
              </a:rPr>
              <a:t>৩. রাষ্ট্রপতির সম্মতি: সংসদে পাস হওয়ার পর বিলটি রাষ্ট্রপতির কাছে পাঠানো হয়। রাষ্ট্রপতি নির্ধারিত সময়ের মধ্যে সম্মতি প্রদান করেন।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sz="3200">
                <a:latin typeface="NikoshBAN" panose="02000000000000000000" pitchFamily="2" charset="0"/>
                <a:cs typeface="NikoshBAN" panose="02000000000000000000" pitchFamily="2" charset="0"/>
              </a:rPr>
              <a:t>সংক্ষেপে: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sz="3200">
                <a:latin typeface="NikoshBAN" panose="02000000000000000000" pitchFamily="2" charset="0"/>
                <a:cs typeface="NikoshBAN" panose="02000000000000000000" pitchFamily="2" charset="0"/>
              </a:rPr>
              <a:t> 👉 সংসদে সংশোধনী বিল → দুই-তৃতীয়াংশ সদস্যের সমর্থন → রাষ্ট্রপতির সম্মতি → সংবিধান সংশোধন।</a:t>
            </a:r>
            <a:endParaRPr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2086252" y="716872"/>
            <a:ext cx="9330431" cy="5424256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48614" y="1278885"/>
            <a:ext cx="367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540" y="2075569"/>
            <a:ext cx="97903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7750" y="1986915"/>
            <a:ext cx="8997315" cy="470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সংবিধা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ন কাকে বলে  ?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সংবিধান সংশোধনের পদ্ধতি সংবিধানের 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কত নং 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অনুচ্ছেদে উল্লেখ আছে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সংশোধনী বিলটি সংসদের মোট সদস্যসংখ্যার 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কত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ভোটে পাস হতে হবে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?</a:t>
            </a:r>
            <a:endParaRPr sz="36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/>
          <p:cNvSpPr/>
          <p:nvPr/>
        </p:nvSpPr>
        <p:spPr>
          <a:xfrm>
            <a:off x="1867988" y="477175"/>
            <a:ext cx="9321553" cy="590365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06370" y="3769360"/>
            <a:ext cx="80905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“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সংশোধনী বিলটি সংসদের মোট সদস্য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 </a:t>
            </a:r>
            <a:r>
              <a:rPr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সংখ্যার অন্যূন দুই-তৃতীয়াংশ ভোটে পাস হতে হবে</a:t>
            </a: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  <a:sym typeface="+mn-ea"/>
              </a:rPr>
              <a:t>” -- বুঝিয়ে লিখ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  <a:sym typeface="+mn-e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379122" y="1014050"/>
            <a:ext cx="3974561" cy="2328737"/>
            <a:chOff x="1945104" y="-33265"/>
            <a:chExt cx="5293895" cy="3101748"/>
          </a:xfrm>
          <a:solidFill>
            <a:schemeClr val="accent2">
              <a:lumMod val="40000"/>
              <a:lumOff val="60000"/>
            </a:schemeClr>
          </a:solidFill>
        </p:grpSpPr>
        <p:grpSp>
          <p:nvGrpSpPr>
            <p:cNvPr id="4" name="Group 11"/>
            <p:cNvGrpSpPr/>
            <p:nvPr/>
          </p:nvGrpSpPr>
          <p:grpSpPr>
            <a:xfrm>
              <a:off x="1945104" y="-33265"/>
              <a:ext cx="5293895" cy="2700265"/>
              <a:chOff x="1945104" y="0"/>
              <a:chExt cx="5293895" cy="2700265"/>
            </a:xfrm>
            <a:grpFill/>
          </p:grpSpPr>
          <p:sp>
            <p:nvSpPr>
              <p:cNvPr id="6" name="Isosceles Triangle 5"/>
              <p:cNvSpPr/>
              <p:nvPr/>
            </p:nvSpPr>
            <p:spPr>
              <a:xfrm>
                <a:off x="1945104" y="0"/>
                <a:ext cx="5293895" cy="1227393"/>
              </a:xfrm>
              <a:prstGeom prst="triangl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615282" y="1227393"/>
                <a:ext cx="3900765" cy="14728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</p:grpSp>
        <p:sp>
          <p:nvSpPr>
            <p:cNvPr id="5" name="Rounded Rectangle 4"/>
            <p:cNvSpPr/>
            <p:nvPr/>
          </p:nvSpPr>
          <p:spPr>
            <a:xfrm>
              <a:off x="2130855" y="2700265"/>
              <a:ext cx="4922394" cy="36821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Rectangle 7"/>
          <p:cNvSpPr/>
          <p:nvPr/>
        </p:nvSpPr>
        <p:spPr>
          <a:xfrm>
            <a:off x="5402836" y="2057097"/>
            <a:ext cx="19271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/>
        </p:nvSpPr>
        <p:spPr>
          <a:xfrm>
            <a:off x="2272683" y="745724"/>
            <a:ext cx="8371643" cy="5566299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ধন্যবাদ জানানোর জন্য সুন্দর কিছু ছবি ফটো পিকচার শুভেচ্ছা ফ্রি ডাউনলোড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134" y="1470460"/>
            <a:ext cx="6186487" cy="411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1421</Words>
  <Application>WPS Presentation</Application>
  <PresentationFormat>Widescreen</PresentationFormat>
  <Paragraphs>46</Paragraphs>
  <Slides>10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SimSun</vt:lpstr>
      <vt:lpstr>Wingdings</vt:lpstr>
      <vt:lpstr>Wingdings 3</vt:lpstr>
      <vt:lpstr>Arial</vt:lpstr>
      <vt:lpstr>NikoshBAN</vt:lpstr>
      <vt:lpstr>Wingdings</vt:lpstr>
      <vt:lpstr>Nikosh</vt:lpstr>
      <vt:lpstr>Century Gothic</vt:lpstr>
      <vt:lpstr>Microsoft YaHei</vt:lpstr>
      <vt:lpstr>Arial Unicode MS</vt:lpstr>
      <vt:lpstr>Calibri</vt:lpstr>
      <vt:lpstr>Wisp</vt:lpstr>
      <vt:lpstr>আজকের আলোচনার বিষয়  সুশাসনের বৈশিষ্ট্য Characteristies of good governance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Principal</dc:creator>
  <cp:lastModifiedBy>USER</cp:lastModifiedBy>
  <cp:revision>211</cp:revision>
  <dcterms:created xsi:type="dcterms:W3CDTF">2016-08-21T05:00:00Z</dcterms:created>
  <dcterms:modified xsi:type="dcterms:W3CDTF">2026-08-28T16:02:57Z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0AF0FED33BC94BE28E1C9D6E6A161686_12</vt:lpwstr>
  </property>
  <property fmtid="{D5CDD505-2E9C-101B-9397-08002B2CF9AE}" pid="3" name="KSOProductBuildVer">
    <vt:lpwstr>1033-12.2.0.21931</vt:lpwstr>
  </property>
</Properties>
</file>