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258" r:id="rId4"/>
    <p:sldId id="273" r:id="rId5"/>
    <p:sldId id="274" r:id="rId6"/>
    <p:sldId id="259" r:id="rId7"/>
    <p:sldId id="272" r:id="rId8"/>
    <p:sldId id="260" r:id="rId9"/>
    <p:sldId id="276" r:id="rId10"/>
    <p:sldId id="277" r:id="rId11"/>
    <p:sldId id="275" r:id="rId12"/>
    <p:sldId id="278" r:id="rId13"/>
    <p:sldId id="279" r:id="rId14"/>
    <p:sldId id="280" r:id="rId15"/>
    <p:sldId id="265" r:id="rId16"/>
    <p:sldId id="267" r:id="rId17"/>
    <p:sldId id="268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895155"/>
            <a:ext cx="900919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rPr sz="4000">
                <a:solidFill>
                  <a:schemeClr val="tx2"/>
                </a:solidFill>
              </a:rPr>
              <a:t>বাংলাদেশের প্রাকৃতিক জ্বালানির উৎস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7618" y="3833873"/>
            <a:ext cx="735650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64D2D2"/>
                </a:solidFill>
                <a:latin typeface="Noto Sans Bengali"/>
              </a:defRPr>
            </a:pPr>
            <a:r>
              <a:rPr sz="2400">
                <a:solidFill>
                  <a:schemeClr val="tx1">
                    <a:lumMod val="85000"/>
                    <a:lumOff val="15000"/>
                  </a:schemeClr>
                </a:solidFill>
              </a:rPr>
              <a:t>৯ম–১০ম শ্রেণি • বিজ্ঞান • ৮ম অধ্যায় • আমাদের সম্পদ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4905" y="4403188"/>
            <a:ext cx="8201284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Noto Sans Bengali"/>
              </a:defRPr>
            </a:pPr>
            <a:r>
              <a:rPr sz="6000">
                <a:solidFill>
                  <a:schemeClr val="accent3"/>
                </a:solidFill>
              </a:rPr>
              <a:t>🔥  ⚡  ⛏️  🛢️  🌿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8000" y="404148"/>
            <a:ext cx="6096000" cy="220400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b="1" dirty="0" err="1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মোছাঃ</a:t>
            </a:r>
            <a:r>
              <a:rPr lang="en-US" sz="2800" b="1" dirty="0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</a:t>
            </a:r>
            <a:r>
              <a:rPr lang="en-US" sz="2800" b="1" dirty="0" err="1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নাসরিন</a:t>
            </a:r>
            <a:r>
              <a:rPr lang="en-US" sz="2800" b="1" dirty="0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</a:t>
            </a:r>
            <a:r>
              <a:rPr lang="en-US" sz="2800" b="1" dirty="0" err="1" smtClean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নাহার</a:t>
            </a:r>
            <a:endParaRPr lang="en-US" sz="2800" dirty="0" smtClean="0"/>
          </a:p>
          <a:p>
            <a:pPr>
              <a:lnSpc>
                <a:spcPct val="125000"/>
              </a:lnSpc>
            </a:pPr>
            <a:r>
              <a:rPr lang="en-US" sz="2800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সহকারী</a:t>
            </a:r>
            <a:r>
              <a:rPr lang="en-US" sz="2800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800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শিক্ষক</a:t>
            </a:r>
            <a:r>
              <a:rPr lang="en-US" sz="2800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(ICT)</a:t>
            </a:r>
            <a:endParaRPr lang="en-US" sz="2800" dirty="0" smtClean="0"/>
          </a:p>
          <a:p>
            <a:pPr>
              <a:lnSpc>
                <a:spcPct val="125000"/>
              </a:lnSpc>
            </a:pPr>
            <a:r>
              <a:rPr lang="en-US" sz="2800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মকিমপুর</a:t>
            </a:r>
            <a:r>
              <a:rPr lang="en-US" sz="2800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800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মাধ্যমিক</a:t>
            </a:r>
            <a:r>
              <a:rPr lang="en-US" sz="2800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800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বিদ্যালয</a:t>
            </a:r>
            <a:r>
              <a:rPr lang="en-US" sz="2800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়, </a:t>
            </a:r>
            <a:r>
              <a:rPr lang="en-US" sz="2800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হরিণাকুণ্ডু</a:t>
            </a:r>
            <a:r>
              <a:rPr lang="en-US" sz="2800" dirty="0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sz="2800" dirty="0" err="1" smtClean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ঝিনাইদহ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222849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rPr sz="3600"/>
              <a:t>শিখনফল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13871" y="469463"/>
            <a:ext cx="4417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239B91"/>
                </a:solidFill>
                <a:latin typeface="Noto Sans Bengali"/>
              </a:defRPr>
            </a:pPr>
            <a:r>
              <a:rPr sz="2800"/>
              <a:t>পাঠ শেষে শিক্ষার্থীরা—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t>• প্রাকৃতিক জ্বালানি কী তা ব্যাখ্যা করতে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t>• বাংলাদেশের প্রধান প্রাকৃতিক জ্বালানির উৎসগুলো শনাক্ত করতে পারবে।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788920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t>• প্রাকৃতিক গ্যাস, কয়লা ও পেট্রোলিয়ামের ব্যবহার ব্যাখ্যা করতে পারবে।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474720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t>• জীবাশ্ম জ্বালানির সীমাবদ্ধতা ও পরিবেশগত প্রভাব ব্যাখ্যা করতে পারবে।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160520"/>
            <a:ext cx="106984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t>• জ্বালানি সাশ্রয় ও দায়িত্বশীল ব্যবহারের গুরুত্ব বুঝতে পারবে।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400141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rPr sz="4400"/>
              <a:t>পূর্বজ্ঞান যাচাই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83822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🔥 রান্না ও যানবাহনে আমরা কী ধরনের জ্বালানি ব্যবহার করি?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931376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⚡ বিদ্যুৎ উৎপাদনে কোন কোন জ্বালানি ব্যবহৃত হয়?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788920"/>
            <a:ext cx="760977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⛏️ বাংলাদেশে কোথায় কয়লা পাওয়া যায়?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474720"/>
            <a:ext cx="1095364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🗺️ বাংলাদেশের কোন অঞ্চলে প্রাকৃতিক গ্যাসের ক্ষেত্র বেশি?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tutyu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597" y="703385"/>
            <a:ext cx="8693834" cy="5401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fhjjhj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815926"/>
            <a:ext cx="9200271" cy="5387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t>প্রাকৃতিক জ্বালানি কী?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109543"/>
            <a:ext cx="85812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• প্রকৃতি থেকে পাওয়া এবং শক্তি উৎপাদনে ব্যবহৃত জ্বালানিকে প্রাকৃতিক জ্বালানি বলা হয়।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9995" y="2608540"/>
            <a:ext cx="105542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• বাংলাদেশের পাঠ্যবিষয়ে প্রধান উৎস হিসেবে প্রাকৃতিক গ্যাস, কয়লা ও পেট্রোলিয়াম আলোচিত হয়।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383911"/>
            <a:ext cx="10287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• কাঠ, খড়, পাটকাঠি, গাছের পাতা ইত্যাদিও স্থানীয়ভাবে জ্বালানি হিসেবে ব্যবহৃত হতে পারে।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gkjk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671" y="858129"/>
            <a:ext cx="9988061" cy="51206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640431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rPr sz="4400"/>
              <a:t>বাংলাদেশের প্রধান উৎস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94644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🔥 প্রাকৃতিক গ্যাস — বিদ্যুৎ, শিল্প ও রান্নায় গুরুত্বপূর্ণ।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985398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⛏️ কয়লা — বিদ্যুৎ উৎপাদনসহ বিভিন্ন কাজে ব্যবহৃত।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788920"/>
            <a:ext cx="1084623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🛢️ পেট্রোলিয়াম/খনিজ তেল — পরিবহন ও শিল্পে গুরুত্বপূর্ণ।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1" y="3474720"/>
            <a:ext cx="10607040" cy="1083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🌿 জৈব জ্বালানি — কাঠ, খড়, পাটকাঠি ইত্যাদি স্থানীয়ভাবে ব্যবহৃত হয়।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yiuiouo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97" y="745589"/>
            <a:ext cx="9551963" cy="5233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yuyiu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295" y="790575"/>
            <a:ext cx="9636369" cy="5276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yjutytyu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145" y="787791"/>
            <a:ext cx="9453489" cy="53316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yjhmgy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732" y="942535"/>
            <a:ext cx="8539090" cy="47689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size-350x300x1x0-image-1411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0" y="1041010"/>
            <a:ext cx="8243667" cy="482521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905" y="689318"/>
            <a:ext cx="8876713" cy="52613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928651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rPr sz="4400"/>
              <a:t>জীবাশ্ম জ্বালানি কীভাবে তৈরি হয়?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036298"/>
            <a:ext cx="106984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600"/>
              <a:t>🌿 প্রাচীন উদ্ভিদ/জীবদেহের অবশেষ → 🪨 মাটির নিচে চাপা পড়ে → 🔥 দীর্ঘ সময় তাপ ও চাপ → ⛏️ কয়লা / 🛢️ পেট্রোলিয়াম / 🔥 প্রাকৃতিক গ্যাস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630057"/>
            <a:ext cx="680026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• এই প্রক্রিয়ায় অত্যন্ত দীর্ঘ সময় লাগে।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898835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rPr sz="4000"/>
              <a:t>জ্বালানি ব্যবহারের পরিবেশগত প্রভাব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508760"/>
            <a:ext cx="3291840" cy="594360"/>
          </a:xfrm>
          <a:prstGeom prst="roundRect">
            <a:avLst/>
          </a:prstGeom>
          <a:solidFill>
            <a:srgbClr val="23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TextBox 8"/>
          <p:cNvSpPr txBox="1"/>
          <p:nvPr/>
        </p:nvSpPr>
        <p:spPr>
          <a:xfrm>
            <a:off x="1005840" y="1664208"/>
            <a:ext cx="110799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Noto Sans Bengali"/>
              </a:defRPr>
            </a:pPr>
            <a:r>
              <a:rPr sz="3200"/>
              <a:t>উৎস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1508760"/>
            <a:ext cx="3291840" cy="594360"/>
          </a:xfrm>
          <a:prstGeom prst="roundRect">
            <a:avLst/>
          </a:prstGeom>
          <a:solidFill>
            <a:srgbClr val="23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1" name="TextBox 10"/>
          <p:cNvSpPr txBox="1"/>
          <p:nvPr/>
        </p:nvSpPr>
        <p:spPr>
          <a:xfrm>
            <a:off x="4663440" y="1564065"/>
            <a:ext cx="276229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Noto Sans Bengali"/>
              </a:defRPr>
            </a:pPr>
            <a:r>
              <a:rPr sz="3200"/>
              <a:t>প্রধান ব্যবহার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508760"/>
            <a:ext cx="3291840" cy="594360"/>
          </a:xfrm>
          <a:prstGeom prst="roundRect">
            <a:avLst/>
          </a:prstGeom>
          <a:solidFill>
            <a:srgbClr val="23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3" name="TextBox 12"/>
          <p:cNvSpPr txBox="1"/>
          <p:nvPr/>
        </p:nvSpPr>
        <p:spPr>
          <a:xfrm>
            <a:off x="8321040" y="1508760"/>
            <a:ext cx="103265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Noto Sans Bengali"/>
              </a:defRPr>
            </a:pPr>
            <a:r>
              <a:rPr sz="3200"/>
              <a:t>ধরন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214884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TextBox 14"/>
          <p:cNvSpPr txBox="1"/>
          <p:nvPr/>
        </p:nvSpPr>
        <p:spPr>
          <a:xfrm>
            <a:off x="1005840" y="2331720"/>
            <a:ext cx="297389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প্রাকৃতিক গ্যাস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0" y="214884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7" name="TextBox 16"/>
          <p:cNvSpPr txBox="1"/>
          <p:nvPr/>
        </p:nvSpPr>
        <p:spPr>
          <a:xfrm>
            <a:off x="4663440" y="2331720"/>
            <a:ext cx="308129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বিদ্যুৎ, শিল্প, রান্না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0" y="214884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9" name="TextBox 18"/>
          <p:cNvSpPr txBox="1"/>
          <p:nvPr/>
        </p:nvSpPr>
        <p:spPr>
          <a:xfrm>
            <a:off x="8321040" y="2331720"/>
            <a:ext cx="144462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জীবাশ্ম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297180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1" name="TextBox 20"/>
          <p:cNvSpPr txBox="1"/>
          <p:nvPr/>
        </p:nvSpPr>
        <p:spPr>
          <a:xfrm>
            <a:off x="1005840" y="3154680"/>
            <a:ext cx="133882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কয়লা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0" y="297180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3" name="TextBox 22"/>
          <p:cNvSpPr txBox="1"/>
          <p:nvPr/>
        </p:nvSpPr>
        <p:spPr>
          <a:xfrm>
            <a:off x="4663440" y="3154680"/>
            <a:ext cx="287129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তাপবিদ্যুৎ, শিল্প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29600" y="297180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5" name="TextBox 24"/>
          <p:cNvSpPr txBox="1"/>
          <p:nvPr/>
        </p:nvSpPr>
        <p:spPr>
          <a:xfrm>
            <a:off x="8321040" y="3154680"/>
            <a:ext cx="144462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জীবাশ্ম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14400" y="379476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7" name="TextBox 26"/>
          <p:cNvSpPr txBox="1"/>
          <p:nvPr/>
        </p:nvSpPr>
        <p:spPr>
          <a:xfrm>
            <a:off x="1005840" y="3977640"/>
            <a:ext cx="258275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পেট্রোলিয়াম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0" y="379476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29" name="TextBox 28"/>
          <p:cNvSpPr txBox="1"/>
          <p:nvPr/>
        </p:nvSpPr>
        <p:spPr>
          <a:xfrm>
            <a:off x="4663440" y="3977640"/>
            <a:ext cx="259398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পরিবহন, শিল্প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229600" y="379476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1" name="TextBox 30"/>
          <p:cNvSpPr txBox="1"/>
          <p:nvPr/>
        </p:nvSpPr>
        <p:spPr>
          <a:xfrm>
            <a:off x="8321040" y="3977640"/>
            <a:ext cx="144462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জীবাশ্ম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" y="461772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3" name="TextBox 32"/>
          <p:cNvSpPr txBox="1"/>
          <p:nvPr/>
        </p:nvSpPr>
        <p:spPr>
          <a:xfrm>
            <a:off x="1005840" y="4800600"/>
            <a:ext cx="316785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কাঠ/জৈব পদার্থ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572000" y="461772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5" name="TextBox 34"/>
          <p:cNvSpPr txBox="1"/>
          <p:nvPr/>
        </p:nvSpPr>
        <p:spPr>
          <a:xfrm>
            <a:off x="4663440" y="4800600"/>
            <a:ext cx="189186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রান্না, তাপ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29600" y="4617720"/>
            <a:ext cx="3291840" cy="777240"/>
          </a:xfrm>
          <a:prstGeom prst="rect">
            <a:avLst/>
          </a:prstGeom>
          <a:solidFill>
            <a:srgbClr val="F2F8FA"/>
          </a:solidFill>
          <a:ln>
            <a:solidFill>
              <a:srgbClr val="239B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37" name="TextBox 36"/>
          <p:cNvSpPr txBox="1"/>
          <p:nvPr/>
        </p:nvSpPr>
        <p:spPr>
          <a:xfrm>
            <a:off x="8321040" y="4800600"/>
            <a:ext cx="99578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জৈব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515557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rPr sz="3600"/>
              <a:t>জ্বালানি সাশ্রয়ের উপায়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74191" y="484852"/>
            <a:ext cx="297389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239B91"/>
                </a:solidFill>
                <a:latin typeface="Noto Sans Bengali"/>
              </a:defRPr>
            </a:pPr>
            <a:r>
              <a:rPr sz="3200"/>
              <a:t>দৈনন্দিন জীবনে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756489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2800"/>
              <a:t>💡 অপ্রয়োজনীয় বাতি ও বৈদ্যুতিক যন্ত্র বন্ধ রাখা।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89908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2800"/>
              <a:t>🚗 প্রয়োজন ছাড়া ব্যক্তিগত যানবাহন ব্যবহার না করা; সম্ভব হলে হাঁটা/সাইকেল/গণপরিবহন বেছে নেওয়া।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667447"/>
            <a:ext cx="890019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2800"/>
              <a:t>🏭 শিল্পে দক্ষ যন্ত্রপাতি ও জ্বালানি ব্যবস্থাপনা ব্যবহার করা।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839286"/>
            <a:ext cx="77267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2800"/>
              <a:t>☀️ সৌরসহ নবায়নযোগ্য শক্তির ব্যবহার বাড়ানো।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417293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rPr sz="3600"/>
              <a:t>শ্রেণিকক্ষ কার্যক্রম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1655" y="407015"/>
            <a:ext cx="20810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239B91"/>
                </a:solidFill>
                <a:latin typeface="Noto Sans Bengali"/>
              </a:defRPr>
            </a:pPr>
            <a:r>
              <a:rPr sz="3200"/>
              <a:t>দলীয় কাজ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124378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2800"/>
              <a:t>👥 দল ১: বাংলাদেশের প্রাকৃতিক জ্বালানির ৩টি প্রধান উৎসের নাম লেখো।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1" y="2103120"/>
            <a:ext cx="109270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2800"/>
              <a:t>🗺️ দল ২: বাংলাদেশের মানচিত্রে গ্যাসক্ষেত্র ও কয়লাক্ষেত্রের অবস্থান চিহ্নিত করো।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094238"/>
            <a:ext cx="10287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2800"/>
              <a:t>📊 দল ৩: গ্যাস, কয়লা ও পেট্রোলিয়ামের ব্যবহার নিয়ে একটি টেবিল তৈরি করো।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467777"/>
            <a:ext cx="942758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2400"/>
              <a:t>💡 দল ৪: ‘জ্বালানি সাশ্রয় করি’—৫টি করণীয় লিখে পোস্টার তৈরি করো।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881360" y="182880"/>
            <a:ext cx="594360" cy="594360"/>
          </a:xfrm>
          <a:prstGeom prst="ellipse">
            <a:avLst/>
          </a:prstGeom>
          <a:solidFill>
            <a:srgbClr val="239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37160" y="6126480"/>
            <a:ext cx="365760" cy="365760"/>
          </a:xfrm>
          <a:prstGeom prst="ellipse">
            <a:avLst/>
          </a:prstGeom>
          <a:solidFill>
            <a:srgbClr val="46A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384280" y="6080760"/>
            <a:ext cx="320040" cy="320040"/>
          </a:xfrm>
          <a:prstGeom prst="ellipse">
            <a:avLst/>
          </a:prstGeom>
          <a:solidFill>
            <a:srgbClr val="F0B9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190148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A1C37"/>
                </a:solidFill>
                <a:latin typeface="Noto Sans Bengali"/>
              </a:defRPr>
            </a:pPr>
            <a:r>
              <a:rPr sz="3600"/>
              <a:t>মূল্যায়ন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80825" y="397431"/>
            <a:ext cx="332655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239B91"/>
                </a:solidFill>
                <a:latin typeface="Noto Sans Bengali"/>
              </a:defRPr>
            </a:pPr>
            <a:r>
              <a:rPr sz="2800"/>
              <a:t>MCQ ও সংক্ষিপ্ত প্রশ্ন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74845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১. বাংলাদেশের অন্যতম গুরুত্বপূর্ণ প্রাকৃতিক জ্বালানি কোনটি?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03120"/>
            <a:ext cx="568136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২. কয়লা কোন ধরনের জ্বালানি?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788920"/>
            <a:ext cx="704872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৩. প্রাকৃতিক গ্যাসের প্রধান উপাদান কী?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474720"/>
            <a:ext cx="1029801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৪. পেট্রোলিয়াম পরিশোধন করে কী কী জ্বালানি পাওয়া যায়?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4059495"/>
            <a:ext cx="98762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Noto Sans Bengali"/>
              </a:defRPr>
            </a:pPr>
            <a:r>
              <a:rPr sz="3200"/>
              <a:t>MCQ: CH₄ হলো— ক) অক্সিজেন খ) মিথেন গ) কার্বন </a:t>
            </a:r>
            <a:r>
              <a:rPr sz="3200" smtClean="0"/>
              <a:t>ডাই-অক্সাইড</a:t>
            </a:r>
            <a:endParaRPr sz="3200"/>
          </a:p>
        </p:txBody>
      </p:sp>
      <p:sp>
        <p:nvSpPr>
          <p:cNvPr id="14" name="Rectangle 13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1C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7262" y="5140776"/>
            <a:ext cx="3208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→ উত্তর: খ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481</Words>
  <Application>Microsoft Macintosh PowerPoint</Application>
  <PresentationFormat>Custom</PresentationFormat>
  <Paragraphs>76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HP</cp:lastModifiedBy>
  <cp:revision>20</cp:revision>
  <dcterms:created xsi:type="dcterms:W3CDTF">2013-01-27T09:14:16Z</dcterms:created>
  <dcterms:modified xsi:type="dcterms:W3CDTF">2026-08-28T16:24:19Z</dcterms:modified>
  <cp:category/>
</cp:coreProperties>
</file>