
<file path=[Content_Types].xml><?xml version="1.0" encoding="utf-8"?>
<Types xmlns="http://schemas.openxmlformats.org/package/2006/content-types">
  <Default Extension="jpeg" ContentType="image/jpeg"/>
  <Default Extension="JPG" ContentType="image/.jp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56" r:id="rId3"/>
    <p:sldId id="301" r:id="rId4"/>
    <p:sldId id="278" r:id="rId5"/>
    <p:sldId id="258" r:id="rId6"/>
    <p:sldId id="280" r:id="rId7"/>
    <p:sldId id="298" r:id="rId8"/>
    <p:sldId id="299" r:id="rId9"/>
    <p:sldId id="300" r:id="rId10"/>
    <p:sldId id="305" r:id="rId11"/>
    <p:sldId id="304" r:id="rId12"/>
    <p:sldId id="264"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8" userDrawn="1">
          <p15:clr>
            <a:srgbClr val="A4A3A4"/>
          </p15:clr>
        </p15:guide>
        <p15:guide id="2" pos="381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03" autoAdjust="0"/>
    <p:restoredTop sz="99821" autoAdjust="0"/>
  </p:normalViewPr>
  <p:slideViewPr>
    <p:cSldViewPr showGuides="1">
      <p:cViewPr varScale="1">
        <p:scale>
          <a:sx n="86" d="100"/>
          <a:sy n="86" d="100"/>
        </p:scale>
        <p:origin x="614" y="67"/>
      </p:cViewPr>
      <p:guideLst>
        <p:guide orient="horz" pos="2148"/>
        <p:guide pos="381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168"/>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notesMaster" Target="notesMasters/notesMaster1.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43947BF-2801-4411-A280-7883637BE47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B399B74-134B-4344-8728-E17369A976D0}">
      <dgm:prSet phldrT="[Text]"/>
      <dgm:spPr>
        <a:solidFill>
          <a:schemeClr val="accent2">
            <a:lumMod val="60000"/>
            <a:lumOff val="40000"/>
          </a:schemeClr>
        </a:solidFill>
      </dgm:spPr>
      <dgm:t>
        <a:bodyPr/>
        <a:lstStyle/>
        <a:p>
          <a:r>
            <a:rPr lang="en-US" dirty="0">
              <a:solidFill>
                <a:schemeClr val="tx1"/>
              </a:solidFill>
              <a:latin typeface="NikoshBAN" panose="02000000000000000000" pitchFamily="2" charset="0"/>
              <a:cs typeface="NikoshBAN" panose="02000000000000000000" pitchFamily="2" charset="0"/>
            </a:rPr>
            <a:t>সরকারি বিল – মন্ত্রীগণ উপস্থাপন করেন। ৭ দিনের নোটিশ। </a:t>
          </a:r>
          <a:endParaRPr lang="en-US" dirty="0">
            <a:solidFill>
              <a:schemeClr val="tx1"/>
            </a:solidFill>
            <a:latin typeface="NikoshBAN" panose="02000000000000000000" pitchFamily="2" charset="0"/>
            <a:cs typeface="NikoshBAN" panose="02000000000000000000" pitchFamily="2" charset="0"/>
          </a:endParaRPr>
        </a:p>
      </dgm:t>
    </dgm:pt>
    <dgm:pt modelId="{53A7060B-828F-4392-A70D-E586C05A9EDA}" cxnId="{D52EFBD4-12E9-4A1A-90D6-10C2327757F3}" type="parTrans">
      <dgm:prSet/>
      <dgm:spPr/>
      <dgm:t>
        <a:bodyPr/>
        <a:lstStyle/>
        <a:p>
          <a:endParaRPr lang="en-US"/>
        </a:p>
      </dgm:t>
    </dgm:pt>
    <dgm:pt modelId="{53187215-2576-4E51-A5B0-28786C6C9111}" cxnId="{D52EFBD4-12E9-4A1A-90D6-10C2327757F3}" type="sibTrans">
      <dgm:prSet/>
      <dgm:spPr/>
      <dgm:t>
        <a:bodyPr/>
        <a:lstStyle/>
        <a:p>
          <a:endParaRPr lang="en-US"/>
        </a:p>
      </dgm:t>
    </dgm:pt>
    <dgm:pt modelId="{D37A219C-5349-45A7-9D01-892539A3A244}">
      <dgm:prSet phldrT="[Text]"/>
      <dgm:spPr>
        <a:solidFill>
          <a:schemeClr val="accent2">
            <a:lumMod val="60000"/>
            <a:lumOff val="40000"/>
          </a:schemeClr>
        </a:solidFill>
      </dgm:spPr>
      <dgm:t>
        <a:bodyPr/>
        <a:lstStyle/>
        <a:p>
          <a:r>
            <a:rPr lang="en-US" dirty="0">
              <a:solidFill>
                <a:schemeClr val="tx1"/>
              </a:solidFill>
              <a:latin typeface="NikoshBAN" panose="02000000000000000000" pitchFamily="2" charset="0"/>
              <a:cs typeface="NikoshBAN" panose="02000000000000000000" pitchFamily="2" charset="0"/>
            </a:rPr>
            <a:t>বেসরকারি বিল –সংসদ সদস্য গণ উপস্থাপন করেন। ১৫দিনের নোটিশ। </a:t>
          </a:r>
          <a:endParaRPr lang="en-US" dirty="0"/>
        </a:p>
      </dgm:t>
    </dgm:pt>
    <dgm:pt modelId="{D5EABA4B-F549-4CA1-865D-D8D3513ADA49}" cxnId="{5AC6CD99-DCFC-4BB4-83BD-58634E89F233}" type="parTrans">
      <dgm:prSet/>
      <dgm:spPr/>
      <dgm:t>
        <a:bodyPr/>
        <a:lstStyle/>
        <a:p>
          <a:endParaRPr lang="en-US"/>
        </a:p>
      </dgm:t>
    </dgm:pt>
    <dgm:pt modelId="{7C7B5C93-54C0-41CA-AD0C-F48E6D8A53E6}" cxnId="{5AC6CD99-DCFC-4BB4-83BD-58634E89F233}" type="sibTrans">
      <dgm:prSet/>
      <dgm:spPr/>
      <dgm:t>
        <a:bodyPr/>
        <a:lstStyle/>
        <a:p>
          <a:endParaRPr lang="en-US"/>
        </a:p>
      </dgm:t>
    </dgm:pt>
    <dgm:pt modelId="{B62073D9-A5C6-4C61-B010-FA2192B096B6}" type="pres">
      <dgm:prSet presAssocID="{E43947BF-2801-4411-A280-7883637BE470}" presName="linear" presStyleCnt="0">
        <dgm:presLayoutVars>
          <dgm:animLvl val="lvl"/>
          <dgm:resizeHandles val="exact"/>
        </dgm:presLayoutVars>
      </dgm:prSet>
      <dgm:spPr/>
    </dgm:pt>
    <dgm:pt modelId="{4C581FB6-3555-44A0-B1B1-431FF39A94AF}" type="pres">
      <dgm:prSet presAssocID="{5B399B74-134B-4344-8728-E17369A976D0}" presName="parentText" presStyleLbl="node1" presStyleIdx="0" presStyleCnt="2">
        <dgm:presLayoutVars>
          <dgm:chMax val="0"/>
          <dgm:bulletEnabled val="1"/>
        </dgm:presLayoutVars>
      </dgm:prSet>
      <dgm:spPr/>
    </dgm:pt>
    <dgm:pt modelId="{698EAC0B-1444-4853-A9F1-CFB52FF2CF13}" type="pres">
      <dgm:prSet presAssocID="{53187215-2576-4E51-A5B0-28786C6C9111}" presName="spacer" presStyleCnt="0"/>
      <dgm:spPr/>
    </dgm:pt>
    <dgm:pt modelId="{5C7AB896-3DE2-4573-9BF2-0164CD07B37B}" type="pres">
      <dgm:prSet presAssocID="{D37A219C-5349-45A7-9D01-892539A3A244}" presName="parentText" presStyleLbl="node1" presStyleIdx="1" presStyleCnt="2">
        <dgm:presLayoutVars>
          <dgm:chMax val="0"/>
          <dgm:bulletEnabled val="1"/>
        </dgm:presLayoutVars>
      </dgm:prSet>
      <dgm:spPr/>
    </dgm:pt>
  </dgm:ptLst>
  <dgm:cxnLst>
    <dgm:cxn modelId="{3A9ECE06-BA4E-4CFF-80A5-866C2D31C80A}" type="presOf" srcId="{E43947BF-2801-4411-A280-7883637BE470}" destId="{B62073D9-A5C6-4C61-B010-FA2192B096B6}" srcOrd="0" destOrd="0" presId="urn:microsoft.com/office/officeart/2005/8/layout/vList2"/>
    <dgm:cxn modelId="{1ADE3C6F-4B41-46B4-96D7-DA682188B331}" type="presOf" srcId="{5B399B74-134B-4344-8728-E17369A976D0}" destId="{4C581FB6-3555-44A0-B1B1-431FF39A94AF}" srcOrd="0" destOrd="0" presId="urn:microsoft.com/office/officeart/2005/8/layout/vList2"/>
    <dgm:cxn modelId="{5AC6CD99-DCFC-4BB4-83BD-58634E89F233}" srcId="{E43947BF-2801-4411-A280-7883637BE470}" destId="{D37A219C-5349-45A7-9D01-892539A3A244}" srcOrd="1" destOrd="0" parTransId="{D5EABA4B-F549-4CA1-865D-D8D3513ADA49}" sibTransId="{7C7B5C93-54C0-41CA-AD0C-F48E6D8A53E6}"/>
    <dgm:cxn modelId="{75F09AA4-B1C9-43AF-9B47-F3C4CB033268}" type="presOf" srcId="{D37A219C-5349-45A7-9D01-892539A3A244}" destId="{5C7AB896-3DE2-4573-9BF2-0164CD07B37B}" srcOrd="0" destOrd="0" presId="urn:microsoft.com/office/officeart/2005/8/layout/vList2"/>
    <dgm:cxn modelId="{D52EFBD4-12E9-4A1A-90D6-10C2327757F3}" srcId="{E43947BF-2801-4411-A280-7883637BE470}" destId="{5B399B74-134B-4344-8728-E17369A976D0}" srcOrd="0" destOrd="0" parTransId="{53A7060B-828F-4392-A70D-E586C05A9EDA}" sibTransId="{53187215-2576-4E51-A5B0-28786C6C9111}"/>
    <dgm:cxn modelId="{1F3EADEF-F734-46CA-AB34-86112E67CADF}" type="presParOf" srcId="{B62073D9-A5C6-4C61-B010-FA2192B096B6}" destId="{4C581FB6-3555-44A0-B1B1-431FF39A94AF}" srcOrd="0" destOrd="0" presId="urn:microsoft.com/office/officeart/2005/8/layout/vList2"/>
    <dgm:cxn modelId="{ECAD3429-8D24-4D0C-A8F8-44159653585E}" type="presParOf" srcId="{B62073D9-A5C6-4C61-B010-FA2192B096B6}" destId="{698EAC0B-1444-4853-A9F1-CFB52FF2CF13}" srcOrd="1" destOrd="0" presId="urn:microsoft.com/office/officeart/2005/8/layout/vList2"/>
    <dgm:cxn modelId="{F6CBA5EB-FCDB-494D-A4FD-5C4C4DB16B12}" type="presParOf" srcId="{B62073D9-A5C6-4C61-B010-FA2192B096B6}" destId="{5C7AB896-3DE2-4573-9BF2-0164CD07B37B}" srcOrd="2" destOrd="0" presId="urn:microsoft.com/office/officeart/2005/8/layout/v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7389091" cy="4926061"/>
        <a:chOff x="0" y="0"/>
        <a:chExt cx="7389091" cy="4926061"/>
      </a:xfrm>
    </dsp:grpSpPr>
    <dsp:sp modelId="{4C581FB6-3555-44A0-B1B1-431FF39A94AF}">
      <dsp:nvSpPr>
        <dsp:cNvPr id="3" name="Rounded Rectangle 2"/>
        <dsp:cNvSpPr/>
      </dsp:nvSpPr>
      <dsp:spPr bwMode="white">
        <a:xfrm>
          <a:off x="0" y="279021"/>
          <a:ext cx="7389091" cy="2112010"/>
        </a:xfrm>
        <a:prstGeom prst="roundRect">
          <a:avLst/>
        </a:prstGeom>
        <a:solidFill>
          <a:schemeClr val="accent2">
            <a:lumMod val="60000"/>
            <a:lumOff val="40000"/>
          </a:schemeClr>
        </a:solidFill>
      </dsp:spPr>
      <dsp:style>
        <a:lnRef idx="2">
          <a:schemeClr val="lt1"/>
        </a:lnRef>
        <a:fillRef idx="1">
          <a:schemeClr val="accent1"/>
        </a:fillRef>
        <a:effectRef idx="0">
          <a:scrgbClr r="0" g="0" b="0"/>
        </a:effectRef>
        <a:fontRef idx="minor">
          <a:schemeClr val="lt1"/>
        </a:fontRef>
      </dsp:style>
      <dsp:txBody>
        <a:bodyPr lIns="190500" tIns="190500" rIns="190500" bIns="190500" anchor="ctr"/>
        <a:lstStyle>
          <a:lvl1pPr algn="l">
            <a:defRPr sz="5000"/>
          </a:lvl1pPr>
          <a:lvl2pPr marL="285750" indent="-285750" algn="l">
            <a:defRPr sz="3900"/>
          </a:lvl2pPr>
          <a:lvl3pPr marL="571500" indent="-285750" algn="l">
            <a:defRPr sz="3900"/>
          </a:lvl3pPr>
          <a:lvl4pPr marL="857250" indent="-285750" algn="l">
            <a:defRPr sz="3900"/>
          </a:lvl4pPr>
          <a:lvl5pPr marL="1143000" indent="-285750" algn="l">
            <a:defRPr sz="3900"/>
          </a:lvl5pPr>
          <a:lvl6pPr marL="1428750" indent="-285750" algn="l">
            <a:defRPr sz="3900"/>
          </a:lvl6pPr>
          <a:lvl7pPr marL="1714500" indent="-285750" algn="l">
            <a:defRPr sz="3900"/>
          </a:lvl7pPr>
          <a:lvl8pPr marL="2000250" indent="-285750" algn="l">
            <a:defRPr sz="3900"/>
          </a:lvl8pPr>
          <a:lvl9pPr marL="2286000" indent="-285750" algn="l">
            <a:defRPr sz="3900"/>
          </a:lvl9pPr>
        </a:lstStyle>
        <a:p>
          <a:pPr lvl="0">
            <a:lnSpc>
              <a:spcPct val="100000"/>
            </a:lnSpc>
            <a:spcBef>
              <a:spcPct val="0"/>
            </a:spcBef>
            <a:spcAft>
              <a:spcPct val="35000"/>
            </a:spcAft>
          </a:pPr>
          <a:r>
            <a:rPr lang="en-US" dirty="0">
              <a:solidFill>
                <a:schemeClr val="tx1"/>
              </a:solidFill>
              <a:latin typeface="NikoshBAN" panose="02000000000000000000" pitchFamily="2" charset="0"/>
              <a:cs typeface="NikoshBAN" panose="02000000000000000000" pitchFamily="2" charset="0"/>
            </a:rPr>
            <a:t>সরকারি বিল – মন্ত্রীগণ উপস্থাপন করেন। ৭ দিনের নোটিশ। </a:t>
          </a:r>
          <a:endParaRPr lang="en-US" dirty="0">
            <a:solidFill>
              <a:schemeClr val="tx1"/>
            </a:solidFill>
            <a:latin typeface="NikoshBAN" panose="02000000000000000000" pitchFamily="2" charset="0"/>
            <a:cs typeface="NikoshBAN" panose="02000000000000000000" pitchFamily="2" charset="0"/>
          </a:endParaRPr>
        </a:p>
      </dsp:txBody>
      <dsp:txXfrm>
        <a:off x="0" y="279021"/>
        <a:ext cx="7389091" cy="2112010"/>
      </dsp:txXfrm>
    </dsp:sp>
    <dsp:sp modelId="{5C7AB896-3DE2-4573-9BF2-0164CD07B37B}">
      <dsp:nvSpPr>
        <dsp:cNvPr id="4" name="Rounded Rectangle 3"/>
        <dsp:cNvSpPr/>
      </dsp:nvSpPr>
      <dsp:spPr bwMode="white">
        <a:xfrm>
          <a:off x="0" y="2535031"/>
          <a:ext cx="7389091" cy="2112010"/>
        </a:xfrm>
        <a:prstGeom prst="roundRect">
          <a:avLst/>
        </a:prstGeom>
        <a:solidFill>
          <a:schemeClr val="accent2">
            <a:lumMod val="60000"/>
            <a:lumOff val="40000"/>
          </a:schemeClr>
        </a:solidFill>
      </dsp:spPr>
      <dsp:style>
        <a:lnRef idx="2">
          <a:schemeClr val="lt1"/>
        </a:lnRef>
        <a:fillRef idx="1">
          <a:schemeClr val="accent1"/>
        </a:fillRef>
        <a:effectRef idx="0">
          <a:scrgbClr r="0" g="0" b="0"/>
        </a:effectRef>
        <a:fontRef idx="minor">
          <a:schemeClr val="lt1"/>
        </a:fontRef>
      </dsp:style>
      <dsp:txBody>
        <a:bodyPr lIns="190500" tIns="190500" rIns="190500" bIns="190500" anchor="ctr"/>
        <a:lstStyle>
          <a:lvl1pPr algn="l">
            <a:defRPr sz="5000"/>
          </a:lvl1pPr>
          <a:lvl2pPr marL="285750" indent="-285750" algn="l">
            <a:defRPr sz="3900"/>
          </a:lvl2pPr>
          <a:lvl3pPr marL="571500" indent="-285750" algn="l">
            <a:defRPr sz="3900"/>
          </a:lvl3pPr>
          <a:lvl4pPr marL="857250" indent="-285750" algn="l">
            <a:defRPr sz="3900"/>
          </a:lvl4pPr>
          <a:lvl5pPr marL="1143000" indent="-285750" algn="l">
            <a:defRPr sz="3900"/>
          </a:lvl5pPr>
          <a:lvl6pPr marL="1428750" indent="-285750" algn="l">
            <a:defRPr sz="3900"/>
          </a:lvl6pPr>
          <a:lvl7pPr marL="1714500" indent="-285750" algn="l">
            <a:defRPr sz="3900"/>
          </a:lvl7pPr>
          <a:lvl8pPr marL="2000250" indent="-285750" algn="l">
            <a:defRPr sz="3900"/>
          </a:lvl8pPr>
          <a:lvl9pPr marL="2286000" indent="-285750" algn="l">
            <a:defRPr sz="3900"/>
          </a:lvl9pPr>
        </a:lstStyle>
        <a:p>
          <a:pPr lvl="0">
            <a:lnSpc>
              <a:spcPct val="100000"/>
            </a:lnSpc>
            <a:spcBef>
              <a:spcPct val="0"/>
            </a:spcBef>
            <a:spcAft>
              <a:spcPct val="35000"/>
            </a:spcAft>
          </a:pPr>
          <a:r>
            <a:rPr lang="en-US" dirty="0">
              <a:solidFill>
                <a:schemeClr val="tx1"/>
              </a:solidFill>
              <a:latin typeface="NikoshBAN" panose="02000000000000000000" pitchFamily="2" charset="0"/>
              <a:cs typeface="NikoshBAN" panose="02000000000000000000" pitchFamily="2" charset="0"/>
            </a:rPr>
            <a:t>বেসরকারি বিল –সংসদ সদস্য গণ উপস্থাপন করেন। ১৫দিনের নোটিশ। </a:t>
          </a:r>
          <a:endParaRPr lang="en-US" dirty="0"/>
        </a:p>
      </dsp:txBody>
      <dsp:txXfrm>
        <a:off x="0" y="2535031"/>
        <a:ext cx="7389091" cy="211201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0AEEBF-137C-44D8-A6CE-007721017835}" type="datetimeFigureOut">
              <a:rPr lang="en-US" smtClean="0"/>
            </a:fld>
            <a:endParaRPr lang="en-US"/>
          </a:p>
        </p:txBody>
      </p:sp>
      <p:sp>
        <p:nvSpPr>
          <p:cNvPr id="4" name="Slide Image Placeholder 3"/>
          <p:cNvSpPr>
            <a:spLocks noGrp="1" noRot="1" noChangeAspect="1"/>
          </p:cNvSpPr>
          <p:nvPr>
            <p:ph type="sldImg" idx="2"/>
          </p:nvPr>
        </p:nvSpPr>
        <p:spPr>
          <a:xfrm>
            <a:off x="381001"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7E2433-CA95-4EEF-96A2-9143E070E4A8}"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69" y="1275025"/>
            <a:ext cx="9576263"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50848" y="1385316"/>
            <a:ext cx="9290304" cy="408736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059680" y="1267730"/>
            <a:ext cx="2072640" cy="6400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181600" y="1267731"/>
            <a:ext cx="18288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7"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1" y="4682062"/>
            <a:ext cx="9070848" cy="502920"/>
          </a:xfrm>
        </p:spPr>
        <p:txBody>
          <a:bodyPr>
            <a:normAutofit/>
          </a:bodyPr>
          <a:lstStyle>
            <a:lvl1pPr marL="0" indent="0" algn="ctr">
              <a:spcBef>
                <a:spcPts val="0"/>
              </a:spcBef>
              <a:buNone/>
              <a:defRPr sz="1400" spc="80" baseline="0">
                <a:solidFill>
                  <a:schemeClr val="tx2">
                    <a:lumMod val="75000"/>
                  </a:schemeClr>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n-US"/>
              <a:t>Click to edit Master subtitle style</a:t>
            </a:r>
            <a:endParaRPr lang="en-US" dirty="0"/>
          </a:p>
        </p:txBody>
      </p:sp>
      <p:sp>
        <p:nvSpPr>
          <p:cNvPr id="20" name="Date Placeholder 19"/>
          <p:cNvSpPr>
            <a:spLocks noGrp="1"/>
          </p:cNvSpPr>
          <p:nvPr>
            <p:ph type="dt" sz="half" idx="10"/>
          </p:nvPr>
        </p:nvSpPr>
        <p:spPr>
          <a:xfrm>
            <a:off x="5242560" y="1327188"/>
            <a:ext cx="1706880" cy="457200"/>
          </a:xfrm>
        </p:spPr>
        <p:txBody>
          <a:bodyPr/>
          <a:lstStyle>
            <a:lvl1pPr algn="ctr">
              <a:defRPr sz="1100" spc="0" baseline="0">
                <a:solidFill>
                  <a:srgbClr val="FFFFFF"/>
                </a:solidFill>
                <a:latin typeface="+mn-lt"/>
              </a:defRPr>
            </a:lvl1pPr>
          </a:lstStyle>
          <a:p>
            <a:fld id="{1D8BD707-D9CF-40AE-B4C6-C98DA3205C09}" type="datetimeFigureOut">
              <a:rPr lang="en-US" smtClean="0"/>
            </a:fld>
            <a:endParaRPr lang="en-US"/>
          </a:p>
        </p:txBody>
      </p:sp>
      <p:sp>
        <p:nvSpPr>
          <p:cNvPr id="21" name="Footer Placeholder 20"/>
          <p:cNvSpPr>
            <a:spLocks noGrp="1"/>
          </p:cNvSpPr>
          <p:nvPr>
            <p:ph type="ftr" sz="quarter" idx="11"/>
          </p:nvPr>
        </p:nvSpPr>
        <p:spPr>
          <a:xfrm>
            <a:off x="1473248" y="5211060"/>
            <a:ext cx="5905501" cy="228600"/>
          </a:xfrm>
        </p:spPr>
        <p:txBody>
          <a:bodyPr/>
          <a:lstStyle>
            <a:lvl1pPr algn="l">
              <a:defRPr sz="900">
                <a:solidFill>
                  <a:schemeClr val="tx1">
                    <a:lumMod val="75000"/>
                    <a:lumOff val="25000"/>
                  </a:schemeClr>
                </a:solidFill>
              </a:defRPr>
            </a:lvl1pPr>
          </a:lstStyle>
          <a:p>
            <a:endParaRPr lang="en-US"/>
          </a:p>
        </p:txBody>
      </p:sp>
      <p:sp>
        <p:nvSpPr>
          <p:cNvPr id="22" name="Slide Number Placeholder 21"/>
          <p:cNvSpPr>
            <a:spLocks noGrp="1"/>
          </p:cNvSpPr>
          <p:nvPr>
            <p:ph type="sldNum" sz="quarter" idx="12"/>
          </p:nvPr>
        </p:nvSpPr>
        <p:spPr>
          <a:xfrm>
            <a:off x="8606920" y="5212080"/>
            <a:ext cx="2111881" cy="228600"/>
          </a:xfrm>
        </p:spPr>
        <p:txBody>
          <a:bodyPr/>
          <a:lstStyle>
            <a:lvl1pPr>
              <a:defRPr>
                <a:solidFill>
                  <a:schemeClr val="tx1">
                    <a:lumMod val="75000"/>
                    <a:lumOff val="25000"/>
                  </a:schemeClr>
                </a:solidFill>
              </a:defRPr>
            </a:lvl1pPr>
          </a:lstStyle>
          <a:p>
            <a:fld id="{B6F15528-21DE-4FAA-801E-634DDDAF4B2B}" type="slidenum">
              <a:rPr lang="en-US" smtClean="0"/>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0000"/>
              <a:duotone>
                <a:schemeClr val="accent2">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69" y="1275025"/>
            <a:ext cx="9576263"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50848" y="1385316"/>
            <a:ext cx="9290304"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059680" y="1267730"/>
            <a:ext cx="2072640" cy="640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181600" y="1267731"/>
            <a:ext cx="18288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a:xfrm>
            <a:off x="5242560" y="1325880"/>
            <a:ext cx="1706880" cy="457200"/>
          </a:xfrm>
        </p:spPr>
        <p:txBody>
          <a:bodyPr/>
          <a:lstStyle>
            <a:lvl1pPr algn="ctr">
              <a:defRPr lang="en-US" sz="1100" kern="1200" spc="0" baseline="0">
                <a:solidFill>
                  <a:srgbClr val="FFFFFF"/>
                </a:solidFill>
                <a:latin typeface="+mn-lt"/>
                <a:ea typeface="+mn-ea"/>
                <a:cs typeface="+mn-cs"/>
              </a:defRPr>
            </a:lvl1pPr>
          </a:lstStyle>
          <a:p>
            <a:fld id="{1D8BD707-D9CF-40AE-B4C6-C98DA3205C09}" type="datetimeFigureOut">
              <a:rPr lang="en-US" smtClean="0"/>
            </a:fld>
            <a:endParaRPr lang="en-US"/>
          </a:p>
        </p:txBody>
      </p:sp>
      <p:sp>
        <p:nvSpPr>
          <p:cNvPr id="5" name="Footer Placeholder 4"/>
          <p:cNvSpPr>
            <a:spLocks noGrp="1"/>
          </p:cNvSpPr>
          <p:nvPr>
            <p:ph type="ftr" sz="quarter" idx="11"/>
          </p:nvPr>
        </p:nvSpPr>
        <p:spPr>
          <a:xfrm>
            <a:off x="1472905" y="5211060"/>
            <a:ext cx="5907024"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8604504" y="5211060"/>
            <a:ext cx="2112264" cy="228600"/>
          </a:xfrm>
        </p:spPr>
        <p:txBody>
          <a:bodyPr/>
          <a:lstStyle/>
          <a:p>
            <a:fld id="{B6F15528-21DE-4FAA-801E-634DDDAF4B2B}" type="slidenum">
              <a:rPr lang="en-US" smtClean="0"/>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75360" y="2103120"/>
            <a:ext cx="48768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6339840" y="2103120"/>
            <a:ext cx="48768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975360" y="2074334"/>
            <a:ext cx="48768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975360" y="2755898"/>
            <a:ext cx="48768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6339840" y="2074334"/>
            <a:ext cx="48768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339840" y="2756581"/>
            <a:ext cx="48768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5" name="Rectangle 14"/>
          <p:cNvSpPr/>
          <p:nvPr/>
        </p:nvSpPr>
        <p:spPr>
          <a:xfrm>
            <a:off x="9020387" y="173736"/>
            <a:ext cx="2926080"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1"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891968" y="907143"/>
            <a:ext cx="7238475"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9296400" y="2286000"/>
            <a:ext cx="2430781" cy="3505200"/>
          </a:xfrm>
        </p:spPr>
        <p:txBody>
          <a:bodyPr>
            <a:normAutofit/>
          </a:bodyPr>
          <a:lstStyle>
            <a:lvl1pPr marL="0" indent="0">
              <a:lnSpc>
                <a:spcPct val="110000"/>
              </a:lnSpc>
              <a:spcBef>
                <a:spcPct val="160000"/>
              </a:spcBef>
              <a:buNone/>
              <a:defRPr sz="13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12" name="Rectangle 11"/>
          <p:cNvSpPr/>
          <p:nvPr/>
        </p:nvSpPr>
        <p:spPr>
          <a:xfrm>
            <a:off x="9157547" y="274320"/>
            <a:ext cx="2651760" cy="6309360"/>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328011" y="6302326"/>
            <a:ext cx="1463040" cy="274320"/>
          </a:xfrm>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Rectangle 9"/>
          <p:cNvSpPr/>
          <p:nvPr/>
        </p:nvSpPr>
        <p:spPr>
          <a:xfrm>
            <a:off x="9020387" y="173736"/>
            <a:ext cx="2926080"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9157547" y="274320"/>
            <a:ext cx="2651760" cy="6309360"/>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400" b="0">
                <a:solidFill>
                  <a:schemeClr val="tx1"/>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173736"/>
            <a:ext cx="8531352" cy="6510528"/>
          </a:xfrm>
          <a:solidFill>
            <a:schemeClr val="accent6">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ct val="160000"/>
              </a:spcBef>
              <a:buNone/>
              <a:defRPr sz="13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0396728" y="6309360"/>
            <a:ext cx="1463040" cy="274320"/>
          </a:xfrm>
        </p:spPr>
        <p:txBody>
          <a:bodyPr/>
          <a:lstStyle>
            <a:lvl1pPr>
              <a:defRPr>
                <a:solidFill>
                  <a:schemeClr val="tx1">
                    <a:lumMod val="75000"/>
                    <a:lumOff val="25000"/>
                  </a:schemeClr>
                </a:solidFill>
              </a:defRPr>
            </a:lvl1p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0000">
            <a:alpha val="56000"/>
          </a:srgbClr>
        </a:solidFill>
        <a:effectLst/>
      </p:bgPr>
    </p:bg>
    <p:spTree>
      <p:nvGrpSpPr>
        <p:cNvPr id="1" name=""/>
        <p:cNvGrpSpPr/>
        <p:nvPr/>
      </p:nvGrpSpPr>
      <p:grpSpPr>
        <a:xfrm>
          <a:off x="0" y="0"/>
          <a:ext cx="0" cy="0"/>
          <a:chOff x="0" y="0"/>
          <a:chExt cx="0" cy="0"/>
        </a:xfrm>
      </p:grpSpPr>
      <p:sp>
        <p:nvSpPr>
          <p:cNvPr id="7" name="Rectangle 6"/>
          <p:cNvSpPr/>
          <p:nvPr/>
        </p:nvSpPr>
        <p:spPr>
          <a:xfrm>
            <a:off x="234696" y="173736"/>
            <a:ext cx="11722608" cy="6510528"/>
          </a:xfrm>
          <a:prstGeom prst="rect">
            <a:avLst/>
          </a:prstGeom>
          <a:solidFill>
            <a:schemeClr val="bg2"/>
          </a:solidFill>
          <a:ln w="6350" cap="flat" cmpd="sng" algn="ctr">
            <a:noFill/>
            <a:prstDash val="solid"/>
          </a:ln>
          <a:effectLst>
            <a:softEdge rad="0"/>
          </a:effectLst>
        </p:spPr>
      </p:sp>
      <p:sp>
        <p:nvSpPr>
          <p:cNvPr id="8" name="Rectangle 7"/>
          <p:cNvSpPr/>
          <p:nvPr/>
        </p:nvSpPr>
        <p:spPr>
          <a:xfrm>
            <a:off x="390144" y="292608"/>
            <a:ext cx="11411712" cy="6272784"/>
          </a:xfrm>
          <a:prstGeom prst="rect">
            <a:avLst/>
          </a:prstGeom>
          <a:noFill/>
          <a:ln w="6350" cap="sq" cmpd="sng" algn="ctr">
            <a:solidFill>
              <a:schemeClr val="tx1">
                <a:lumMod val="75000"/>
                <a:lumOff val="25000"/>
              </a:schemeClr>
            </a:solidFill>
            <a:prstDash val="solid"/>
            <a:miter lim="800000"/>
          </a:ln>
          <a:effectLst/>
        </p:spPr>
      </p:sp>
      <p:sp>
        <p:nvSpPr>
          <p:cNvPr id="2" name="Title Placeholder 1"/>
          <p:cNvSpPr>
            <a:spLocks noGrp="1"/>
          </p:cNvSpPr>
          <p:nvPr>
            <p:ph type="title"/>
          </p:nvPr>
        </p:nvSpPr>
        <p:spPr>
          <a:xfrm>
            <a:off x="975360" y="642594"/>
            <a:ext cx="1024128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75360" y="2103120"/>
            <a:ext cx="10241280" cy="3931920"/>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416189" y="6302326"/>
            <a:ext cx="27432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462528" y="6302326"/>
            <a:ext cx="5266944"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337389" y="6302326"/>
            <a:ext cx="146304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anose="02020404030301010803"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ct val="100000"/>
        </a:spcBef>
        <a:buClr>
          <a:schemeClr val="tx1">
            <a:lumMod val="85000"/>
            <a:lumOff val="15000"/>
          </a:schemeClr>
        </a:buClr>
        <a:buFont typeface="Garamond" panose="02020404030301010803"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ct val="1000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ct val="1000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ct val="1000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5pPr>
      <a:lvl6pPr marL="1600200" indent="-228600" algn="l" defTabSz="914400" rtl="0" eaLnBrk="1" latinLnBrk="0" hangingPunct="1">
        <a:lnSpc>
          <a:spcPct val="100000"/>
        </a:lnSpc>
        <a:spcBef>
          <a:spcPct val="1000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6pPr>
      <a:lvl7pPr marL="1899920" indent="-228600" algn="l" defTabSz="914400" rtl="0" eaLnBrk="1" latinLnBrk="0" hangingPunct="1">
        <a:lnSpc>
          <a:spcPct val="100000"/>
        </a:lnSpc>
        <a:spcBef>
          <a:spcPct val="1000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7pPr>
      <a:lvl8pPr marL="2200275" indent="-228600" algn="l" defTabSz="914400" rtl="0" eaLnBrk="1" latinLnBrk="0" hangingPunct="1">
        <a:lnSpc>
          <a:spcPct val="100000"/>
        </a:lnSpc>
        <a:spcBef>
          <a:spcPct val="1000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8pPr>
      <a:lvl9pPr marL="2499995" indent="-228600" algn="l" defTabSz="914400" rtl="0" eaLnBrk="1" latinLnBrk="0" hangingPunct="1">
        <a:lnSpc>
          <a:spcPct val="100000"/>
        </a:lnSpc>
        <a:spcBef>
          <a:spcPct val="1000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40480" y="2667000"/>
            <a:ext cx="4510405" cy="3571240"/>
          </a:xfrm>
          <a:prstGeom prst="rect">
            <a:avLst/>
          </a:prstGeom>
        </p:spPr>
      </p:pic>
      <p:sp>
        <p:nvSpPr>
          <p:cNvPr id="3" name="Rectangle 2"/>
          <p:cNvSpPr/>
          <p:nvPr/>
        </p:nvSpPr>
        <p:spPr>
          <a:xfrm>
            <a:off x="1599969" y="609485"/>
            <a:ext cx="8390410" cy="1343025"/>
          </a:xfrm>
          <a:prstGeom prst="rect">
            <a:avLst/>
          </a:prstGeom>
          <a:noFill/>
        </p:spPr>
        <p:txBody>
          <a:bodyPr wrap="none" lIns="110836" tIns="55418" rIns="110836" bIns="55418">
            <a:prstTxWarp prst="textTriangle">
              <a:avLst/>
            </a:prstTxWarp>
            <a:spAutoFit/>
          </a:bodyPr>
          <a:lstStyle/>
          <a:p>
            <a:pPr algn="ctr"/>
            <a:r>
              <a:rPr lang="en-US" sz="8000" b="1" cap="none" spc="0" dirty="0">
                <a:ln w="12700">
                  <a:solidFill>
                    <a:schemeClr val="tx2">
                      <a:lumMod val="75000"/>
                    </a:schemeClr>
                  </a:solidFill>
                  <a:prstDash val="solid"/>
                </a:ln>
                <a:solidFill>
                  <a:srgbClr val="FFC000"/>
                </a:solidFill>
                <a:effectLst>
                  <a:outerShdw dist="38100" dir="2640000" algn="bl" rotWithShape="0">
                    <a:schemeClr val="tx2">
                      <a:lumMod val="75000"/>
                    </a:schemeClr>
                  </a:outerShdw>
                </a:effectLst>
                <a:latin typeface="NikoshBAN" panose="02000000000000000000" pitchFamily="2" charset="0"/>
                <a:cs typeface="NikoshBAN" panose="02000000000000000000" pitchFamily="2" charset="0"/>
              </a:rPr>
              <a:t>সবাইকে আন্তরিক শুভেচ্ছা </a:t>
            </a:r>
            <a:endParaRPr lang="en-US" sz="8000" b="1" cap="none" spc="0" dirty="0">
              <a:ln w="12700">
                <a:solidFill>
                  <a:schemeClr val="tx2">
                    <a:lumMod val="75000"/>
                  </a:schemeClr>
                </a:solidFill>
                <a:prstDash val="solid"/>
              </a:ln>
              <a:solidFill>
                <a:srgbClr val="FFC000"/>
              </a:solidFill>
              <a:effectLst>
                <a:outerShdw dist="38100" dir="2640000" algn="bl" rotWithShape="0">
                  <a:schemeClr val="tx2">
                    <a:lumMod val="75000"/>
                  </a:schemeClr>
                </a:outerShdw>
              </a:effectLst>
              <a:latin typeface="NikoshBAN" panose="02000000000000000000" pitchFamily="2" charset="0"/>
              <a:cs typeface="NikoshBAN"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600" dirty="0" smtClean="0">
                <a:solidFill>
                  <a:schemeClr val="tx1"/>
                </a:solidFill>
                <a:latin typeface="NikoshBAN" panose="02000000000000000000" pitchFamily="2" charset="0"/>
                <a:cs typeface="NikoshBAN" panose="02000000000000000000" pitchFamily="2" charset="0"/>
              </a:rPr>
              <a:t>পরিচিতি </a:t>
            </a:r>
            <a:endParaRPr lang="en-US" sz="6600" dirty="0">
              <a:solidFill>
                <a:schemeClr val="tx1"/>
              </a:solidFill>
              <a:latin typeface="NikoshBAN" panose="02000000000000000000" pitchFamily="2" charset="0"/>
              <a:cs typeface="NikoshBAN" panose="02000000000000000000" pitchFamily="2" charset="0"/>
            </a:endParaRPr>
          </a:p>
        </p:txBody>
      </p:sp>
      <p:sp>
        <p:nvSpPr>
          <p:cNvPr id="7" name="Content Placeholder 6"/>
          <p:cNvSpPr>
            <a:spLocks noGrp="1"/>
          </p:cNvSpPr>
          <p:nvPr>
            <p:ph sz="quarter" idx="1"/>
          </p:nvPr>
        </p:nvSpPr>
        <p:spPr>
          <a:xfrm>
            <a:off x="1143000" y="2133600"/>
            <a:ext cx="5320665" cy="4572000"/>
          </a:xfrm>
        </p:spPr>
        <p:txBody>
          <a:bodyPr>
            <a:normAutofit/>
          </a:bodyPr>
          <a:lstStyle/>
          <a:p>
            <a:pPr>
              <a:buFont typeface="Wingdings" panose="05000000000000000000" pitchFamily="2" charset="2"/>
              <a:buChar char="v"/>
            </a:pPr>
            <a:r>
              <a:rPr lang="en-US" sz="3200" dirty="0" smtClean="0">
                <a:latin typeface="NikoshBAN" panose="02000000000000000000" pitchFamily="2" charset="0"/>
                <a:cs typeface="NikoshBAN" panose="02000000000000000000" pitchFamily="2" charset="0"/>
              </a:rPr>
              <a:t>শ্রেনীঃ দ্বাদশ</a:t>
            </a:r>
            <a:endParaRPr lang="en-US" sz="3200" dirty="0" smtClean="0">
              <a:latin typeface="NikoshBAN" panose="02000000000000000000" pitchFamily="2" charset="0"/>
              <a:cs typeface="NikoshBAN" panose="02000000000000000000" pitchFamily="2" charset="0"/>
            </a:endParaRPr>
          </a:p>
          <a:p>
            <a:pPr>
              <a:buFont typeface="Wingdings" panose="05000000000000000000" pitchFamily="2" charset="2"/>
              <a:buChar char="v"/>
            </a:pPr>
            <a:r>
              <a:rPr lang="en-US" sz="3200" dirty="0" smtClean="0">
                <a:latin typeface="NikoshBAN" panose="02000000000000000000" pitchFamily="2" charset="0"/>
                <a:cs typeface="NikoshBAN" panose="02000000000000000000" pitchFamily="2" charset="0"/>
              </a:rPr>
              <a:t> বিষয়ঃ</a:t>
            </a:r>
            <a:r>
              <a:rPr lang="en-US" sz="3200" dirty="0" smtClean="0">
                <a:latin typeface="NikoshBAN" panose="02000000000000000000" pitchFamily="2" charset="0"/>
                <a:cs typeface="NikoshBAN" panose="02000000000000000000" pitchFamily="2" charset="0"/>
              </a:rPr>
              <a:t> </a:t>
            </a:r>
            <a:r>
              <a:rPr lang="en-US" sz="3200" dirty="0" smtClean="0">
                <a:latin typeface="NikoshBAN" panose="02000000000000000000" pitchFamily="2" charset="0"/>
                <a:cs typeface="NikoshBAN" panose="02000000000000000000" pitchFamily="2" charset="0"/>
              </a:rPr>
              <a:t>পৌরনীতি ও সুশাসন ২য় পত্র </a:t>
            </a:r>
            <a:endParaRPr lang="en-US" sz="3200" dirty="0" smtClean="0">
              <a:latin typeface="NikoshBAN" panose="02000000000000000000" pitchFamily="2" charset="0"/>
              <a:cs typeface="NikoshBAN" panose="02000000000000000000" pitchFamily="2" charset="0"/>
            </a:endParaRPr>
          </a:p>
          <a:p>
            <a:pPr>
              <a:buFont typeface="Wingdings" panose="05000000000000000000" pitchFamily="2" charset="2"/>
              <a:buChar char="v"/>
            </a:pPr>
            <a:r>
              <a:rPr lang="en-US" sz="3200" dirty="0" smtClean="0">
                <a:latin typeface="NikoshBAN" panose="02000000000000000000" pitchFamily="2" charset="0"/>
                <a:cs typeface="NikoshBAN" panose="02000000000000000000" pitchFamily="2" charset="0"/>
              </a:rPr>
              <a:t> অধ্যায়ঃ  পঞ্চম</a:t>
            </a:r>
            <a:endParaRPr lang="en-US" sz="3200" dirty="0" smtClean="0">
              <a:latin typeface="NikoshBAN" panose="02000000000000000000" pitchFamily="2" charset="0"/>
              <a:cs typeface="NikoshBAN" panose="02000000000000000000" pitchFamily="2" charset="0"/>
            </a:endParaRPr>
          </a:p>
          <a:p>
            <a:pPr>
              <a:buFont typeface="Wingdings" panose="05000000000000000000" pitchFamily="2" charset="2"/>
              <a:buChar char="v"/>
            </a:pPr>
            <a:r>
              <a:rPr lang="en-US" sz="3200" dirty="0" smtClean="0">
                <a:latin typeface="NikoshBAN" panose="02000000000000000000" pitchFamily="2" charset="0"/>
                <a:cs typeface="NikoshBAN" panose="02000000000000000000" pitchFamily="2" charset="0"/>
              </a:rPr>
              <a:t> সময়ঃ ৫০ মিনিট</a:t>
            </a:r>
            <a:endParaRPr lang="en-US" sz="3200" dirty="0" smtClean="0">
              <a:latin typeface="NikoshBAN" panose="02000000000000000000" pitchFamily="2" charset="0"/>
              <a:cs typeface="NikoshBAN" panose="02000000000000000000" pitchFamily="2" charset="0"/>
            </a:endParaRPr>
          </a:p>
          <a:p>
            <a:endParaRPr lang="en-US" dirty="0"/>
          </a:p>
        </p:txBody>
      </p:sp>
      <p:sp>
        <p:nvSpPr>
          <p:cNvPr id="4" name="Content Placeholder 3"/>
          <p:cNvSpPr>
            <a:spLocks noGrp="1"/>
          </p:cNvSpPr>
          <p:nvPr>
            <p:ph sz="quarter" idx="2"/>
          </p:nvPr>
        </p:nvSpPr>
        <p:spPr>
          <a:xfrm>
            <a:off x="6705600" y="1981200"/>
            <a:ext cx="4876800" cy="3931920"/>
          </a:xfrm>
        </p:spPr>
        <p:txBody>
          <a:bodyPr>
            <a:normAutofit/>
          </a:bodyPr>
          <a:lstStyle/>
          <a:p>
            <a:r>
              <a:rPr lang="en-US" sz="3200" dirty="0" smtClean="0">
                <a:latin typeface="NikoshBAN" panose="02000000000000000000" pitchFamily="2" charset="0"/>
                <a:cs typeface="NikoshBAN" panose="02000000000000000000" pitchFamily="2" charset="0"/>
              </a:rPr>
              <a:t>সম্পাদনায় –</a:t>
            </a:r>
            <a:endParaRPr lang="en-US" sz="3200" dirty="0" smtClean="0">
              <a:latin typeface="NikoshBAN" panose="02000000000000000000" pitchFamily="2" charset="0"/>
              <a:cs typeface="NikoshBAN" panose="02000000000000000000" pitchFamily="2" charset="0"/>
            </a:endParaRPr>
          </a:p>
          <a:p>
            <a:r>
              <a:rPr lang="en-US" sz="3200" dirty="0" smtClean="0">
                <a:latin typeface="NikoshBAN" panose="02000000000000000000" pitchFamily="2" charset="0"/>
                <a:cs typeface="NikoshBAN" panose="02000000000000000000" pitchFamily="2" charset="0"/>
              </a:rPr>
              <a:t>শিউলী আখতার (প্রভাষক) </a:t>
            </a:r>
            <a:endParaRPr lang="en-US" sz="3200" dirty="0" smtClean="0">
              <a:latin typeface="NikoshBAN" panose="02000000000000000000" pitchFamily="2" charset="0"/>
              <a:cs typeface="NikoshBAN" panose="02000000000000000000" pitchFamily="2" charset="0"/>
            </a:endParaRPr>
          </a:p>
          <a:p>
            <a:r>
              <a:rPr lang="en-US" sz="3200" dirty="0" smtClean="0">
                <a:latin typeface="NikoshBAN" panose="02000000000000000000" pitchFamily="2" charset="0"/>
                <a:cs typeface="NikoshBAN" panose="02000000000000000000" pitchFamily="2" charset="0"/>
              </a:rPr>
              <a:t>বিক্রমপুর আদর্শ কলেজ, সিরাজদিখান, মুন্সিগঞ্জ। </a:t>
            </a:r>
            <a:endParaRPr lang="en-US" sz="3200" dirty="0" smtClean="0">
              <a:latin typeface="NikoshBAN" panose="02000000000000000000" pitchFamily="2" charset="0"/>
              <a:cs typeface="NikoshBAN" panose="02000000000000000000" pitchFamily="2" charset="0"/>
            </a:endParaRPr>
          </a:p>
          <a:p>
            <a:r>
              <a:rPr lang="en-US" sz="3200" dirty="0" smtClean="0">
                <a:latin typeface="NikoshBAN" panose="02000000000000000000" pitchFamily="2" charset="0"/>
                <a:cs typeface="NikoshBAN" panose="02000000000000000000" pitchFamily="2" charset="0"/>
              </a:rPr>
              <a:t>মোবাইলঃ ০১৭২৬৫৯১৫৩৩</a:t>
            </a:r>
            <a:endParaRPr lang="en-US" sz="3200" dirty="0" smtClean="0">
              <a:latin typeface="NikoshBAN" panose="02000000000000000000" pitchFamily="2" charset="0"/>
              <a:cs typeface="NikoshBAN" panose="02000000000000000000" pitchFamily="2" charset="0"/>
            </a:endParaRPr>
          </a:p>
          <a:p>
            <a:r>
              <a:rPr lang="en-US" sz="2400" dirty="0" smtClean="0">
                <a:latin typeface="NikoshBAN" panose="02000000000000000000" pitchFamily="2" charset="0"/>
                <a:cs typeface="NikoshBAN" panose="02000000000000000000" pitchFamily="2" charset="0"/>
              </a:rPr>
              <a:t>E-mail:sheule.</a:t>
            </a:r>
            <a:r>
              <a:rPr lang="en-US" sz="2400" dirty="0" smtClean="0">
                <a:latin typeface="Times New Roman" panose="02020603050405020304" pitchFamily="18" charset="0"/>
                <a:cs typeface="Times New Roman" panose="02020603050405020304" pitchFamily="18" charset="0"/>
              </a:rPr>
              <a:t>1979@.com</a:t>
            </a:r>
            <a:endParaRPr lang="en-US" sz="2400" dirty="0">
              <a:latin typeface="NikoshBAN" panose="02000000000000000000" pitchFamily="2" charset="0"/>
              <a:cs typeface="NikoshBAN" panose="02000000000000000000" pitchFamily="2"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5769" y="609889"/>
            <a:ext cx="8312727" cy="1434465"/>
          </a:xfrm>
          <a:prstGeom prst="rect">
            <a:avLst/>
          </a:prstGeom>
          <a:noFill/>
        </p:spPr>
        <p:txBody>
          <a:bodyPr wrap="square" rtlCol="0">
            <a:spAutoFit/>
          </a:bodyPr>
          <a:lstStyle/>
          <a:p>
            <a:pPr algn="ctr"/>
            <a:r>
              <a:rPr lang="en-US" sz="5400" b="1" dirty="0">
                <a:solidFill>
                  <a:srgbClr val="002060"/>
                </a:solidFill>
                <a:latin typeface="NikoshBAN" panose="02000000000000000000" pitchFamily="2" charset="0"/>
                <a:cs typeface="NikoshBAN" panose="02000000000000000000" pitchFamily="2" charset="0"/>
              </a:rPr>
              <a:t>বাংলাদেশের আইনসভা</a:t>
            </a:r>
            <a:r>
              <a:rPr lang="en-US" sz="8725" b="1" dirty="0">
                <a:solidFill>
                  <a:srgbClr val="002060"/>
                </a:solidFill>
                <a:latin typeface="NikoshBAN" panose="02000000000000000000" pitchFamily="2" charset="0"/>
                <a:cs typeface="NikoshBAN" panose="02000000000000000000" pitchFamily="2" charset="0"/>
              </a:rPr>
              <a:t> </a:t>
            </a:r>
            <a:endParaRPr lang="en-US" sz="8725" b="1" dirty="0">
              <a:solidFill>
                <a:srgbClr val="002060"/>
              </a:solidFill>
              <a:latin typeface="NikoshBAN" panose="02000000000000000000" pitchFamily="2" charset="0"/>
              <a:cs typeface="NikoshBAN" panose="02000000000000000000" pitchFamily="2" charset="0"/>
            </a:endParaRPr>
          </a:p>
        </p:txBody>
      </p:sp>
      <p:pic>
        <p:nvPicPr>
          <p:cNvPr id="4" name="Picture 3" descr="4956031781_86d24351a2_n.jpg"/>
          <p:cNvPicPr>
            <a:picLocks noChangeAspect="1"/>
          </p:cNvPicPr>
          <p:nvPr/>
        </p:nvPicPr>
        <p:blipFill>
          <a:blip r:embed="rId1" cstate="print"/>
          <a:stretch>
            <a:fillRect/>
          </a:stretch>
        </p:blipFill>
        <p:spPr>
          <a:xfrm>
            <a:off x="3352800" y="2286000"/>
            <a:ext cx="5898515" cy="2849880"/>
          </a:xfrm>
          <a:prstGeom prst="rect">
            <a:avLst/>
          </a:prstGeom>
          <a:noFill/>
        </p:spPr>
      </p:pic>
      <p:sp>
        <p:nvSpPr>
          <p:cNvPr id="2" name="Text Box 1"/>
          <p:cNvSpPr txBox="1"/>
          <p:nvPr/>
        </p:nvSpPr>
        <p:spPr>
          <a:xfrm>
            <a:off x="4267200" y="5562600"/>
            <a:ext cx="4064000" cy="645160"/>
          </a:xfrm>
          <a:prstGeom prst="rect">
            <a:avLst/>
          </a:prstGeom>
          <a:noFill/>
        </p:spPr>
        <p:txBody>
          <a:bodyPr wrap="square" rtlCol="0">
            <a:spAutoFit/>
          </a:bodyPr>
          <a:p>
            <a:pPr algn="ctr"/>
            <a:r>
              <a:rPr lang="en-US" sz="3600" dirty="0">
                <a:latin typeface="NikoshBAN" panose="02000000000000000000" pitchFamily="2" charset="0"/>
                <a:cs typeface="NikoshBAN" panose="02000000000000000000" pitchFamily="2" charset="0"/>
                <a:sym typeface="+mn-ea"/>
              </a:rPr>
              <a:t>জাতীয় সংসদ</a:t>
            </a:r>
            <a:endParaRPr lang="en-US" sz="3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heckerboard(across)">
                                      <p:cBhvr>
                                        <p:cTn id="13" dur="500"/>
                                        <p:tgtEl>
                                          <p:spTgt spid="4"/>
                                        </p:tgtEl>
                                      </p:cBhvr>
                                    </p:animEffec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3827" y="2285942"/>
            <a:ext cx="9051636" cy="2106930"/>
          </a:xfrm>
          <a:prstGeom prst="rect">
            <a:avLst/>
          </a:prstGeom>
          <a:solidFill>
            <a:schemeClr val="accent4">
              <a:lumMod val="20000"/>
              <a:lumOff val="80000"/>
            </a:schemeClr>
          </a:solidFill>
        </p:spPr>
        <p:txBody>
          <a:bodyPr wrap="square">
            <a:spAutoFit/>
          </a:bodyPr>
          <a:lstStyle/>
          <a:p>
            <a:r>
              <a:rPr lang="en-US" sz="4365" dirty="0">
                <a:solidFill>
                  <a:schemeClr val="accent2">
                    <a:lumMod val="75000"/>
                  </a:schemeClr>
                </a:solidFill>
                <a:latin typeface="NikoshBAN" panose="02000000000000000000" pitchFamily="2" charset="0"/>
                <a:cs typeface="NikoshBAN" panose="02000000000000000000" pitchFamily="2" charset="0"/>
              </a:rPr>
              <a:t>এই পাঠ শেষে শিক্ষার্থীরা---                                                          আইন প্রণয়ন পদ্ধতি বর্ণনা করতে পারবে।  </a:t>
            </a:r>
            <a:endParaRPr lang="en-US" sz="4365" dirty="0">
              <a:solidFill>
                <a:schemeClr val="accent2">
                  <a:lumMod val="75000"/>
                </a:schemeClr>
              </a:solidFill>
              <a:latin typeface="NikoshBAN" panose="02000000000000000000" pitchFamily="2" charset="0"/>
              <a:cs typeface="NikoshBAN" panose="02000000000000000000" pitchFamily="2" charset="0"/>
            </a:endParaRPr>
          </a:p>
          <a:p>
            <a:r>
              <a:rPr lang="en-US" sz="4365" dirty="0">
                <a:solidFill>
                  <a:schemeClr val="accent2">
                    <a:lumMod val="75000"/>
                  </a:schemeClr>
                </a:solidFill>
                <a:latin typeface="NikoshBAN" panose="02000000000000000000" pitchFamily="2" charset="0"/>
                <a:cs typeface="NikoshBAN" panose="02000000000000000000" pitchFamily="2" charset="0"/>
              </a:rPr>
              <a:t> </a:t>
            </a:r>
            <a:endParaRPr lang="en-US" sz="4365" dirty="0">
              <a:solidFill>
                <a:schemeClr val="accent2">
                  <a:lumMod val="75000"/>
                </a:schemeClr>
              </a:solidFill>
              <a:latin typeface="NikoshBAN" panose="02000000000000000000" pitchFamily="2" charset="0"/>
              <a:cs typeface="NikoshBAN" panose="02000000000000000000" pitchFamily="2" charset="0"/>
            </a:endParaRPr>
          </a:p>
        </p:txBody>
      </p:sp>
      <p:sp>
        <p:nvSpPr>
          <p:cNvPr id="2" name="TextBox 1"/>
          <p:cNvSpPr txBox="1"/>
          <p:nvPr/>
        </p:nvSpPr>
        <p:spPr>
          <a:xfrm>
            <a:off x="4038369" y="686031"/>
            <a:ext cx="2863273" cy="986155"/>
          </a:xfrm>
          <a:prstGeom prst="rect">
            <a:avLst/>
          </a:prstGeom>
          <a:noFill/>
        </p:spPr>
        <p:txBody>
          <a:bodyPr wrap="square" rtlCol="0">
            <a:spAutoFit/>
          </a:bodyPr>
          <a:lstStyle/>
          <a:p>
            <a:r>
              <a:rPr lang="en-US" sz="5820" dirty="0">
                <a:latin typeface="NikoshBAN" panose="02000000000000000000" pitchFamily="2" charset="0"/>
                <a:cs typeface="NikoshBAN" panose="02000000000000000000" pitchFamily="2" charset="0"/>
              </a:rPr>
              <a:t>শিখনফল</a:t>
            </a:r>
            <a:endParaRPr lang="en-US" sz="5820" dirty="0">
              <a:latin typeface="NikoshBAN" panose="02000000000000000000" pitchFamily="2" charset="0"/>
              <a:cs typeface="NikoshBAN" panose="02000000000000000000"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990600"/>
            <a:ext cx="7110095" cy="4269740"/>
          </a:xfrm>
          <a:prstGeom prst="rect">
            <a:avLst/>
          </a:prstGeom>
          <a:noFill/>
        </p:spPr>
        <p:txBody>
          <a:bodyPr wrap="square" rtlCol="0">
            <a:spAutoFit/>
          </a:bodyPr>
          <a:lstStyle/>
          <a:p>
            <a:r>
              <a:rPr lang="en-US" sz="3880" b="1" dirty="0">
                <a:latin typeface="NikoshBAN" panose="02000000000000000000" pitchFamily="2" charset="0"/>
                <a:cs typeface="NikoshBAN" panose="02000000000000000000" pitchFamily="2" charset="0"/>
              </a:rPr>
              <a:t>১। আইন </a:t>
            </a:r>
            <a:r>
              <a:rPr lang="en-US" sz="3880" b="1" dirty="0" err="1">
                <a:latin typeface="NikoshBAN" panose="02000000000000000000" pitchFamily="2" charset="0"/>
                <a:cs typeface="NikoshBAN" panose="02000000000000000000" pitchFamily="2" charset="0"/>
              </a:rPr>
              <a:t>সভা</a:t>
            </a:r>
            <a:r>
              <a:rPr lang="en-US" sz="3880" b="1" dirty="0">
                <a:latin typeface="NikoshBAN" panose="02000000000000000000" pitchFamily="2" charset="0"/>
                <a:cs typeface="NikoshBAN" panose="02000000000000000000" pitchFamily="2" charset="0"/>
              </a:rPr>
              <a:t> </a:t>
            </a:r>
            <a:r>
              <a:rPr lang="en-US" sz="3880" b="1" dirty="0" err="1">
                <a:latin typeface="NikoshBAN" panose="02000000000000000000" pitchFamily="2" charset="0"/>
                <a:cs typeface="NikoshBAN" panose="02000000000000000000" pitchFamily="2" charset="0"/>
              </a:rPr>
              <a:t>হলো</a:t>
            </a:r>
            <a:r>
              <a:rPr lang="en-US" sz="3880" b="1" dirty="0">
                <a:latin typeface="NikoshBAN" panose="02000000000000000000" pitchFamily="2" charset="0"/>
                <a:cs typeface="NikoshBAN" panose="02000000000000000000" pitchFamily="2" charset="0"/>
              </a:rPr>
              <a:t>  আইন </a:t>
            </a:r>
            <a:r>
              <a:rPr lang="en-US" sz="3880" b="1" dirty="0" err="1">
                <a:latin typeface="NikoshBAN" panose="02000000000000000000" pitchFamily="2" charset="0"/>
                <a:cs typeface="NikoshBAN" panose="02000000000000000000" pitchFamily="2" charset="0"/>
              </a:rPr>
              <a:t>প্রনয়ন</a:t>
            </a:r>
            <a:r>
              <a:rPr lang="en-US" sz="3880" b="1" dirty="0">
                <a:latin typeface="NikoshBAN" panose="02000000000000000000" pitchFamily="2" charset="0"/>
                <a:cs typeface="NikoshBAN" panose="02000000000000000000" pitchFamily="2" charset="0"/>
              </a:rPr>
              <a:t> </a:t>
            </a:r>
            <a:r>
              <a:rPr lang="en-US" sz="3880" b="1" dirty="0" err="1">
                <a:latin typeface="NikoshBAN" panose="02000000000000000000" pitchFamily="2" charset="0"/>
                <a:cs typeface="NikoshBAN" panose="02000000000000000000" pitchFamily="2" charset="0"/>
              </a:rPr>
              <a:t>করা</a:t>
            </a:r>
            <a:r>
              <a:rPr lang="en-US" sz="3880" b="1" dirty="0">
                <a:latin typeface="NikoshBAN" panose="02000000000000000000" pitchFamily="2" charset="0"/>
                <a:cs typeface="NikoshBAN" panose="02000000000000000000" pitchFamily="2" charset="0"/>
              </a:rPr>
              <a:t>র কক্ষ। অর্থাৎ সরকারের যে বিভাগের ওপর আইন প্রণয়ন, সংশোধন, ও বাতিল করার ক্ষমতা রয়েছে তাকে আইন সভা বলে। </a:t>
            </a:r>
            <a:endParaRPr lang="en-US" sz="3880" b="1" dirty="0">
              <a:latin typeface="NikoshBAN" panose="02000000000000000000" pitchFamily="2" charset="0"/>
              <a:cs typeface="NikoshBAN" panose="02000000000000000000" pitchFamily="2" charset="0"/>
            </a:endParaRPr>
          </a:p>
          <a:p>
            <a:r>
              <a:rPr lang="en-US" sz="3880" b="1" dirty="0">
                <a:latin typeface="NikoshBAN" panose="02000000000000000000" pitchFamily="2" charset="0"/>
                <a:cs typeface="NikoshBAN" panose="02000000000000000000" pitchFamily="2" charset="0"/>
              </a:rPr>
              <a:t>পৃথিবীতে এক কক্ষ ও দ্বিকক্ষ বিশিষ্ট আইন সভা রয়েছে। আমাদের দেশের আইন সভার নাম জাতীয় সংসদ যা এক কক্ষ বিশিষ্ট। </a:t>
            </a:r>
            <a:endParaRPr lang="en-US" sz="3880" b="1" dirty="0">
              <a:latin typeface="NikoshBAN" panose="02000000000000000000" pitchFamily="2" charset="0"/>
              <a:cs typeface="NikoshBAN" panose="02000000000000000000" pitchFamily="2" charset="0"/>
            </a:endParaRPr>
          </a:p>
        </p:txBody>
      </p:sp>
      <p:sp>
        <p:nvSpPr>
          <p:cNvPr id="4" name="TextBox 3"/>
          <p:cNvSpPr txBox="1"/>
          <p:nvPr/>
        </p:nvSpPr>
        <p:spPr>
          <a:xfrm>
            <a:off x="2624213" y="3706091"/>
            <a:ext cx="7850909" cy="688340"/>
          </a:xfrm>
          <a:prstGeom prst="rect">
            <a:avLst/>
          </a:prstGeom>
          <a:noFill/>
        </p:spPr>
        <p:txBody>
          <a:bodyPr wrap="square" rtlCol="0">
            <a:spAutoFit/>
          </a:bodyPr>
          <a:lstStyle/>
          <a:p>
            <a:r>
              <a:rPr lang="en-US" sz="3880" b="1" dirty="0">
                <a:latin typeface="NikoshBAN" panose="02000000000000000000" pitchFamily="2" charset="0"/>
                <a:cs typeface="NikoshBAN" panose="02000000000000000000" pitchFamily="2" charset="0"/>
              </a:rPr>
              <a:t> </a:t>
            </a:r>
            <a:endParaRPr lang="en-US" sz="3880" b="1" dirty="0">
              <a:latin typeface="NikoshBAN" panose="02000000000000000000" pitchFamily="2" charset="0"/>
              <a:cs typeface="NikoshBAN" panose="02000000000000000000" pitchFamily="2" charset="0"/>
            </a:endParaRPr>
          </a:p>
        </p:txBody>
      </p:sp>
      <p:pic>
        <p:nvPicPr>
          <p:cNvPr id="5" name="Pictur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382000" y="914400"/>
            <a:ext cx="2624455" cy="3616960"/>
          </a:xfrm>
          <a:prstGeom prst="rect">
            <a:avLst/>
          </a:prstGeom>
          <a:ln>
            <a:noFill/>
          </a:ln>
          <a:effectLst>
            <a:softEdge rad="112500"/>
          </a:effectLst>
        </p:spPr>
      </p:pic>
      <p:sp>
        <p:nvSpPr>
          <p:cNvPr id="7" name="TextBox 6"/>
          <p:cNvSpPr txBox="1"/>
          <p:nvPr/>
        </p:nvSpPr>
        <p:spPr>
          <a:xfrm>
            <a:off x="8000711" y="4952885"/>
            <a:ext cx="3786909" cy="763270"/>
          </a:xfrm>
          <a:prstGeom prst="rect">
            <a:avLst/>
          </a:prstGeom>
          <a:noFill/>
        </p:spPr>
        <p:txBody>
          <a:bodyPr wrap="square" rtlCol="0">
            <a:spAutoFit/>
          </a:bodyPr>
          <a:lstStyle/>
          <a:p>
            <a:pPr algn="ctr"/>
            <a:r>
              <a:rPr lang="en-US" sz="4365" dirty="0">
                <a:latin typeface="NikoshBAN" panose="02000000000000000000" pitchFamily="2" charset="0"/>
                <a:cs typeface="NikoshBAN" panose="02000000000000000000" pitchFamily="2" charset="0"/>
              </a:rPr>
              <a:t>জাতীয় সংসদ </a:t>
            </a:r>
            <a:endParaRPr lang="en-US" sz="4365" dirty="0">
              <a:latin typeface="NikoshBAN" panose="02000000000000000000" pitchFamily="2" charset="0"/>
              <a:cs typeface="NikoshBAN" panose="02000000000000000000"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ox(in)">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4364" y="196273"/>
            <a:ext cx="7112000" cy="763270"/>
          </a:xfrm>
          <a:prstGeom prst="rect">
            <a:avLst/>
          </a:prstGeom>
          <a:noFill/>
        </p:spPr>
        <p:txBody>
          <a:bodyPr wrap="square" rtlCol="0">
            <a:spAutoFit/>
          </a:bodyPr>
          <a:lstStyle/>
          <a:p>
            <a:pPr algn="ctr"/>
            <a:r>
              <a:rPr lang="en-US" sz="4365" dirty="0">
                <a:latin typeface="NikoshBAN" panose="02000000000000000000" pitchFamily="2" charset="0"/>
                <a:cs typeface="NikoshBAN" panose="02000000000000000000" pitchFamily="2" charset="0"/>
              </a:rPr>
              <a:t>সংসদের আইন প্রণয়ন পদ্ধতি </a:t>
            </a:r>
            <a:endParaRPr lang="en-US" sz="4365" dirty="0">
              <a:latin typeface="NikoshBAN" panose="02000000000000000000" pitchFamily="2" charset="0"/>
              <a:cs typeface="NikoshBAN" panose="02000000000000000000" pitchFamily="2" charset="0"/>
            </a:endParaRPr>
          </a:p>
        </p:txBody>
      </p:sp>
      <p:graphicFrame>
        <p:nvGraphicFramePr>
          <p:cNvPr id="3" name="Diagram 2"/>
          <p:cNvGraphicFramePr/>
          <p:nvPr/>
        </p:nvGraphicFramePr>
        <p:xfrm>
          <a:off x="2401455" y="965970"/>
          <a:ext cx="7389091" cy="4926061"/>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amond(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3636" y="2698245"/>
            <a:ext cx="10714182" cy="3784600"/>
          </a:xfrm>
          <a:prstGeom prst="rect">
            <a:avLst/>
          </a:prstGeom>
          <a:noFill/>
        </p:spPr>
        <p:txBody>
          <a:bodyPr wrap="square" rtlCol="0">
            <a:spAutoFit/>
          </a:bodyPr>
          <a:lstStyle/>
          <a:p>
            <a:r>
              <a:rPr lang="en-US" sz="2400" dirty="0">
                <a:latin typeface="NikoshBAN" panose="02000000000000000000" pitchFamily="2" charset="0"/>
                <a:cs typeface="NikoshBAN" panose="02000000000000000000" pitchFamily="2" charset="0"/>
              </a:rPr>
              <a:t>বিল উত্থাপনের পর এর প্রথম পাঠ শেষে তা সংসদ কর্তৃক গৃহীত  হতে পারে বা স্থায়ী কমিটির নিকট প্রেরিত হতে পারে। দ্বিতীয় পাঠের সময় বিলের বিভিন্ন ধারা-উপধারা সম্পর্কে আলোচনা ও সংশোধনী করা হয়। তৃতীয় পাঠের সময় বিলটি সংখ্যাগরিষ্ঠের ভোটে গৃহীত হলে স্পিকার তা সত্যায়িত করেন  এবং রাষ্ট্রপতির সম্মতির জন্য প্রেরন করেন। সংসদ কর্তৃক কোনো বিল তৃতীয় পাঠের পর গৃহীত হলে সম্মতির জন্য তা রাষ্ট্রপতির নিকট পেশ করা হয়। রাষ্ট্রপতির নিকট কোনো বিল পেশ করার পর পনের দিনের মধ্যে তিনি সম্মতি প্রদান করবেন কিংবা অর্থ বিল ব্যাতীত অন্য কোনো বিলের ক্ষেত্রে বিলটি বা তার কোনো বিশেষ বিধান পুনর্বিবেচনার কিংবা রাষ্ট্রপতি কর্তৃক নির্দেশিত কোনো সংশোধনী বিবেচনার অনুরোধ জ্ঞাপন করে একটি বার্তাসহ তিনি বিলটি সংসদের ফেরত দিতে পারবেন এবং রাষ্ট্রপতি তা করতে অসমর্থ হলে উক্ত মেয়াদের অবসানে তিনি বিলটি তে সম্মতিদান করেছেন বলে গণ্য হবে। </a:t>
            </a:r>
            <a:endParaRPr lang="en-US" sz="2400" dirty="0">
              <a:latin typeface="NikoshBAN" panose="02000000000000000000" pitchFamily="2" charset="0"/>
              <a:cs typeface="NikoshBAN" panose="02000000000000000000" pitchFamily="2" charset="0"/>
            </a:endParaRPr>
          </a:p>
          <a:p>
            <a:endParaRPr lang="en-US" sz="2400" dirty="0">
              <a:latin typeface="NikoshBAN" panose="02000000000000000000" pitchFamily="2" charset="0"/>
              <a:cs typeface="NikoshBAN" panose="02000000000000000000" pitchFamily="2" charset="0"/>
            </a:endParaRPr>
          </a:p>
        </p:txBody>
      </p:sp>
      <p:pic>
        <p:nvPicPr>
          <p:cNvPr id="5" name="Picture 2" descr="C:\Users\Shirsho\Desktop\TTC Simulation\js_0.jpg"/>
          <p:cNvPicPr>
            <a:picLocks noChangeAspect="1" noChangeArrowheads="1"/>
          </p:cNvPicPr>
          <p:nvPr/>
        </p:nvPicPr>
        <p:blipFill>
          <a:blip r:embed="rId1"/>
          <a:srcRect/>
          <a:stretch>
            <a:fillRect/>
          </a:stretch>
        </p:blipFill>
        <p:spPr bwMode="auto">
          <a:xfrm>
            <a:off x="4038600" y="685800"/>
            <a:ext cx="3652520" cy="191643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heel(4)">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lide(fromBottom)">
                                      <p:cBhvr>
                                        <p:cTn id="1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523942"/>
            <a:ext cx="10437091" cy="4061460"/>
          </a:xfrm>
          <a:prstGeom prst="rect">
            <a:avLst/>
          </a:prstGeom>
        </p:spPr>
        <p:txBody>
          <a:bodyPr wrap="square">
            <a:spAutoFit/>
          </a:bodyPr>
          <a:lstStyle/>
          <a:p>
            <a:r>
              <a:rPr lang="en-US" sz="3200" dirty="0">
                <a:latin typeface="NikoshBAN" panose="02000000000000000000" pitchFamily="2" charset="0"/>
                <a:cs typeface="NikoshBAN" panose="02000000000000000000" pitchFamily="2" charset="0"/>
              </a:rPr>
              <a:t>রাষ্ট্রপতি যদি বিলটি অনুরূপভাবে সংসদে ফেরত পাঠান তাহলে সংসদ রাষ্ট্রপতির বার্তাসহ তা পুনর্বিবেচনা করবেন এবং সংশোধনীসহ বা সংশোধনী ব্যাতিরেকে সংসদ পুনরায় বিলটি গ্রহণ করলে সম্মতিদানের জন্য তা রাষ্ট্রপতির নিকট উপস্থাপিত হবে। অনুরূপ উপস্থাপনের সাত দিনের মধ্যে তিনি বিলটিতে সম্মতিদান করবেন। রাষ্ট্রপতি তা করতে অসমর্থ হলে উক্ত মেয়াদের অবসানে তিনি বিলটিতে সম্মতিদান করেছেন বলে গণ্য হবে। সংসদ কর্তৃক গৃহীত বিলটিতে রাষ্ট্রপতি সম্মতিদান করলে বা তিনি সম্মতিদান করেছেন বলে গণ্য হলে তা আইনে পরিণত হবে এবং সংসদের আইন(অ্যাক্ট) নামে অভিহিত হবে।</a:t>
            </a:r>
            <a:r>
              <a:rPr lang="en-US" sz="3395" dirty="0">
                <a:latin typeface="NikoshBAN" panose="02000000000000000000" pitchFamily="2" charset="0"/>
                <a:cs typeface="NikoshBAN" panose="02000000000000000000" pitchFamily="2" charset="0"/>
              </a:rPr>
              <a:t> </a:t>
            </a:r>
            <a:endParaRPr lang="en-US" sz="3395" dirty="0">
              <a:latin typeface="NikoshBAN" panose="02000000000000000000" pitchFamily="2" charset="0"/>
              <a:cs typeface="NikoshBAN" panose="02000000000000000000"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98500" y="1676400"/>
            <a:ext cx="11219815" cy="4523105"/>
          </a:xfrm>
          <a:prstGeom prst="rect">
            <a:avLst/>
          </a:prstGeom>
          <a:solidFill>
            <a:schemeClr val="accent6">
              <a:lumMod val="20000"/>
              <a:lumOff val="80000"/>
            </a:schemeClr>
          </a:solidFill>
        </p:spPr>
        <p:txBody>
          <a:bodyPr wrap="square" rtlCol="0">
            <a:spAutoFit/>
          </a:bodyPr>
          <a:lstStyle/>
          <a:p>
            <a:r>
              <a:rPr lang="en-US" sz="3200" dirty="0">
                <a:latin typeface="NikoshBAN" panose="02000000000000000000" pitchFamily="2" charset="0"/>
                <a:cs typeface="NikoshBAN" panose="02000000000000000000" pitchFamily="2" charset="0"/>
                <a:sym typeface="+mn-ea"/>
              </a:rPr>
              <a:t>1। সরকারি বিল উত্থাপন করবেন কারা?  </a:t>
            </a:r>
            <a:endParaRPr lang="en-US" sz="3200" dirty="0">
              <a:latin typeface="NikoshBAN" panose="02000000000000000000" pitchFamily="2" charset="0"/>
              <a:cs typeface="NikoshBAN" panose="02000000000000000000" pitchFamily="2" charset="0"/>
            </a:endParaRPr>
          </a:p>
          <a:p>
            <a:r>
              <a:rPr lang="en-US" sz="3200" dirty="0">
                <a:latin typeface="NikoshBAN" panose="02000000000000000000" pitchFamily="2" charset="0"/>
                <a:cs typeface="NikoshBAN" panose="02000000000000000000" pitchFamily="2" charset="0"/>
                <a:sym typeface="+mn-ea"/>
              </a:rPr>
              <a:t>২।ন্যায়পালের ইংরেজি প্রতিশব্দ কী?   </a:t>
            </a:r>
            <a:endParaRPr lang="en-US" sz="3200" dirty="0">
              <a:latin typeface="NikoshBAN" panose="02000000000000000000" pitchFamily="2" charset="0"/>
              <a:cs typeface="NikoshBAN" panose="02000000000000000000" pitchFamily="2" charset="0"/>
            </a:endParaRPr>
          </a:p>
          <a:p>
            <a:r>
              <a:rPr lang="en-US" sz="3200" dirty="0">
                <a:latin typeface="NikoshBAN" panose="02000000000000000000" pitchFamily="2" charset="0"/>
                <a:cs typeface="NikoshBAN" panose="02000000000000000000" pitchFamily="2" charset="0"/>
                <a:sym typeface="+mn-ea"/>
              </a:rPr>
              <a:t>৩। কোন বিল আইনে পরিণত হতে হলে রাষ্ট্রপতির অনুমোদনের প্রয়োজন আছে কী?  </a:t>
            </a:r>
            <a:endParaRPr lang="en-US" sz="3200" dirty="0">
              <a:latin typeface="NikoshBAN" panose="02000000000000000000" pitchFamily="2" charset="0"/>
              <a:cs typeface="NikoshBAN" panose="02000000000000000000" pitchFamily="2" charset="0"/>
            </a:endParaRPr>
          </a:p>
          <a:p>
            <a:r>
              <a:rPr lang="en-US" sz="3200" dirty="0">
                <a:latin typeface="NikoshBAN" panose="02000000000000000000" pitchFamily="2" charset="0"/>
                <a:cs typeface="NikoshBAN" panose="02000000000000000000" pitchFamily="2" charset="0"/>
                <a:sym typeface="+mn-ea"/>
              </a:rPr>
              <a:t>৪। মাননীয় মন্ত্রীবর্গ কার কাছে জবাবদিহি করবেন?</a:t>
            </a:r>
            <a:endParaRPr lang="en-US" sz="3200" dirty="0">
              <a:latin typeface="NikoshBAN" panose="02000000000000000000" pitchFamily="2" charset="0"/>
              <a:cs typeface="NikoshBAN" panose="02000000000000000000" pitchFamily="2" charset="0"/>
            </a:endParaRPr>
          </a:p>
          <a:p>
            <a:r>
              <a:rPr lang="en-US" sz="3200" dirty="0">
                <a:latin typeface="NikoshBAN" panose="02000000000000000000" pitchFamily="2" charset="0"/>
                <a:cs typeface="NikoshBAN" panose="02000000000000000000" pitchFamily="2" charset="0"/>
                <a:sym typeface="+mn-ea"/>
              </a:rPr>
              <a:t>৫। জাতীয় অর্থের অভিভাবক কে? </a:t>
            </a:r>
            <a:endParaRPr lang="en-US" sz="3200" dirty="0">
              <a:latin typeface="NikoshBAN" panose="02000000000000000000" pitchFamily="2" charset="0"/>
              <a:cs typeface="NikoshBAN" panose="02000000000000000000" pitchFamily="2" charset="0"/>
            </a:endParaRPr>
          </a:p>
          <a:p>
            <a:r>
              <a:rPr lang="en-US" sz="3200" dirty="0">
                <a:latin typeface="NikoshBAN" panose="02000000000000000000" pitchFamily="2" charset="0"/>
                <a:cs typeface="NikoshBAN" panose="02000000000000000000" pitchFamily="2" charset="0"/>
                <a:sym typeface="+mn-ea"/>
              </a:rPr>
              <a:t>৬। কতজন সাংসদের সম্মতিতে আইন সংশোধন বা পাশ করা যায়?  </a:t>
            </a:r>
            <a:endParaRPr lang="en-US" sz="3200" dirty="0">
              <a:latin typeface="NikoshBAN" panose="02000000000000000000" pitchFamily="2" charset="0"/>
              <a:cs typeface="NikoshBAN" panose="02000000000000000000" pitchFamily="2" charset="0"/>
            </a:endParaRPr>
          </a:p>
          <a:p>
            <a:r>
              <a:rPr lang="en-US" sz="3200" dirty="0">
                <a:latin typeface="NikoshBAN" panose="02000000000000000000" pitchFamily="2" charset="0"/>
                <a:cs typeface="NikoshBAN" panose="02000000000000000000" pitchFamily="2" charset="0"/>
                <a:sym typeface="+mn-ea"/>
              </a:rPr>
              <a:t>৭। বিল কাকে বলে?</a:t>
            </a:r>
            <a:endParaRPr lang="en-US" sz="3200" dirty="0">
              <a:latin typeface="NikoshBAN" panose="02000000000000000000" pitchFamily="2" charset="0"/>
              <a:cs typeface="NikoshBAN" panose="02000000000000000000" pitchFamily="2" charset="0"/>
            </a:endParaRPr>
          </a:p>
          <a:p>
            <a:r>
              <a:rPr lang="en-US" sz="3200" dirty="0">
                <a:latin typeface="NikoshBAN" panose="02000000000000000000" pitchFamily="2" charset="0"/>
                <a:cs typeface="NikoshBAN" panose="02000000000000000000" pitchFamily="2" charset="0"/>
                <a:sym typeface="+mn-ea"/>
              </a:rPr>
              <a:t>৮। বিল কত প্রকার? </a:t>
            </a:r>
            <a:endParaRPr lang="en-US" sz="3200" dirty="0">
              <a:latin typeface="NikoshBAN" panose="02000000000000000000" pitchFamily="2" charset="0"/>
              <a:cs typeface="NikoshBAN" panose="02000000000000000000" pitchFamily="2" charset="0"/>
            </a:endParaRPr>
          </a:p>
          <a:p>
            <a:endParaRPr lang="en-US" sz="3200" dirty="0">
              <a:solidFill>
                <a:schemeClr val="accent4">
                  <a:lumMod val="75000"/>
                </a:schemeClr>
              </a:solidFill>
              <a:latin typeface="NikoshBAN" panose="02000000000000000000" pitchFamily="2" charset="0"/>
              <a:cs typeface="NikoshBAN" panose="02000000000000000000" pitchFamily="2" charset="0"/>
            </a:endParaRPr>
          </a:p>
        </p:txBody>
      </p:sp>
      <p:sp>
        <p:nvSpPr>
          <p:cNvPr id="2" name="Oval 1"/>
          <p:cNvSpPr/>
          <p:nvPr/>
        </p:nvSpPr>
        <p:spPr>
          <a:xfrm>
            <a:off x="3123969" y="457068"/>
            <a:ext cx="5634182" cy="1108364"/>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65" b="1" dirty="0">
                <a:solidFill>
                  <a:schemeClr val="tx1"/>
                </a:solidFill>
                <a:latin typeface="NikoshBAN" panose="02000000000000000000" pitchFamily="2" charset="0"/>
                <a:cs typeface="NikoshBAN" panose="02000000000000000000" pitchFamily="2" charset="0"/>
                <a:sym typeface="+mn-ea"/>
              </a:rPr>
              <a:t>মূল্যায়ন </a:t>
            </a:r>
            <a:endParaRPr lang="en-US" sz="4365" b="1" dirty="0">
              <a:solidFill>
                <a:schemeClr val="tx1"/>
              </a:solidFill>
              <a:latin typeface="NikoshBAN" panose="02000000000000000000" pitchFamily="2" charset="0"/>
              <a:cs typeface="NikoshBAN" panose="02000000000000000000" pitchFamily="2"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00727" y="2782455"/>
            <a:ext cx="9605818" cy="763270"/>
          </a:xfrm>
          <a:prstGeom prst="rect">
            <a:avLst/>
          </a:prstGeom>
          <a:solidFill>
            <a:schemeClr val="accent6">
              <a:lumMod val="20000"/>
              <a:lumOff val="80000"/>
            </a:schemeClr>
          </a:solidFill>
        </p:spPr>
        <p:txBody>
          <a:bodyPr wrap="square" rtlCol="0">
            <a:spAutoFit/>
          </a:bodyPr>
          <a:lstStyle/>
          <a:p>
            <a:r>
              <a:rPr lang="en-US" sz="4365" dirty="0">
                <a:latin typeface="NikoshBAN" panose="02000000000000000000" pitchFamily="2" charset="0"/>
                <a:cs typeface="NikoshBAN" panose="02000000000000000000" pitchFamily="2" charset="0"/>
                <a:sym typeface="+mn-ea"/>
              </a:rPr>
              <a:t>১।আইন </a:t>
            </a:r>
            <a:r>
              <a:rPr lang="en-US" sz="4365" dirty="0" err="1">
                <a:latin typeface="NikoshBAN" panose="02000000000000000000" pitchFamily="2" charset="0"/>
                <a:cs typeface="NikoshBAN" panose="02000000000000000000" pitchFamily="2" charset="0"/>
                <a:sym typeface="+mn-ea"/>
              </a:rPr>
              <a:t>সভা</a:t>
            </a:r>
            <a:r>
              <a:rPr lang="en-US" sz="4365" dirty="0">
                <a:latin typeface="NikoshBAN" panose="02000000000000000000" pitchFamily="2" charset="0"/>
                <a:cs typeface="NikoshBAN" panose="02000000000000000000" pitchFamily="2" charset="0"/>
                <a:sym typeface="+mn-ea"/>
              </a:rPr>
              <a:t>র আইন প্রণয়ন পদ্ধতি ব্যাখ্যা কর।</a:t>
            </a:r>
            <a:endParaRPr lang="en-US" sz="2180" dirty="0">
              <a:solidFill>
                <a:schemeClr val="accent4">
                  <a:lumMod val="75000"/>
                </a:schemeClr>
              </a:solidFill>
              <a:latin typeface="NikoshBAN" panose="02000000000000000000" pitchFamily="2" charset="0"/>
              <a:cs typeface="NikoshBAN" panose="02000000000000000000" pitchFamily="2" charset="0"/>
            </a:endParaRPr>
          </a:p>
        </p:txBody>
      </p:sp>
      <p:sp>
        <p:nvSpPr>
          <p:cNvPr id="2" name="Oval 1"/>
          <p:cNvSpPr/>
          <p:nvPr/>
        </p:nvSpPr>
        <p:spPr>
          <a:xfrm>
            <a:off x="3047769" y="914268"/>
            <a:ext cx="5634182" cy="1108364"/>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65" dirty="0">
                <a:solidFill>
                  <a:schemeClr val="accent4">
                    <a:lumMod val="75000"/>
                  </a:schemeClr>
                </a:solidFill>
                <a:latin typeface="NikoshBAN" panose="02000000000000000000" pitchFamily="2" charset="0"/>
                <a:cs typeface="NikoshBAN" panose="02000000000000000000" pitchFamily="2" charset="0"/>
                <a:sym typeface="+mn-ea"/>
              </a:rPr>
              <a:t>বাড়ির কাজ</a:t>
            </a:r>
            <a:endParaRPr lang="en-US" sz="4365" dirty="0">
              <a:solidFill>
                <a:schemeClr val="tx1"/>
              </a:solidFill>
              <a:latin typeface="NikoshBAN" panose="02000000000000000000" pitchFamily="2" charset="0"/>
              <a:cs typeface="NikoshBAN" panose="02000000000000000000" pitchFamily="2"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438210" y="3886200"/>
            <a:ext cx="7389091" cy="1939636"/>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545" dirty="0">
                <a:solidFill>
                  <a:srgbClr val="002060"/>
                </a:solidFill>
                <a:latin typeface="NikoshBAN" panose="02000000000000000000" pitchFamily="2" charset="0"/>
                <a:cs typeface="NikoshBAN" panose="02000000000000000000" pitchFamily="2" charset="0"/>
              </a:rPr>
              <a:t>সবাইকে ধন্যবাদ </a:t>
            </a:r>
            <a:r>
              <a:rPr lang="en-US" sz="6545" dirty="0" err="1">
                <a:solidFill>
                  <a:srgbClr val="002060"/>
                </a:solidFill>
                <a:latin typeface="NikoshBAN" panose="02000000000000000000" pitchFamily="2" charset="0"/>
                <a:cs typeface="NikoshBAN" panose="02000000000000000000" pitchFamily="2" charset="0"/>
              </a:rPr>
              <a:t>জানিয়ে</a:t>
            </a:r>
            <a:r>
              <a:rPr lang="en-US" sz="6545" dirty="0">
                <a:solidFill>
                  <a:srgbClr val="002060"/>
                </a:solidFill>
                <a:latin typeface="NikoshBAN" panose="02000000000000000000" pitchFamily="2" charset="0"/>
                <a:cs typeface="NikoshBAN" panose="02000000000000000000" pitchFamily="2" charset="0"/>
              </a:rPr>
              <a:t> আজকের </a:t>
            </a:r>
            <a:r>
              <a:rPr lang="en-US" sz="6545" dirty="0" err="1">
                <a:solidFill>
                  <a:srgbClr val="002060"/>
                </a:solidFill>
                <a:latin typeface="NikoshBAN" panose="02000000000000000000" pitchFamily="2" charset="0"/>
                <a:cs typeface="NikoshBAN" panose="02000000000000000000" pitchFamily="2" charset="0"/>
              </a:rPr>
              <a:t>ক্লাস</a:t>
            </a:r>
            <a:r>
              <a:rPr lang="en-US" sz="6545" dirty="0">
                <a:solidFill>
                  <a:srgbClr val="002060"/>
                </a:solidFill>
                <a:latin typeface="NikoshBAN" panose="02000000000000000000" pitchFamily="2" charset="0"/>
                <a:cs typeface="NikoshBAN" panose="02000000000000000000" pitchFamily="2" charset="0"/>
              </a:rPr>
              <a:t> </a:t>
            </a:r>
            <a:r>
              <a:rPr lang="en-US" sz="6545" dirty="0" err="1">
                <a:solidFill>
                  <a:srgbClr val="002060"/>
                </a:solidFill>
                <a:latin typeface="NikoshBAN" panose="02000000000000000000" pitchFamily="2" charset="0"/>
                <a:cs typeface="NikoshBAN" panose="02000000000000000000" pitchFamily="2" charset="0"/>
              </a:rPr>
              <a:t>শেষ</a:t>
            </a:r>
            <a:r>
              <a:rPr lang="en-US" sz="6545" dirty="0">
                <a:solidFill>
                  <a:srgbClr val="002060"/>
                </a:solidFill>
                <a:latin typeface="NikoshBAN" panose="02000000000000000000" pitchFamily="2" charset="0"/>
                <a:cs typeface="NikoshBAN" panose="02000000000000000000" pitchFamily="2" charset="0"/>
              </a:rPr>
              <a:t> </a:t>
            </a:r>
            <a:r>
              <a:rPr lang="en-US" sz="6545" dirty="0" err="1">
                <a:solidFill>
                  <a:srgbClr val="002060"/>
                </a:solidFill>
                <a:latin typeface="NikoshBAN" panose="02000000000000000000" pitchFamily="2" charset="0"/>
                <a:cs typeface="NikoshBAN" panose="02000000000000000000" pitchFamily="2" charset="0"/>
              </a:rPr>
              <a:t>করছি</a:t>
            </a:r>
            <a:r>
              <a:rPr lang="en-US" sz="6545" dirty="0">
                <a:solidFill>
                  <a:srgbClr val="002060"/>
                </a:solidFill>
                <a:latin typeface="NikoshBAN" panose="02000000000000000000" pitchFamily="2" charset="0"/>
                <a:cs typeface="NikoshBAN" panose="02000000000000000000" pitchFamily="2" charset="0"/>
              </a:rPr>
              <a:t>    </a:t>
            </a:r>
            <a:endParaRPr lang="en-US" sz="6545" dirty="0">
              <a:solidFill>
                <a:srgbClr val="002060"/>
              </a:solidFill>
              <a:latin typeface="NikoshBAN" panose="02000000000000000000" pitchFamily="2" charset="0"/>
              <a:cs typeface="NikoshBAN" panose="02000000000000000000" pitchFamily="2" charset="0"/>
            </a:endParaRPr>
          </a:p>
        </p:txBody>
      </p:sp>
      <p:pic>
        <p:nvPicPr>
          <p:cNvPr id="4" name="Picture 3"/>
          <p:cNvPicPr>
            <a:picLocks noChangeAspect="1"/>
          </p:cNvPicPr>
          <p:nvPr/>
        </p:nvPicPr>
        <p:blipFill>
          <a:blip r:embed="rId1"/>
          <a:stretch>
            <a:fillRect/>
          </a:stretch>
        </p:blipFill>
        <p:spPr>
          <a:xfrm>
            <a:off x="3733800" y="381000"/>
            <a:ext cx="4634230" cy="3240405"/>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736059"/>
      </a:dk2>
      <a:lt2>
        <a:srgbClr val="E7E0C7"/>
      </a:lt2>
      <a:accent1>
        <a:srgbClr val="92B0C8"/>
      </a:accent1>
      <a:accent2>
        <a:srgbClr val="E37C3D"/>
      </a:accent2>
      <a:accent3>
        <a:srgbClr val="A5AB81"/>
      </a:accent3>
      <a:accent4>
        <a:srgbClr val="E9B635"/>
      </a:accent4>
      <a:accent5>
        <a:srgbClr val="7BA79D"/>
      </a:accent5>
      <a:accent6>
        <a:srgbClr val="968C8C"/>
      </a:accent6>
      <a:hlink>
        <a:srgbClr val="F7A115"/>
      </a:hlink>
      <a:folHlink>
        <a:srgbClr val="969696"/>
      </a:folHlink>
    </a:clrScheme>
    <a:fontScheme name="Savon">
      <a:majorFont>
        <a:latin typeface="Garamond"/>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0</TotalTime>
  <Words>2385</Words>
  <Application>WPS Presentation</Application>
  <PresentationFormat>On-screen Show (4:3)</PresentationFormat>
  <Paragraphs>57</Paragraphs>
  <Slides>11</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11</vt:i4>
      </vt:variant>
    </vt:vector>
  </HeadingPairs>
  <TitlesOfParts>
    <vt:vector size="22" baseType="lpstr">
      <vt:lpstr>Arial</vt:lpstr>
      <vt:lpstr>SimSun</vt:lpstr>
      <vt:lpstr>Wingdings</vt:lpstr>
      <vt:lpstr>Garamond</vt:lpstr>
      <vt:lpstr>NikoshBAN</vt:lpstr>
      <vt:lpstr>Times New Roman</vt:lpstr>
      <vt:lpstr>Microsoft YaHei</vt:lpstr>
      <vt:lpstr>Arial Unicode MS</vt:lpstr>
      <vt:lpstr>Calibri</vt:lpstr>
      <vt:lpstr>Wingdings</vt:lpstr>
      <vt:lpstr>Savon</vt:lpstr>
      <vt:lpstr>PowerPoint 演示文稿</vt:lpstr>
      <vt:lpstr>পরিচিতি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Jishan</dc:creator>
  <cp:lastModifiedBy>USER</cp:lastModifiedBy>
  <cp:revision>294</cp:revision>
  <dcterms:created xsi:type="dcterms:W3CDTF">2006-08-16T00:00:00Z</dcterms:created>
  <dcterms:modified xsi:type="dcterms:W3CDTF">2026-08-28T16:18:52Z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9FC0A8340206499FA51C10ABF40552E7_12</vt:lpwstr>
  </property>
  <property fmtid="{D5CDD505-2E9C-101B-9397-08002B2CF9AE}" pid="3" name="KSOProductBuildVer">
    <vt:lpwstr>1033-12.2.0.21931</vt:lpwstr>
  </property>
</Properties>
</file>