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12192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512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058557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>
                  <a:lumMod val="85000"/>
                  <a:lumOff val="15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2">
                    <a:lumMod val="7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264887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7482545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11784" y="0"/>
            <a:ext cx="12192000" cy="6858000"/>
          </a:xfrm>
          <a:prstGeom prst="rect">
            <a:avLst/>
          </a:prstGeom>
          <a:blipFill dpi="0" rotWithShape="1">
            <a:blip r:embed="rId2">
              <a:alphaModFix amt="40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133350" ty="330200" sx="85000" sy="85000" flip="xy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accent2">
                  <a:lumMod val="50000"/>
                </a:schemeClr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600">
                <a:solidFill>
                  <a:schemeClr val="tx2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896" y="521208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2080"/>
            <a:ext cx="2112264" cy="228600"/>
          </a:xfrm>
        </p:spPr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675356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47116110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800" b="0">
                <a:solidFill>
                  <a:schemeClr val="tx2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65841226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6941431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55773314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93760794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6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56032"/>
          </a:xfrm>
        </p:spPr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577160020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2662802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0622217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89680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89464" y="6214535"/>
            <a:ext cx="274320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53AFE3-2DC2-4853-A574-970E2BBADF21}" type="datetimeFigureOut">
              <a:rPr lang="en-IN" smtClean="0"/>
              <a:t>27-08-2026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214535"/>
            <a:ext cx="521208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48535" y="6214535"/>
            <a:ext cx="1463040" cy="2560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5E37A88E-342C-4C3A-8414-200B6F917280}" type="slidenum">
              <a:rPr lang="en-IN" smtClean="0"/>
              <a:t>‹#›</a:t>
            </a:fld>
            <a:endParaRPr lang="en-IN"/>
          </a:p>
        </p:txBody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</p:spTree>
    <p:extLst>
      <p:ext uri="{BB962C8B-B14F-4D97-AF65-F5344CB8AC3E}">
        <p14:creationId xmlns:p14="http://schemas.microsoft.com/office/powerpoint/2010/main" val="6841542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  <p:sldLayoutId id="2147483872" r:id="rId1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Shape 1"/>
          <p:cNvSpPr/>
          <p:nvPr/>
        </p:nvSpPr>
        <p:spPr>
          <a:xfrm>
            <a:off x="822960" y="1965960"/>
            <a:ext cx="10515600" cy="3017520"/>
          </a:xfrm>
          <a:prstGeom prst="roundRect">
            <a:avLst>
              <a:gd name="adj" fmla="val 5455"/>
            </a:avLst>
          </a:prstGeom>
          <a:solidFill>
            <a:srgbClr val="F3F6F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822960" y="22860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2563E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অধ্যায় ১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188720" y="2834640"/>
            <a:ext cx="978408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তথ্য ও যোগাযোগ প্রযুক্তি: বিশ্ব ও বাংলাদেশ প্রেক্ষিত</a:t>
            </a:r>
            <a:endParaRPr lang="en-US" sz="3400" dirty="0"/>
          </a:p>
        </p:txBody>
      </p:sp>
      <p:sp>
        <p:nvSpPr>
          <p:cNvPr id="6" name="Text 4"/>
          <p:cNvSpPr txBox="1"/>
          <p:nvPr/>
        </p:nvSpPr>
        <p:spPr>
          <a:xfrm>
            <a:off x="1202436" y="4160520"/>
            <a:ext cx="9784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5B647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HSC ICT — ১ম অধ্যায়ের সম্পূর্ণ পাঠ পরিচিতি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822960" y="630936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/>
            <a:r>
              <a:rPr lang="en-US" sz="1200" dirty="0">
                <a:solidFill>
                  <a:srgbClr val="5B647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HSC ICT | প্রস্তুতকারক: মনিরুল ইসলাম আকাশ, প্রভাষক, </a:t>
            </a:r>
            <a:r>
              <a:rPr lang="bn-BD" sz="1200" dirty="0">
                <a:latin typeface="Nirmala UI" panose="020B0502040204020203" pitchFamily="34" charset="0"/>
                <a:ea typeface="Nirmala UI" panose="020B0502040204020203" pitchFamily="34" charset="0"/>
                <a:cs typeface="Nirmala UI" panose="020B0502040204020203" pitchFamily="34" charset="0"/>
              </a:rPr>
              <a:t>ক্যামব্রিয়ান স্কুল অ্যান্ড কলেজ</a:t>
            </a:r>
            <a:endParaRPr lang="en-US" sz="1200" dirty="0">
              <a:latin typeface="Nirmala UI" panose="020B0502040204020203" pitchFamily="34" charset="0"/>
              <a:ea typeface="Nirmala UI" panose="020B0502040204020203" pitchFamily="34" charset="0"/>
              <a:cs typeface="Nirmala UI" panose="020B0502040204020203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-1005840" y="-1097280"/>
            <a:ext cx="2743200" cy="2743200"/>
          </a:xfrm>
          <a:prstGeom prst="ellipse">
            <a:avLst/>
          </a:prstGeom>
          <a:solidFill>
            <a:srgbClr val="2563EB">
              <a:alpha val="12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10607040" y="5394960"/>
            <a:ext cx="2743200" cy="2743200"/>
          </a:xfrm>
          <a:prstGeom prst="ellipse">
            <a:avLst/>
          </a:prstGeom>
          <a:solidFill>
            <a:srgbClr val="2563EB">
              <a:alpha val="12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শিখনফল (Learning Outcomes)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66928" y="960120"/>
            <a:ext cx="1005840" cy="5486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তথ্য ও যোগাযোগ প্রযুক্তি (ICT) এর ধারণা ব্যাখ্যা করতে পারবে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বিশ্বগ্রাম (Global Village) ধারণা বিশ্লেষণ করতে পারবে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কর্মসংস্থানে ও শিক্ষায় আইসিটির প্রভাব বর্ণনা করতে পারবে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ই-কমার্স, ই-গভর্ন্যান্স ও ই-লার্নিং ব্যাখ্যা করতে পারবে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কৃত্রিম বুদ্ধিমত্তা, রোবটিক্স, ক্লাউড কম্পিউটিং, IoT সম্পর্কে ধারণা লাভ করবে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বায়োইনফরমেটিক্স, ন্যানোটেকনোলজি ও জেনেটিক ইঞ্জিনিয়ারিং সম্পর্কে জানতে পারবে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ডিজিটাল বাংলাদেশ ও রূপকল্প ২০৪১ সম্পর্কে ব্যাখ্যা করতে পারবে</a:t>
            </a:r>
            <a:endParaRPr lang="en-US" sz="1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তথ্য ও যোগাযোগ প্রযুক্তি (ICT) কী?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66928" y="960120"/>
            <a:ext cx="1005840" cy="5486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তথ্য সংগ্রহ, প্রক্রিয়াকরণ, সংরক্ষণ ও আদান-প্রদানের জন্য ব্যবহৃত প্রযুক্তিকেই ICT বলে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কম্পিউটার, ইন্টারনেট, মোবাইল ফোন, নেটওয়ার্ক প্রভৃতি ICT-র মূল উপাদান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শিক্ষা, স্বাস্থ্য, ব্যবসা, কৃষি, প্রশাসন সব ক্ষেত্রে ICT-র ব্যবহার দ্রুত বাড়ছে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ICT আধুনিক বিশ্বকে একে অপরের সাথে নিবিড়ভাবে সংযুক্ত করেছে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বিশ্বগ্রাম (Global Village) ধারণা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66928" y="960120"/>
            <a:ext cx="1005840" cy="5486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630936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কানাডীয় দার্শনিক মার্শাল ম্যাকলুহান সর্বপ্রথম 'গ্লোবাল ভিলেজ' ধারণা প্রবর্তন করেন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তথ্যপ্রযুক্তির কারণে সমগ্র বিশ্ব যেন একটি ছোট গ্রামে পরিণত হয়েছে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কমিউনিকেশন: ইমেইল, ভিডিও কল, সোশ্যাল মিডিয়ার মাধ্যমে তাৎক্ষণিক যোগাযোগ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শিক্ষা, বাণিজ্য ও সংস্কৃতির বৈশ্বিক আদান-প্রদান সহজ হয়েছে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কর্মসংস্থান: ফ্রিল্যান্সিং ও আউটসোর্সিংয়ের মাধ্যমে বৈশ্বিক শ্রমবাজারে প্রবেশ</a:t>
            </a:r>
            <a:endParaRPr lang="en-US" sz="1700" dirty="0"/>
          </a:p>
        </p:txBody>
      </p:sp>
      <p:pic>
        <p:nvPicPr>
          <p:cNvPr id="5" name="Image 0" descr="images/01_computer_generations.png"/>
          <p:cNvPicPr>
            <a:picLocks noChangeAspect="1"/>
          </p:cNvPicPr>
          <p:nvPr/>
        </p:nvPicPr>
        <p:blipFill>
          <a:blip r:embed="rId3"/>
          <a:srcRect t="-36207" b="-36207"/>
          <a:stretch/>
        </p:blipFill>
        <p:spPr>
          <a:xfrm>
            <a:off x="7178040" y="1371600"/>
            <a:ext cx="4434840" cy="443484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কম্পিউটারের প্রজন্ম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544568" y="973836"/>
            <a:ext cx="3099816" cy="7772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pic>
        <p:nvPicPr>
          <p:cNvPr id="4" name="Image 0" descr="images/01_computer_generations.pn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822960" y="1234440"/>
            <a:ext cx="10515600" cy="50749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22960" y="63550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dirty="0">
                <a:solidFill>
                  <a:srgbClr val="5B647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ভ্যাকুয়াম টিউব থেকে কৃত্রিম বুদ্ধিমত্তা পর্যন্ত কম্পিউটারের বিবর্তন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ই-কমার্স ও ই-গভর্ন্যান্স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66928" y="960120"/>
            <a:ext cx="1005840" cy="5486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371600"/>
            <a:ext cx="5212080" cy="4937760"/>
          </a:xfrm>
          <a:prstGeom prst="roundRect">
            <a:avLst>
              <a:gd name="adj" fmla="val 2222"/>
            </a:avLst>
          </a:prstGeom>
          <a:solidFill>
            <a:srgbClr val="F3F6F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68680" y="155448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563E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ই-কমার্স (E-commerce)</a:t>
            </a:r>
            <a:endParaRPr lang="en-US" sz="1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48840"/>
            <a:ext cx="4663440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ইন্টারনেটের মাধ্যমে পণ্য ও সেবা ক্রয়-বিক্রয়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দারাজ, চালডাল, ফুডপান্ডা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সুবিধা: সময় সাশ্রয়, বিস্তৃত বাজার, তুলনামূলক কম খরচ</a:t>
            </a:r>
            <a:endParaRPr lang="en-US" sz="1550" dirty="0"/>
          </a:p>
        </p:txBody>
      </p:sp>
      <p:sp>
        <p:nvSpPr>
          <p:cNvPr id="7" name="Shape 5"/>
          <p:cNvSpPr/>
          <p:nvPr/>
        </p:nvSpPr>
        <p:spPr>
          <a:xfrm>
            <a:off x="6309360" y="1371600"/>
            <a:ext cx="5212080" cy="4937760"/>
          </a:xfrm>
          <a:prstGeom prst="roundRect">
            <a:avLst>
              <a:gd name="adj" fmla="val 2222"/>
            </a:avLst>
          </a:prstGeom>
          <a:solidFill>
            <a:srgbClr val="F3F6F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6537960" y="1554480"/>
            <a:ext cx="47548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900" b="1" dirty="0">
                <a:solidFill>
                  <a:srgbClr val="2563EB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ই-গভর্ন্যান্স (E-governance)</a:t>
            </a:r>
            <a:endParaRPr lang="en-US" sz="1900" dirty="0"/>
          </a:p>
        </p:txBody>
      </p:sp>
      <p:sp>
        <p:nvSpPr>
          <p:cNvPr id="9" name="Text 7"/>
          <p:cNvSpPr txBox="1"/>
          <p:nvPr/>
        </p:nvSpPr>
        <p:spPr>
          <a:xfrm>
            <a:off x="6583680" y="2148840"/>
            <a:ext cx="4663440" cy="3977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তথ্যপ্রযুক্তির মাধ্যমে সরকারি সেবা প্রদান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অনলাইন জন্মনিবন্ধন, ই-পাসপোর্ট, ই-টেন্ডারিং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সুবিধা: স্বচ্ছতা বৃদ্ধি, দুর্নীতি হ্রাস, দ্রুত সেবা</a:t>
            </a:r>
            <a:endParaRPr lang="en-US" sz="15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কৃত্রিম বুদ্ধিমত্তা, রোবটিক্স ও ক্লাউড কম্পিউটিং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66928" y="960120"/>
            <a:ext cx="1005840" cy="5486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কৃত্রিম বুদ্ধিমত্তা (AI): মানুষের মতো চিন্তা ও সিদ্ধান্ত নিতে সক্ষম প্রযুক্তি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রোবটিক্স: পুনরাবৃত্তিমূলক ও ঝুঁকিপূর্ণ কাজে রোবটের ব্যবহার (শিল্পকারখানা, চিকিৎসা)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ক্লাউড কম্পিউটিং: ইন্টারনেটের মাধ্যমে সার্ভার, স্টোরেজ ও সফটওয়্যার সেবা গ্রহণ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ইন্টারনেট অব থিংস (IoT): দৈনন্দিন যন্ত্রপাতি ইন্টারনেটের সাথে সংযুক্ত করে স্মার্ট ব্যবস্থাপনা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বিগ ডেটা: বিশাল পরিমাণ ডেটা বিশ্লেষণ করে সিদ্ধান্ত গ্রহণে সহায়তা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বায়োইনফরমেটিক্স, ন্যানোটেকনোলজি ও জেনেটিক ইঞ্জিনিয়ারিং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66928" y="960120"/>
            <a:ext cx="1005840" cy="5486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বায়োইনফরমেটিক্স: জীববিজ্ঞান ও কম্পিউটার বিজ্ঞানের সমন্বয়ে জীবতাত্ত্বিক তথ্য বিশ্লেষণ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জেনেটিক ইঞ্জিনিয়ারিং: DNA পরিবর্তনের মাধ্যমে উন্নত জীব বা ফসল উৎপাদন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ন্যানোটেকনোলজি: অতি ক্ষুদ্র (ন্যানোমিটার) পরিসরে বস্তু নিয়ন্ত্রণ ও ব্যবহার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ভার্চুয়াল রিয়েলিটি (VR) ও অগমেন্টেড রিয়েলিটি (AR): শিক্ষা ও প্রশিক্ষণে ব্যবহৃত হচ্ছে</a:t>
            </a:r>
            <a:endParaRPr lang="en-US" sz="1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ডিজিটাল বাংলাদেশ ও রূপকল্প ২০৪১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66928" y="960120"/>
            <a:ext cx="1005840" cy="5486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280160"/>
            <a:ext cx="10881360" cy="5120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২০০৮ সালে নির্বাচনী ইশতেহারে 'ডিজিটাল বাংলাদেশ' ধারণা প্রথম উপস্থাপিত হয়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লক্ষ্য: মানব সম্পদ উন্নয়ন, নাগরিক সেবা, ব্যবসা-বাণিজ্য ও সুশাসনে তথ্যপ্রযুক্তির প্রয়োগ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উদাহরণ: ইউনিয়ন ডিজিটাল সেন্টার, ই-নথি, ই-পর্চা, মোবাইল ব্যাংকিং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রূপকল্প ২০৪১: বাংলাদেশকে জ্ঞানভিত্তিক স্মার্ট অর্থনীতিতে রূপান্তরের দীর্ঘমেয়াদি পরিকল্পনা</a:t>
            </a:r>
            <a:endParaRPr lang="en-US" sz="1700" dirty="0"/>
          </a:p>
          <a:p>
            <a:pPr marL="342900" indent="-342900">
              <a:spcAft>
                <a:spcPts val="14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চার স্তম্ভ: স্মার্ট নাগরিক, স্মার্ট সরকার, স্মার্ট অর্থনীতি, স্মার্ট সমাজ</a:t>
            </a:r>
            <a:endParaRPr lang="en-US" sz="1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20040"/>
            <a:ext cx="110642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সারসংক্ষেপ — অধ্যায় ১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66928" y="960120"/>
            <a:ext cx="1005840" cy="54864"/>
          </a:xfrm>
          <a:prstGeom prst="roundRect">
            <a:avLst>
              <a:gd name="adj" fmla="val 50000"/>
            </a:avLst>
          </a:prstGeom>
          <a:solidFill>
            <a:srgbClr val="2563EB"/>
          </a:solidFill>
          <a:ln/>
        </p:spPr>
      </p:sp>
      <p:sp>
        <p:nvSpPr>
          <p:cNvPr id="4" name="Shape 2"/>
          <p:cNvSpPr/>
          <p:nvPr/>
        </p:nvSpPr>
        <p:spPr>
          <a:xfrm>
            <a:off x="640080" y="137160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2563E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46304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ICT: তথ্য আদান-প্রদানের প্রযুক্তি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4389120" y="137160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2563EB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0" y="146304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গ্লোবাল ভিলেজ: প্রযুক্তির কারণে সংকুচিত বিশ্ব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8138160" y="137160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2563E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321040" y="146304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ই-কমার্স ও ই-গভর্ন্যান্স সেবা সহজ করেছে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06324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2563EB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82296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AI, রোবটিক্স, ক্লাউড, IoT ভবিষ্যতের প্রযুক্তি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4389120" y="306324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2563EB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বায়োইনফরমেটিক্স ও ন্যানোটেকনোলজি নতুন সম্ভাবনা তৈরি করছে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138160" y="3063240"/>
            <a:ext cx="3383280" cy="1371600"/>
          </a:xfrm>
          <a:prstGeom prst="roundRect">
            <a:avLst>
              <a:gd name="adj" fmla="val 6667"/>
            </a:avLst>
          </a:prstGeom>
          <a:solidFill>
            <a:srgbClr val="F3F6FB"/>
          </a:solidFill>
          <a:ln w="16510">
            <a:solidFill>
              <a:srgbClr val="2563EB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8321040" y="3154680"/>
            <a:ext cx="3017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450" dirty="0">
                <a:solidFill>
                  <a:srgbClr val="1F2937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ডিজিটাল বাংলাদেশ ও রূপকল্প ২০৪১ জাতীয় উন্নয়ন পরিকল্পনা</a:t>
            </a:r>
            <a:endParaRPr lang="en-US" sz="1450" dirty="0"/>
          </a:p>
        </p:txBody>
      </p:sp>
      <p:sp>
        <p:nvSpPr>
          <p:cNvPr id="16" name="Text 14"/>
          <p:cNvSpPr txBox="1"/>
          <p:nvPr/>
        </p:nvSpPr>
        <p:spPr>
          <a:xfrm>
            <a:off x="640080" y="626364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5B6472"/>
                </a:solidFill>
                <a:latin typeface="Nirmala UI" pitchFamily="34" charset="0"/>
                <a:ea typeface="Nirmala UI" pitchFamily="34" charset="-122"/>
                <a:cs typeface="Nirmala UI" pitchFamily="34" charset="-120"/>
              </a:rPr>
              <a:t>ধন্যবাদ</a:t>
            </a:r>
            <a:endParaRPr lang="en-US" sz="16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736059"/>
      </a:dk2>
      <a:lt2>
        <a:srgbClr val="E7E0C7"/>
      </a:lt2>
      <a:accent1>
        <a:srgbClr val="92B0C8"/>
      </a:accent1>
      <a:accent2>
        <a:srgbClr val="E37C3D"/>
      </a:accent2>
      <a:accent3>
        <a:srgbClr val="A5AB81"/>
      </a:accent3>
      <a:accent4>
        <a:srgbClr val="E9B635"/>
      </a:accent4>
      <a:accent5>
        <a:srgbClr val="7BA79D"/>
      </a:accent5>
      <a:accent6>
        <a:srgbClr val="968C8C"/>
      </a:accent6>
      <a:hlink>
        <a:srgbClr val="F7A115"/>
      </a:hlink>
      <a:folHlink>
        <a:srgbClr val="969696"/>
      </a:folHlink>
    </a:clrScheme>
    <a:fontScheme name="Savon">
      <a:maj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3F20CFC1-E34F-405B-AA49-5BE0E194F1B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Savon</Template>
  <TotalTime>5</TotalTime>
  <Words>538</Words>
  <Application>Microsoft Office PowerPoint</Application>
  <PresentationFormat>Widescreen</PresentationFormat>
  <Paragraphs>69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Calibri</vt:lpstr>
      <vt:lpstr>Garamond</vt:lpstr>
      <vt:lpstr>Nirmala UI</vt:lpstr>
      <vt:lpstr>Savon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Monirul Islam Akash</cp:lastModifiedBy>
  <cp:revision>4</cp:revision>
  <dcterms:created xsi:type="dcterms:W3CDTF">2026-08-27T03:32:04Z</dcterms:created>
  <dcterms:modified xsi:type="dcterms:W3CDTF">2026-08-27T16:09:47Z</dcterms:modified>
</cp:coreProperties>
</file>