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76" autoAdjust="0"/>
  </p:normalViewPr>
  <p:slideViewPr>
    <p:cSldViewPr snapToGrid="0" snapToObjects="1">
      <p:cViewPr>
        <p:scale>
          <a:sx n="79" d="100"/>
          <a:sy n="79" d="100"/>
        </p:scale>
        <p:origin x="-1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71800" y="3645568"/>
            <a:ext cx="5955632" cy="1311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67922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1F4E79"/>
                </a:solidFill>
                <a:latin typeface="Aptos Display"/>
              </a:defRPr>
            </a:pPr>
            <a:r>
              <a:rPr dirty="0">
                <a:solidFill>
                  <a:srgbClr val="FF0000"/>
                </a:solidFill>
              </a:rPr>
              <a:t>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3812" y="1446200"/>
            <a:ext cx="7579893" cy="3890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lang="en-US" b="1" dirty="0" smtClean="0">
              <a:solidFill>
                <a:srgbClr val="002060"/>
              </a:solidFill>
              <a:latin typeface="Bahnschrift SemiBold Condensed" pitchFamily="34" charset="0"/>
            </a:endParaRP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sz="4000" b="1" dirty="0" smtClean="0">
                <a:solidFill>
                  <a:srgbClr val="002060"/>
                </a:solidFill>
                <a:latin typeface="Bahnschrift SemiBold Condensed" pitchFamily="34" charset="0"/>
              </a:rPr>
              <a:t>Definition</a:t>
            </a:r>
            <a:r>
              <a:rPr sz="4000" b="1" dirty="0">
                <a:solidFill>
                  <a:srgbClr val="002060"/>
                </a:solidFill>
                <a:latin typeface="Bahnschrift SemiBold Condensed" pitchFamily="34" charset="0"/>
              </a:rPr>
              <a:t>, Types &amp; Examples</a:t>
            </a: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sz="4000" b="1" dirty="0">
                <a:solidFill>
                  <a:srgbClr val="002060"/>
                </a:solidFill>
                <a:latin typeface="Bahnschrift SemiBold Condensed" pitchFamily="34" charset="0"/>
              </a:rPr>
              <a:t>English </a:t>
            </a:r>
            <a:r>
              <a:rPr sz="4000" b="1" dirty="0" smtClean="0">
                <a:solidFill>
                  <a:srgbClr val="002060"/>
                </a:solidFill>
                <a:latin typeface="Bahnschrift SemiBold Condensed" pitchFamily="34" charset="0"/>
              </a:rPr>
              <a:t>Grammar </a:t>
            </a:r>
            <a:r>
              <a:rPr sz="4000" b="1" dirty="0">
                <a:solidFill>
                  <a:srgbClr val="002060"/>
                </a:solidFill>
                <a:latin typeface="Bahnschrift SemiBold Condensed" pitchFamily="34" charset="0"/>
              </a:rPr>
              <a:t>Class </a:t>
            </a:r>
            <a:r>
              <a:rPr sz="4000" b="1" dirty="0" smtClean="0">
                <a:solidFill>
                  <a:srgbClr val="002060"/>
                </a:solidFill>
                <a:latin typeface="Bahnschrift SemiBold Condensed" pitchFamily="34" charset="0"/>
              </a:rPr>
              <a:t>6–10</a:t>
            </a:r>
            <a:endParaRPr lang="en-US" sz="4000" b="1" dirty="0" smtClean="0">
              <a:solidFill>
                <a:srgbClr val="002060"/>
              </a:solidFill>
              <a:latin typeface="Bahnschrift SemiBold Condensed" pitchFamily="34" charset="0"/>
            </a:endParaRP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b="1" dirty="0">
              <a:solidFill>
                <a:srgbClr val="002060"/>
              </a:solidFill>
              <a:latin typeface="Bahnschrift SemiBold Condensed" pitchFamily="34" charset="0"/>
            </a:endParaRP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b="1" dirty="0">
                <a:solidFill>
                  <a:srgbClr val="002060"/>
                </a:solidFill>
                <a:latin typeface="Comic Sans MS" pitchFamily="66" charset="0"/>
              </a:rPr>
              <a:t>Presented by </a:t>
            </a:r>
            <a:r>
              <a:rPr b="1" dirty="0" err="1">
                <a:solidFill>
                  <a:srgbClr val="002060"/>
                </a:solidFill>
                <a:latin typeface="Comic Sans MS" pitchFamily="66" charset="0"/>
              </a:rPr>
              <a:t>Mahmudur</a:t>
            </a:r>
            <a:r>
              <a:rPr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b="1" dirty="0" err="1" smtClean="0">
                <a:solidFill>
                  <a:srgbClr val="002060"/>
                </a:solidFill>
                <a:latin typeface="Comic Sans MS" pitchFamily="66" charset="0"/>
              </a:rPr>
              <a:t>Hoque</a:t>
            </a: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 Mahmud</a:t>
            </a:r>
            <a:endParaRPr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b="1" dirty="0">
                <a:solidFill>
                  <a:srgbClr val="002060"/>
                </a:solidFill>
                <a:latin typeface="Comic Sans MS" pitchFamily="66" charset="0"/>
              </a:rPr>
              <a:t>Assistant Teacher of </a:t>
            </a:r>
            <a:r>
              <a:rPr b="1" dirty="0" smtClean="0">
                <a:solidFill>
                  <a:srgbClr val="002060"/>
                </a:solidFill>
                <a:latin typeface="Comic Sans MS" pitchFamily="66" charset="0"/>
              </a:rPr>
              <a:t>English</a:t>
            </a:r>
            <a:endParaRPr lang="en-US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lang="en-US" b="1" dirty="0" err="1" smtClean="0">
                <a:solidFill>
                  <a:srgbClr val="002060"/>
                </a:solidFill>
                <a:latin typeface="Comic Sans MS" pitchFamily="66" charset="0"/>
              </a:rPr>
              <a:t>Abdus</a:t>
            </a: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Comic Sans MS" pitchFamily="66" charset="0"/>
              </a:rPr>
              <a:t>Sobhan</a:t>
            </a: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Comic Sans MS" pitchFamily="66" charset="0"/>
              </a:rPr>
              <a:t>Rahat</a:t>
            </a: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 Ali High School</a:t>
            </a:r>
          </a:p>
          <a:p>
            <a:pPr algn="ctr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b="1" dirty="0">
              <a:solidFill>
                <a:srgbClr val="002060"/>
              </a:solidFill>
              <a:latin typeface="Bahnschrift SemiBold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1/25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70" y="1744579"/>
            <a:ext cx="2313730" cy="32124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537435" y="411480"/>
            <a:ext cx="508664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sz="4000" i="1" dirty="0"/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By the end of the lesson, students will be able to: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• Define a sentence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• Identify the parts of a sentence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• Explain the 5 types by meaning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• Explain the 4 types by structure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• Create and identify different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2/25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81463" y="411480"/>
            <a:ext cx="55826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sz="4000" dirty="0"/>
              <a:t>What is a Sentence?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63516" y="1325880"/>
            <a:ext cx="8612204" cy="2803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A sentence is a group of words that makes complete sense</a:t>
            </a:r>
            <a:r>
              <a:rPr dirty="0" smtClean="0">
                <a:solidFill>
                  <a:srgbClr val="002060"/>
                </a:solidFill>
              </a:rPr>
              <a:t>.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বাংলা</a:t>
            </a:r>
            <a:r>
              <a:rPr dirty="0">
                <a:solidFill>
                  <a:srgbClr val="002060"/>
                </a:solidFill>
              </a:rPr>
              <a:t>: </a:t>
            </a:r>
            <a:r>
              <a:rPr dirty="0" err="1">
                <a:solidFill>
                  <a:srgbClr val="002060"/>
                </a:solidFill>
              </a:rPr>
              <a:t>যে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শব্দসমষ্টি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মনের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একটি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পূর্ণাঙ্গ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ভাব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প্রকাশ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করে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তাকে</a:t>
            </a:r>
            <a:r>
              <a:rPr dirty="0">
                <a:solidFill>
                  <a:srgbClr val="002060"/>
                </a:solidFill>
              </a:rPr>
              <a:t> Sentence </a:t>
            </a:r>
            <a:r>
              <a:rPr dirty="0" err="1">
                <a:solidFill>
                  <a:srgbClr val="002060"/>
                </a:solidFill>
              </a:rPr>
              <a:t>বা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বাক্য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বলে</a:t>
            </a:r>
            <a:r>
              <a:rPr dirty="0" smtClean="0">
                <a:solidFill>
                  <a:srgbClr val="002060"/>
                </a:solidFill>
              </a:rPr>
              <a:t>.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I am a student.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Rahim plays football.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The sun rises in the east.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3/25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658978" y="411480"/>
            <a:ext cx="890818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/>
              <a:t>Characteristics of a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3874" y="1325880"/>
            <a:ext cx="695184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A good sentence usually: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1. Expresses a complete meaning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2. Has words in the correct order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3. Has a Subject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4. Has a Verb/Predicate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5. Begins with a capital letter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6. Ends with ., ? or 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4/25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164304" y="411480"/>
            <a:ext cx="7796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</a:rPr>
              <a:t>Basic Sentence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22884" y="1325880"/>
            <a:ext cx="885283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b="1" dirty="0"/>
              <a:t>Subject + Verb + Object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/>
          </a:p>
          <a:p>
            <a:pPr lvl="3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Example 1: Rahim reads a book.</a:t>
            </a:r>
          </a:p>
          <a:p>
            <a:pPr lvl="3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Rahim = Subject | reads = Verb | a book = Object</a:t>
            </a:r>
          </a:p>
          <a:p>
            <a:pPr lvl="3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solidFill>
                <a:srgbClr val="C00000"/>
              </a:solidFill>
            </a:endParaRPr>
          </a:p>
          <a:p>
            <a:pPr lvl="3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Example 2: She sings a song.</a:t>
            </a:r>
          </a:p>
          <a:p>
            <a:pPr lvl="3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rgbClr val="C00000"/>
                </a:solidFill>
              </a:rPr>
              <a:t>She = Subject | sings = Verb | a song = Object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5/25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191026" y="411480"/>
            <a:ext cx="577946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/>
              <a:t>Types of Sentence by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6674" y="1325880"/>
            <a:ext cx="7409046" cy="3718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There are 5 main types: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1. Assertive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2. Interrogative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3. Imperative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4. Optative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5. Exclamatory Sentence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Memory: A – I – I – O – 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6/25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11642" y="411480"/>
            <a:ext cx="86555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/>
              <a:t>1. Assertive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A sentence that makes a statement or gives information is called an Assertive Sentence.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latin typeface="Berlin Sans FB" pitchFamily="34" charset="0"/>
            </a:endParaRPr>
          </a:p>
          <a:p>
            <a:pPr lvl="6"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Examples: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• I am a teacher.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• He lives in Dhaka.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• The sun rises in the east.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latin typeface="Berlin Sans FB" pitchFamily="34" charset="0"/>
            </a:endParaRPr>
          </a:p>
          <a:p>
            <a:pPr lvl="6"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Two forms: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• Affirmative: He is honest.</a:t>
            </a:r>
          </a:p>
          <a:p>
            <a:pPr lvl="6"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erlin Sans FB" pitchFamily="34" charset="0"/>
              </a:rPr>
              <a:t>• Negative: He is not dishonest.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7/25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478504" y="411480"/>
            <a:ext cx="90886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/>
              <a:t>2. Interrogative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15388" y="1325880"/>
            <a:ext cx="8660331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A sentence that asks a question is called an Interrogative Sentence</a:t>
            </a:r>
            <a:r>
              <a:rPr dirty="0" smtClean="0">
                <a:latin typeface="Bodoni MT" pitchFamily="18" charset="0"/>
              </a:rPr>
              <a:t>.</a:t>
            </a:r>
            <a:endParaRPr dirty="0">
              <a:latin typeface="Bodoni MT" pitchFamily="18" charset="0"/>
            </a:endParaRP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It usually ends with </a:t>
            </a:r>
            <a:r>
              <a:rPr dirty="0" smtClean="0">
                <a:latin typeface="Bodoni MT" pitchFamily="18" charset="0"/>
              </a:rPr>
              <a:t>?</a:t>
            </a:r>
            <a:endParaRPr dirty="0">
              <a:latin typeface="Bodoni MT" pitchFamily="18" charset="0"/>
            </a:endParaRP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• Are you a student?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• Where do you live?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• What is your name?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>
              <a:latin typeface="Bodoni MT" pitchFamily="18" charset="0"/>
            </a:endParaRP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Types: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• Yes/No Question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>
                <a:latin typeface="Bodoni MT" pitchFamily="18" charset="0"/>
              </a:rPr>
              <a:t>• </a:t>
            </a:r>
            <a:r>
              <a:rPr dirty="0" err="1">
                <a:latin typeface="Bodoni MT" pitchFamily="18" charset="0"/>
              </a:rPr>
              <a:t>Wh</a:t>
            </a:r>
            <a:r>
              <a:rPr dirty="0">
                <a:latin typeface="Bodoni MT" pitchFamily="18" charset="0"/>
              </a:rPr>
              <a:t>-Question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8/25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3. Imperative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sentence that expresses an order, advice, request, prohibition or instruction is called an Imperative Sentence.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Open the door. — Order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Take care of your health. — Advice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Please help me. — Request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Do not make a noise. — Prohibition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9/25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4. Optative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sentence that expresses a wish, prayer, blessing or curse is called an Optative Sentence.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May you live long!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May Allah bless you!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May you be happy!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May he succeed in life!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Common word: May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10/25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rPr dirty="0"/>
              <a:t>5. Exclamatory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A sentence that expresses strong emotion such as joy, sorrow, surprise, fear or anger is called an Exclamatory Sentence.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/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• What a beautiful flower!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• How beautiful the flower is!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• Hurrah! We have won the match.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• Alas! He is dead.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11/25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Quick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Assertive → Statement → He is honest.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Interrogative → Question → Is he honest?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Imperative → Order/Advice → Be honest.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Optative → Wish/Prayer → May you be happy!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Exclamatory → Emotion → How happy I am!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12/25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Types by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According to structure, sentences are mainly 4 types: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1. Simple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2. Compound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3. Complex Sentence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4. Compound-Complex Sentence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13/25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Simple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Simple Sentence has one Principal/Main Clause.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Examples: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I read a book.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He went to school.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The boy is playing football.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Basic pattern: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Subject + Verb + Object/Complement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14/25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Compound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Compound Sentence has two or more Independent/Main Clauses joined by a coordinating conjunction.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Common conjunctions: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and, but, or, so, yet, for, nor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Example: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 went to school and I met my friend.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15/25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Complex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A Complex Sentence has one Principal Clause and one or more Subordinate/Dependent Clauses.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rPr dirty="0"/>
              <a:t>Example: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I know that he is honest.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 dirty="0"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Principal Clause: I know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Subordinate Clause: that he is honest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16/25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Compound-Complex Sentence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Compound-Complex Sentence has at least two Independent Clauses and one or more Dependent Clauses.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Example: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When the rain stopped, we went outside, and we played football.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Dependent: When the rain stopped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Independent: we went outside / we played football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17/25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By Meaning: 5 types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Assertive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Interrogative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Imperative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Optative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Exclamatory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By Structure: 4 types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Simple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Compound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Complex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• Compound-Complex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18/25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Easy Memory Trick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Meaning: A – I – I – O – 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 = Assertive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 = Interrogative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I = Imperative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O = Optative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E = Exclamatory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Structure: S – C – C – C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Simple – Compound – Complex – Compound-Complex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19/25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Classroom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Identify the type: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1. He is a good boy.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2. Where do you live?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3. Please open the door.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4. May you live long!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5. What a beautiful bird!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Task: Say the type of each sentence.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20/25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Practice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1. He is a good boy. → Assertive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2. Where do you live? → Interrogative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3. Please open the door. → Imperative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4. May you live long! → Optative</a:t>
            </a:r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5. What a beautiful bird! → Exclamatory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21/25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Student Activity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Work — 5 minutes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1 → Assertive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2 → Interrogative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3 → Imperative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4 → Optative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Group 5 → Exclamatory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Each group creates 3 sentences and presents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22/25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Quiz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1. “Open the door.”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A. Assertive  B. Interrogative  C. Imperative  D. Optative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2. “What a beautiful scene!”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A. Assertive  B. Exclamatory  C. Imperative  D. Interrogative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 b="1">
                <a:solidFill>
                  <a:srgbClr val="232323"/>
                </a:solidFill>
                <a:latin typeface="Aptos"/>
              </a:defRPr>
            </a:pPr>
            <a:r>
              <a:t>3. “May Allah help you!”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A. Optative  B. Assertive  C. Interrogative  D. Imperative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23/25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Quiz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1 → C. Imperative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2 → B. Exclamatory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3 → A. Optative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24/25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F4E79"/>
                </a:solidFill>
                <a:latin typeface="Aptos Display"/>
              </a:defRPr>
            </a:pPr>
            <a: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Any Questions?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Learn Grammar → Practise → Speak → Write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Mahmudur Hoque</a:t>
            </a:r>
          </a:p>
          <a:p>
            <a:pPr>
              <a:spcAft>
                <a:spcPts val="7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t>Assistant Teacher of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  <a:latin typeface="Aptos"/>
              </a:defRPr>
            </a:pPr>
            <a:r>
              <a:t>Sentence | English Grammar     25/25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1211</Words>
  <Application>Microsoft Office PowerPoint</Application>
  <PresentationFormat>Custom</PresentationFormat>
  <Paragraphs>237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Hp</cp:lastModifiedBy>
  <cp:revision>3</cp:revision>
  <dcterms:created xsi:type="dcterms:W3CDTF">2013-01-27T09:14:16Z</dcterms:created>
  <dcterms:modified xsi:type="dcterms:W3CDTF">2026-08-28T18:59:48Z</dcterms:modified>
  <cp:category/>
</cp:coreProperties>
</file>