
<file path=[Content_Types].xml><?xml version="1.0" encoding="utf-8"?>
<Types xmlns="http://schemas.openxmlformats.org/package/2006/content-types">
  <Default Extension="jfif" ContentType="image/jpeg"/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</p:sldMasterIdLst>
  <p:notesMasterIdLst>
    <p:notesMasterId r:id="rId30"/>
  </p:notesMasterIdLst>
  <p:sldIdLst>
    <p:sldId id="260" r:id="rId2"/>
    <p:sldId id="292" r:id="rId3"/>
    <p:sldId id="261" r:id="rId4"/>
    <p:sldId id="262" r:id="rId5"/>
    <p:sldId id="271" r:id="rId6"/>
    <p:sldId id="275" r:id="rId7"/>
    <p:sldId id="274" r:id="rId8"/>
    <p:sldId id="276" r:id="rId9"/>
    <p:sldId id="291" r:id="rId10"/>
    <p:sldId id="286" r:id="rId11"/>
    <p:sldId id="287" r:id="rId12"/>
    <p:sldId id="290" r:id="rId13"/>
    <p:sldId id="288" r:id="rId14"/>
    <p:sldId id="272" r:id="rId15"/>
    <p:sldId id="278" r:id="rId16"/>
    <p:sldId id="279" r:id="rId17"/>
    <p:sldId id="281" r:id="rId18"/>
    <p:sldId id="280" r:id="rId19"/>
    <p:sldId id="282" r:id="rId20"/>
    <p:sldId id="283" r:id="rId21"/>
    <p:sldId id="284" r:id="rId22"/>
    <p:sldId id="273" r:id="rId23"/>
    <p:sldId id="265" r:id="rId24"/>
    <p:sldId id="266" r:id="rId25"/>
    <p:sldId id="267" r:id="rId26"/>
    <p:sldId id="285" r:id="rId27"/>
    <p:sldId id="277" r:id="rId28"/>
    <p:sldId id="269" r:id="rId2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B4677A28-5367-4CF0-8C64-14D1A150DF17}">
          <p14:sldIdLst>
            <p14:sldId id="260"/>
            <p14:sldId id="292"/>
            <p14:sldId id="261"/>
            <p14:sldId id="262"/>
            <p14:sldId id="271"/>
            <p14:sldId id="275"/>
            <p14:sldId id="274"/>
            <p14:sldId id="276"/>
            <p14:sldId id="291"/>
            <p14:sldId id="286"/>
            <p14:sldId id="287"/>
            <p14:sldId id="290"/>
            <p14:sldId id="288"/>
            <p14:sldId id="272"/>
            <p14:sldId id="278"/>
            <p14:sldId id="279"/>
            <p14:sldId id="281"/>
            <p14:sldId id="280"/>
            <p14:sldId id="282"/>
            <p14:sldId id="283"/>
            <p14:sldId id="284"/>
            <p14:sldId id="273"/>
          </p14:sldIdLst>
        </p14:section>
        <p14:section name="Untitled Section" id="{DBBF3AA9-243A-41AE-A78A-A8AFBD19DEFA}">
          <p14:sldIdLst>
            <p14:sldId id="265"/>
            <p14:sldId id="266"/>
            <p14:sldId id="267"/>
            <p14:sldId id="285"/>
            <p14:sldId id="277"/>
            <p14:sldId id="269"/>
          </p14:sldIdLst>
        </p14:section>
      </p14:section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75419" autoAdjust="0"/>
  </p:normalViewPr>
  <p:slideViewPr>
    <p:cSldViewPr>
      <p:cViewPr>
        <p:scale>
          <a:sx n="75" d="100"/>
          <a:sy n="75" d="100"/>
        </p:scale>
        <p:origin x="-1236" y="-6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D516AE4-BEF6-437A-967C-4A2D33635C0F}" type="datetimeFigureOut">
              <a:rPr lang="en-US" smtClean="0"/>
              <a:t>8/29/2026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373828C-1179-4713-BDCF-1E836C03FCE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110057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373828C-1179-4713-BDCF-1E836C03FCE4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76451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373828C-1179-4713-BDCF-1E836C03FCE4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212057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373828C-1179-4713-BDCF-1E836C03FCE4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352382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373828C-1179-4713-BDCF-1E836C03FCE4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182860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043890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5987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798485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560007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8/29/2026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29467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8/29/2026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616484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8/29/2026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676954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000681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001638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607157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189102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16406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jpg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fif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mailto:ayeasin564@Gamil.com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.jpg"/><Relationship Id="rId4" Type="http://schemas.openxmlformats.org/officeDocument/2006/relationships/image" Target="../media/image5.jp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0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0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0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0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0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fi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13800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স্বাগতম </a:t>
            </a:r>
            <a:endParaRPr lang="en-US" sz="13800" dirty="0">
              <a:solidFill>
                <a:srgbClr val="0070C0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0" y="381000"/>
            <a:ext cx="1371600" cy="647699"/>
          </a:xfrm>
          <a:prstGeom prst="rect">
            <a:avLst/>
          </a:prstGeom>
        </p:spPr>
      </p:pic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4287099" y="6896100"/>
            <a:ext cx="366602" cy="342900"/>
          </a:xfr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" y="1600201"/>
            <a:ext cx="8915400" cy="5715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0662814"/>
      </p:ext>
    </p:extLst>
  </p:cSld>
  <p:clrMapOvr>
    <a:masterClrMapping/>
  </p:clrMapOvr>
  <p:transition spd="slow">
    <p:wheel spokes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NikoshBAN" pitchFamily="2" charset="0"/>
                <a:cs typeface="NikoshBAN" pitchFamily="2" charset="0"/>
              </a:rPr>
              <a:t>সকল শিক্ষার্থীদের প্রতি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অভিনন্দন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600200"/>
            <a:ext cx="8991600" cy="5257800"/>
          </a:xfrm>
        </p:spPr>
      </p:pic>
    </p:spTree>
    <p:extLst>
      <p:ext uri="{BB962C8B-B14F-4D97-AF65-F5344CB8AC3E}">
        <p14:creationId xmlns:p14="http://schemas.microsoft.com/office/powerpoint/2010/main" val="9110744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8000" dirty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শিক্ষক পরিচিতি</a:t>
            </a:r>
            <a:endParaRPr lang="en-US" sz="8000" dirty="0">
              <a:solidFill>
                <a:srgbClr val="7030A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486400"/>
          </a:xfrm>
        </p:spPr>
        <p:txBody>
          <a:bodyPr>
            <a:normAutofit lnSpcReduction="10000"/>
          </a:bodyPr>
          <a:lstStyle/>
          <a:p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smtClean="0">
                <a:latin typeface="NikoshBAN" pitchFamily="2" charset="0"/>
                <a:cs typeface="NikoshBAN" pitchFamily="2" charset="0"/>
              </a:rPr>
              <a:t>মোঃ ইয়াছিন আলী </a:t>
            </a:r>
          </a:p>
          <a:p>
            <a:r>
              <a:rPr lang="en-US" sz="4800" dirty="0" smtClean="0">
                <a:latin typeface="NikoshBAN" pitchFamily="2" charset="0"/>
                <a:cs typeface="NikoshBAN" pitchFamily="2" charset="0"/>
              </a:rPr>
              <a:t>সহকারি শিক্ষক (গণিত) </a:t>
            </a:r>
          </a:p>
          <a:p>
            <a:r>
              <a:rPr lang="en-US" sz="4800" dirty="0" smtClean="0">
                <a:latin typeface="NikoshBAN" pitchFamily="2" charset="0"/>
                <a:cs typeface="NikoshBAN" pitchFamily="2" charset="0"/>
              </a:rPr>
              <a:t>খাদিজা খাতূন ইসলামিয়া আলিম মাদ্রাসা মোস্তফাপুর                                    </a:t>
            </a:r>
            <a:r>
              <a:rPr lang="en-US" sz="4800" dirty="0">
                <a:latin typeface="NikoshBAN" pitchFamily="2" charset="0"/>
                <a:cs typeface="NikoshBAN" pitchFamily="2" charset="0"/>
              </a:rPr>
              <a:t>E-mail </a:t>
            </a:r>
            <a:r>
              <a:rPr lang="en-US" sz="4800" dirty="0" smtClean="0">
                <a:latin typeface="NikoshBAN" pitchFamily="2" charset="0"/>
                <a:cs typeface="NikoshBAN" pitchFamily="2" charset="0"/>
                <a:hlinkClick r:id="rId3"/>
              </a:rPr>
              <a:t>ayeasin</a:t>
            </a:r>
            <a:r>
              <a:rPr lang="en-US" sz="4800" dirty="0" smtClean="0">
                <a:latin typeface="Times New Roman" pitchFamily="18" charset="0"/>
                <a:cs typeface="Times New Roman" pitchFamily="18" charset="0"/>
                <a:hlinkClick r:id="rId3"/>
              </a:rPr>
              <a:t>564@Gamil.com</a:t>
            </a:r>
            <a:r>
              <a:rPr lang="en-US" sz="4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800" dirty="0" smtClean="0">
                <a:latin typeface="NikoshBAN" pitchFamily="2" charset="0"/>
                <a:cs typeface="NikoshBAN" pitchFamily="2" charset="0"/>
              </a:rPr>
              <a:t> </a:t>
            </a:r>
          </a:p>
          <a:p>
            <a:r>
              <a:rPr lang="en-US" sz="4800" dirty="0" smtClean="0">
                <a:latin typeface="NikoshBAN" pitchFamily="2" charset="0"/>
                <a:cs typeface="NikoshBAN" pitchFamily="2" charset="0"/>
              </a:rPr>
              <a:t>মোবাইল নং ০১৭২৪১২১৭৫৪</a:t>
            </a:r>
          </a:p>
          <a:p>
            <a:endParaRPr lang="en-US" sz="4800" dirty="0">
              <a:latin typeface="NikoshBAN" pitchFamily="2" charset="0"/>
              <a:cs typeface="NikoshBAN" pitchFamily="2" charset="0"/>
            </a:endParaRPr>
          </a:p>
          <a:p>
            <a:endParaRPr lang="en-US" sz="4800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96100" y="1143000"/>
            <a:ext cx="2260600" cy="2160874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76600" y="4114800"/>
            <a:ext cx="5486400" cy="10341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58537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8800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পাঠ পরিচিতি </a:t>
            </a:r>
            <a:endParaRPr lang="en-US" sz="8800" dirty="0">
              <a:solidFill>
                <a:srgbClr val="C0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399" y="1371600"/>
            <a:ext cx="4267201" cy="3450696"/>
          </a:xfrm>
        </p:spPr>
        <p:txBody>
          <a:bodyPr>
            <a:normAutofit fontScale="92500"/>
          </a:bodyPr>
          <a:lstStyle/>
          <a:p>
            <a:r>
              <a:rPr lang="en-US" sz="4800" dirty="0" smtClean="0">
                <a:latin typeface="NikoshBAN" pitchFamily="2" charset="0"/>
                <a:cs typeface="NikoshBAN" pitchFamily="2" charset="0"/>
              </a:rPr>
              <a:t>সু্ত্রাবলী সংকান্ত আলোচনা ৩য়  অধ্যায় </a:t>
            </a:r>
          </a:p>
          <a:p>
            <a:r>
              <a:rPr lang="en-US" sz="4800" dirty="0" smtClean="0">
                <a:latin typeface="NikoshBAN" pitchFamily="2" charset="0"/>
                <a:cs typeface="NikoshBAN" pitchFamily="2" charset="0"/>
              </a:rPr>
              <a:t>শ্রেণিঃ -10ম</a:t>
            </a:r>
          </a:p>
          <a:p>
            <a:r>
              <a:rPr lang="en-US" sz="4800" dirty="0" smtClean="0">
                <a:latin typeface="NikoshBAN" pitchFamily="2" charset="0"/>
                <a:cs typeface="NikoshBAN" pitchFamily="2" charset="0"/>
              </a:rPr>
              <a:t>বিষয়ঃ গণিত </a:t>
            </a: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24400" y="1524000"/>
            <a:ext cx="4191000" cy="5257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46057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400">
        <p14:honeycomb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381000" y="152400"/>
            <a:ext cx="8229600" cy="1252728"/>
          </a:xfr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/>
          <a:lstStyle/>
          <a:p>
            <a:r>
              <a:rPr lang="en-US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নিচেরসুত্রাবলী  লক্ষ্য কর :</a:t>
            </a:r>
            <a:endParaRPr lang="en-US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" y="1905000"/>
            <a:ext cx="8839200" cy="5562600"/>
          </a:xfrm>
        </p:spPr>
      </p:pic>
    </p:spTree>
    <p:extLst>
      <p:ext uri="{BB962C8B-B14F-4D97-AF65-F5344CB8AC3E}">
        <p14:creationId xmlns:p14="http://schemas.microsoft.com/office/powerpoint/2010/main" val="4058327689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/>
          <a:lstStyle/>
          <a:p>
            <a:r>
              <a:rPr lang="en-US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নিচেরসুত্রাবলী  লক্ষ্য কর </a:t>
            </a:r>
            <a:r>
              <a:rPr lang="en-US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:</a:t>
            </a:r>
            <a:endParaRPr lang="en-US" dirty="0">
              <a:solidFill>
                <a:srgbClr val="FF0000"/>
              </a:solidFill>
            </a:endParaRPr>
          </a:p>
        </p:txBody>
      </p:sp>
      <p:pic>
        <p:nvPicPr>
          <p:cNvPr id="4" name="Content Placeholder 5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1828800"/>
            <a:ext cx="7467600" cy="4495799"/>
          </a:xfrm>
        </p:spPr>
      </p:pic>
    </p:spTree>
    <p:extLst>
      <p:ext uri="{BB962C8B-B14F-4D97-AF65-F5344CB8AC3E}">
        <p14:creationId xmlns:p14="http://schemas.microsoft.com/office/powerpoint/2010/main" val="3581890106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54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পাঠ ঘোষনা : আজকের পাঠ সু্ত্রের সাহায্যে মান নির্ণয় </a:t>
            </a:r>
            <a:endParaRPr lang="en-US" sz="5400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0" y="1828800"/>
            <a:ext cx="8534399" cy="5029200"/>
          </a:xfrm>
        </p:spPr>
      </p:pic>
    </p:spTree>
    <p:extLst>
      <p:ext uri="{BB962C8B-B14F-4D97-AF65-F5344CB8AC3E}">
        <p14:creationId xmlns:p14="http://schemas.microsoft.com/office/powerpoint/2010/main" val="464250822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3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16600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শিখনফল </a:t>
            </a:r>
            <a:endParaRPr lang="en-US" sz="16600" dirty="0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872067" y="1752600"/>
            <a:ext cx="7408333" cy="4373563"/>
          </a:xfrm>
        </p:spPr>
        <p:txBody>
          <a:bodyPr>
            <a:noAutofit/>
          </a:bodyPr>
          <a:lstStyle/>
          <a:p>
            <a:r>
              <a:rPr lang="en-US" sz="4000" dirty="0">
                <a:latin typeface="NikoshBAN" pitchFamily="2" charset="0"/>
                <a:cs typeface="NikoshBAN" pitchFamily="2" charset="0"/>
              </a:rPr>
              <a:t>শিক্ষাথীরা পাঠ শেষে  সুত্রাবলী সর্ম্পকে জানতে পারবে ।</a:t>
            </a:r>
          </a:p>
          <a:p>
            <a:r>
              <a:rPr lang="en-US" sz="4000" dirty="0">
                <a:latin typeface="NikoshBAN" pitchFamily="2" charset="0"/>
                <a:cs typeface="NikoshBAN" pitchFamily="2" charset="0"/>
              </a:rPr>
              <a:t> সুত্রের সাহায্যে মান নির্ণয় 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>
                <a:latin typeface="NikoshBAN" pitchFamily="2" charset="0"/>
                <a:cs typeface="NikoshBAN" pitchFamily="2" charset="0"/>
              </a:rPr>
              <a:t>করতে 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পারবে ।</a:t>
            </a:r>
            <a:endParaRPr lang="en-US" sz="4000" dirty="0">
              <a:latin typeface="NikoshBAN" pitchFamily="2" charset="0"/>
              <a:cs typeface="NikoshBAN" pitchFamily="2" charset="0"/>
            </a:endParaRPr>
          </a:p>
          <a:p>
            <a:r>
              <a:rPr lang="en-US" sz="4000" dirty="0">
                <a:latin typeface="NikoshBAN" pitchFamily="2" charset="0"/>
                <a:cs typeface="NikoshBAN" pitchFamily="2" charset="0"/>
              </a:rPr>
              <a:t> সুত্রের সাহায্যে  বর্গ নির্ণয় করতে পারবে ।</a:t>
            </a:r>
          </a:p>
          <a:p>
            <a:pPr marL="457200" indent="-457200"/>
            <a:r>
              <a:rPr lang="en-US" sz="4000" dirty="0">
                <a:latin typeface="NikoshBAN" pitchFamily="2" charset="0"/>
                <a:cs typeface="NikoshBAN" pitchFamily="2" charset="0"/>
              </a:rPr>
              <a:t>সুত্রের সাহায্যে  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ঘন </a:t>
            </a:r>
            <a:r>
              <a:rPr lang="en-US" sz="4000" dirty="0">
                <a:latin typeface="NikoshBAN" pitchFamily="2" charset="0"/>
                <a:cs typeface="NikoshBAN" pitchFamily="2" charset="0"/>
              </a:rPr>
              <a:t>নির্ণয় করতে  পারবে ।</a:t>
            </a:r>
          </a:p>
        </p:txBody>
      </p:sp>
    </p:spTree>
    <p:extLst>
      <p:ext uri="{BB962C8B-B14F-4D97-AF65-F5344CB8AC3E}">
        <p14:creationId xmlns:p14="http://schemas.microsoft.com/office/powerpoint/2010/main" val="3227923137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2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NikoshBAN" pitchFamily="2" charset="0"/>
                <a:cs typeface="NikoshBAN" pitchFamily="2" charset="0"/>
              </a:rPr>
              <a:t>উদ্দিপক  নিচে দেওয়া হলো 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14:m>
                  <m:oMath xmlns:m="http://schemas.openxmlformats.org/officeDocument/2006/math">
                    <m:sSup>
                      <m:sSupPr>
                        <m:ctrlPr>
                          <a:rPr lang="en-US" i="1" smtClean="0">
                            <a:latin typeface="Cambria Math"/>
                            <a:cs typeface="NikoshBAN" pitchFamily="2" charset="0"/>
                          </a:rPr>
                        </m:ctrlPr>
                      </m:sSupPr>
                      <m:e>
                        <m:r>
                          <a:rPr lang="en-US" i="1" smtClean="0">
                            <a:latin typeface="Cambria Math"/>
                            <a:cs typeface="NikoshBAN" pitchFamily="2" charset="0"/>
                          </a:rPr>
                          <m:t>𝑥</m:t>
                        </m:r>
                      </m:e>
                      <m:sup>
                        <m:r>
                          <a:rPr lang="en-US" i="1" smtClean="0">
                            <a:latin typeface="Cambria Math"/>
                            <a:cs typeface="NikoshBAN" pitchFamily="2" charset="0"/>
                          </a:rPr>
                          <m:t>2</m:t>
                        </m:r>
                      </m:sup>
                    </m:sSup>
                    <m:r>
                      <a:rPr lang="en-US" b="0" i="1" smtClean="0">
                        <a:latin typeface="Cambria Math"/>
                        <a:cs typeface="NikoshBAN" pitchFamily="2" charset="0"/>
                      </a:rPr>
                      <m:t>−</m:t>
                    </m:r>
                    <m:r>
                      <a:rPr lang="en-US" b="0" i="1" smtClean="0">
                        <a:latin typeface="Cambria Math"/>
                        <a:cs typeface="NikoshBAN" pitchFamily="2" charset="0"/>
                      </a:rPr>
                      <m:t>10</m:t>
                    </m:r>
                    <m:r>
                      <a:rPr lang="en-US" b="0" i="1" smtClean="0">
                        <a:latin typeface="Cambria Math"/>
                        <a:cs typeface="NikoshBAN" pitchFamily="2" charset="0"/>
                      </a:rPr>
                      <m:t>=</m:t>
                    </m:r>
                    <m:r>
                      <a:rPr lang="en-US" b="0" i="1" smtClean="0">
                        <a:latin typeface="Cambria Math"/>
                        <a:cs typeface="NikoshBAN" pitchFamily="2" charset="0"/>
                      </a:rPr>
                      <m:t>2</m:t>
                    </m:r>
                    <m:rad>
                      <m:radPr>
                        <m:degHide m:val="on"/>
                        <m:ctrlPr>
                          <a:rPr lang="en-US" b="0" i="1" smtClean="0">
                            <a:latin typeface="Cambria Math"/>
                            <a:cs typeface="NikoshBAN" pitchFamily="2" charset="0"/>
                          </a:rPr>
                        </m:ctrlPr>
                      </m:radPr>
                      <m:deg/>
                      <m:e>
                        <m:r>
                          <a:rPr lang="en-US" b="0" i="1" smtClean="0">
                            <a:latin typeface="Cambria Math"/>
                            <a:cs typeface="NikoshBAN" pitchFamily="2" charset="0"/>
                          </a:rPr>
                          <m:t>40</m:t>
                        </m:r>
                        <m:r>
                          <a:rPr lang="en-US" b="0" i="1" smtClean="0">
                            <a:latin typeface="Cambria Math"/>
                            <a:cs typeface="NikoshBAN" pitchFamily="2" charset="0"/>
                          </a:rPr>
                          <m:t> </m:t>
                        </m:r>
                      </m:e>
                    </m:rad>
                  </m:oMath>
                </a14:m>
                <a:r>
                  <a:rPr lang="en-US" dirty="0" smtClean="0">
                    <a:latin typeface="NikoshBAN" pitchFamily="2" charset="0"/>
                    <a:cs typeface="NikoshBAN" pitchFamily="2" charset="0"/>
                  </a:rPr>
                  <a:t>  </a:t>
                </a:r>
              </a:p>
              <a:p>
                <a:r>
                  <a:rPr lang="en-US" dirty="0" smtClean="0">
                    <a:latin typeface="NikoshBAN" pitchFamily="2" charset="0"/>
                    <a:cs typeface="NikoshBAN" pitchFamily="2" charset="0"/>
                  </a:rPr>
                  <a:t>ক.প্রমাণ কর যে p = 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en-US" i="1">
                            <a:latin typeface="Cambria Math"/>
                            <a:cs typeface="NikoshBAN" pitchFamily="2" charset="0"/>
                          </a:rPr>
                        </m:ctrlPr>
                      </m:radPr>
                      <m:deg/>
                      <m:e>
                        <m:r>
                          <a:rPr lang="en-US" b="0" i="1" smtClean="0">
                            <a:latin typeface="Cambria Math"/>
                            <a:cs typeface="NikoshBAN" pitchFamily="2" charset="0"/>
                          </a:rPr>
                          <m:t>6</m:t>
                        </m:r>
                        <m:r>
                          <a:rPr lang="en-US" b="0" i="1" smtClean="0">
                            <a:latin typeface="Cambria Math"/>
                            <a:cs typeface="NikoshBAN" pitchFamily="2" charset="0"/>
                          </a:rPr>
                          <m:t> </m:t>
                        </m:r>
                        <m:r>
                          <a:rPr lang="en-US" i="1">
                            <a:latin typeface="Cambria Math"/>
                            <a:cs typeface="NikoshBAN" pitchFamily="2" charset="0"/>
                          </a:rPr>
                          <m:t> </m:t>
                        </m:r>
                      </m:e>
                    </m:rad>
                  </m:oMath>
                </a14:m>
                <a:r>
                  <a:rPr lang="en-US" dirty="0" smtClean="0">
                    <a:latin typeface="NikoshBAN" pitchFamily="2" charset="0"/>
                    <a:cs typeface="NikoshBAN" pitchFamily="2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i="1" dirty="0">
                        <a:latin typeface="Cambria Math"/>
                        <a:ea typeface="Cambria Math"/>
                        <a:cs typeface="NikoshBAN" pitchFamily="2" charset="0"/>
                      </a:rPr>
                      <m:t>+</m:t>
                    </m:r>
                    <m:r>
                      <a:rPr lang="en-US" b="0" i="1" dirty="0" smtClean="0">
                        <a:latin typeface="Cambria Math"/>
                        <a:ea typeface="Cambria Math"/>
                        <a:cs typeface="NikoshBAN" pitchFamily="2" charset="0"/>
                      </a:rPr>
                      <m:t>2</m:t>
                    </m:r>
                  </m:oMath>
                </a14:m>
                <a:endParaRPr lang="en-US" dirty="0" smtClean="0">
                  <a:latin typeface="NikoshBAN" pitchFamily="2" charset="0"/>
                  <a:cs typeface="NikoshBAN" pitchFamily="2" charset="0"/>
                </a:endParaRPr>
              </a:p>
              <a:p>
                <a:r>
                  <a:rPr lang="en-US" dirty="0" smtClean="0">
                    <a:latin typeface="NikoshBAN" pitchFamily="2" charset="0"/>
                    <a:cs typeface="NikoshBAN" pitchFamily="2" charset="0"/>
                  </a:rPr>
                  <a:t>খ. P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  <a:cs typeface="NikoshBAN" pitchFamily="2" charset="0"/>
                      </a:rPr>
                      <m:t>+</m:t>
                    </m:r>
                  </m:oMath>
                </a14:m>
                <a:r>
                  <a:rPr lang="en-US" dirty="0" smtClean="0">
                    <a:latin typeface="NikoshBAN" pitchFamily="2" charset="0"/>
                    <a:cs typeface="NikoshBAN" pitchFamily="2" charset="0"/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i="1" smtClean="0">
                            <a:latin typeface="Cambria Math"/>
                            <a:cs typeface="NikoshBAN" pitchFamily="2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/>
                            <a:cs typeface="NikoshBAN" pitchFamily="2" charset="0"/>
                          </a:rPr>
                          <m:t>2</m:t>
                        </m:r>
                      </m:num>
                      <m:den>
                        <m:r>
                          <a:rPr lang="en-US" b="0" i="1" smtClean="0">
                            <a:latin typeface="Cambria Math"/>
                            <a:cs typeface="NikoshBAN" pitchFamily="2" charset="0"/>
                          </a:rPr>
                          <m:t>𝑝</m:t>
                        </m:r>
                      </m:den>
                    </m:f>
                  </m:oMath>
                </a14:m>
                <a:r>
                  <a:rPr lang="en-US" dirty="0" smtClean="0">
                    <a:latin typeface="NikoshBAN" pitchFamily="2" charset="0"/>
                    <a:cs typeface="NikoshBAN" pitchFamily="2" charset="0"/>
                  </a:rPr>
                  <a:t> এর মান নির্ণয় কর  । </a:t>
                </a:r>
              </a:p>
              <a:p>
                <a:r>
                  <a:rPr lang="en-US" dirty="0" smtClean="0">
                    <a:latin typeface="NikoshBAN" pitchFamily="2" charset="0"/>
                    <a:cs typeface="NikoshBAN" pitchFamily="2" charset="0"/>
                  </a:rPr>
                  <a:t>গ.প্রমাণ কর যে , </a:t>
                </a:r>
                <a:r>
                  <a:rPr lang="en-US" dirty="0">
                    <a:latin typeface="NikoshBAN" pitchFamily="2" charset="0"/>
                    <a:cs typeface="NikoshBAN" pitchFamily="2" charset="0"/>
                  </a:rPr>
                  <a:t>.   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i="1">
                            <a:latin typeface="Cambria Math"/>
                            <a:cs typeface="NikoshBAN" pitchFamily="2" charset="0"/>
                          </a:rPr>
                        </m:ctrlPr>
                      </m:sSupPr>
                      <m:e>
                        <m:r>
                          <a:rPr lang="en-US" i="1">
                            <a:latin typeface="Cambria Math"/>
                            <a:cs typeface="NikoshBAN" pitchFamily="2" charset="0"/>
                          </a:rPr>
                          <m:t>𝑝</m:t>
                        </m:r>
                      </m:e>
                      <m:sup>
                        <m:r>
                          <a:rPr lang="en-US" b="0" i="1" smtClean="0">
                            <a:latin typeface="Cambria Math"/>
                            <a:cs typeface="NikoshBAN" pitchFamily="2" charset="0"/>
                          </a:rPr>
                          <m:t>3</m:t>
                        </m:r>
                      </m:sup>
                    </m:sSup>
                  </m:oMath>
                </a14:m>
                <a:r>
                  <a:rPr lang="en-US" dirty="0">
                    <a:latin typeface="NikoshBAN" pitchFamily="2" charset="0"/>
                    <a:cs typeface="NikoshBAN" pitchFamily="2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b="0" i="1" dirty="0" smtClean="0">
                        <a:latin typeface="Cambria Math"/>
                        <a:cs typeface="NikoshBAN" pitchFamily="2" charset="0"/>
                      </a:rPr>
                      <m:t>+</m:t>
                    </m:r>
                  </m:oMath>
                </a14:m>
                <a:r>
                  <a:rPr lang="en-US" dirty="0" smtClean="0">
                    <a:latin typeface="NikoshBAN" pitchFamily="2" charset="0"/>
                    <a:cs typeface="NikoshBAN" pitchFamily="2" charset="0"/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i="1">
                            <a:latin typeface="Cambria Math"/>
                            <a:cs typeface="NikoshBAN" pitchFamily="2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/>
                            <a:cs typeface="NikoshBAN" pitchFamily="2" charset="0"/>
                          </a:rPr>
                          <m:t>8</m:t>
                        </m:r>
                      </m:num>
                      <m:den>
                        <m:sSup>
                          <m:sSupPr>
                            <m:ctrlPr>
                              <a:rPr lang="en-US" i="1">
                                <a:latin typeface="Cambria Math"/>
                                <a:cs typeface="NikoshBAN" pitchFamily="2" charset="0"/>
                              </a:rPr>
                            </m:ctrlPr>
                          </m:sSupPr>
                          <m:e>
                            <m:r>
                              <a:rPr lang="en-US" b="0" i="1" smtClean="0">
                                <a:latin typeface="Cambria Math"/>
                                <a:cs typeface="NikoshBAN" pitchFamily="2" charset="0"/>
                              </a:rPr>
                              <m:t>𝑝</m:t>
                            </m:r>
                          </m:e>
                          <m:sup>
                            <m:r>
                              <a:rPr lang="en-US" b="0" i="1" smtClean="0">
                                <a:latin typeface="Cambria Math"/>
                                <a:cs typeface="NikoshBAN" pitchFamily="2" charset="0"/>
                              </a:rPr>
                              <m:t>3</m:t>
                            </m:r>
                          </m:sup>
                        </m:sSup>
                      </m:den>
                    </m:f>
                  </m:oMath>
                </a14:m>
                <a:r>
                  <a:rPr lang="en-US" dirty="0" smtClean="0">
                    <a:latin typeface="NikoshBAN" pitchFamily="2" charset="0"/>
                    <a:cs typeface="NikoshBAN" pitchFamily="2" charset="0"/>
                  </a:rPr>
                  <a:t> 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/>
                        <a:cs typeface="NikoshBAN" pitchFamily="2" charset="0"/>
                      </a:rPr>
                      <m:t>=</m:t>
                    </m:r>
                    <m:r>
                      <a:rPr lang="en-US" b="0" i="1" smtClean="0">
                        <a:latin typeface="Cambria Math"/>
                        <a:cs typeface="NikoshBAN" pitchFamily="2" charset="0"/>
                      </a:rPr>
                      <m:t>36</m:t>
                    </m:r>
                    <m:rad>
                      <m:radPr>
                        <m:degHide m:val="on"/>
                        <m:ctrlPr>
                          <a:rPr lang="en-US" i="1">
                            <a:latin typeface="Cambria Math"/>
                            <a:cs typeface="NikoshBAN" pitchFamily="2" charset="0"/>
                          </a:rPr>
                        </m:ctrlPr>
                      </m:radPr>
                      <m:deg/>
                      <m:e>
                        <m:r>
                          <a:rPr lang="en-US" i="1">
                            <a:latin typeface="Cambria Math"/>
                            <a:cs typeface="NikoshBAN" pitchFamily="2" charset="0"/>
                          </a:rPr>
                          <m:t>6</m:t>
                        </m:r>
                        <m:r>
                          <a:rPr lang="en-US" i="1">
                            <a:latin typeface="Cambria Math"/>
                            <a:cs typeface="NikoshBAN" pitchFamily="2" charset="0"/>
                          </a:rPr>
                          <m:t> </m:t>
                        </m:r>
                      </m:e>
                    </m:rad>
                  </m:oMath>
                </a14:m>
                <a:endParaRPr lang="en-US" dirty="0">
                  <a:latin typeface="NikoshBAN" pitchFamily="2" charset="0"/>
                  <a:cs typeface="NikoshBAN" pitchFamily="2" charset="0"/>
                </a:endParaRP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3"/>
                <a:stretch>
                  <a:fillRect l="-1630" t="-53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438903636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NikoshBAN" pitchFamily="2" charset="0"/>
                <a:cs typeface="NikoshBAN" pitchFamily="2" charset="0"/>
              </a:rPr>
              <a:t>উদ্দিপক  এর সমাধান  দেওয়া হলো 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dirty="0" smtClean="0">
                    <a:latin typeface="NikoshBAN" pitchFamily="2" charset="0"/>
                    <a:cs typeface="NikoshBAN" pitchFamily="2" charset="0"/>
                  </a:rPr>
                  <a:t>ক.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i="1" smtClean="0">
                            <a:latin typeface="Cambria Math"/>
                            <a:cs typeface="NikoshBAN" pitchFamily="2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/>
                            <a:cs typeface="NikoshBAN" pitchFamily="2" charset="0"/>
                          </a:rPr>
                          <m:t>𝑝</m:t>
                        </m:r>
                      </m:e>
                      <m:sup>
                        <m:r>
                          <a:rPr lang="en-US" i="1">
                            <a:latin typeface="Cambria Math"/>
                            <a:cs typeface="NikoshBAN" pitchFamily="2" charset="0"/>
                          </a:rPr>
                          <m:t>2</m:t>
                        </m:r>
                      </m:sup>
                    </m:sSup>
                    <m:r>
                      <a:rPr lang="en-US" i="1">
                        <a:latin typeface="Cambria Math"/>
                        <a:cs typeface="NikoshBAN" pitchFamily="2" charset="0"/>
                      </a:rPr>
                      <m:t>−</m:t>
                    </m:r>
                    <m:r>
                      <a:rPr lang="en-US" b="0" i="1" smtClean="0">
                        <a:latin typeface="Cambria Math"/>
                        <a:cs typeface="NikoshBAN" pitchFamily="2" charset="0"/>
                      </a:rPr>
                      <m:t>10</m:t>
                    </m:r>
                    <m:r>
                      <a:rPr lang="en-US" i="1">
                        <a:latin typeface="Cambria Math"/>
                        <a:cs typeface="NikoshBAN" pitchFamily="2" charset="0"/>
                      </a:rPr>
                      <m:t>=</m:t>
                    </m:r>
                    <m:r>
                      <a:rPr lang="en-US" b="0" i="1" smtClean="0">
                        <a:latin typeface="Cambria Math"/>
                        <a:cs typeface="NikoshBAN" pitchFamily="2" charset="0"/>
                      </a:rPr>
                      <m:t>2</m:t>
                    </m:r>
                    <m:rad>
                      <m:radPr>
                        <m:degHide m:val="on"/>
                        <m:ctrlPr>
                          <a:rPr lang="en-US" i="1">
                            <a:latin typeface="Cambria Math"/>
                            <a:cs typeface="NikoshBAN" pitchFamily="2" charset="0"/>
                          </a:rPr>
                        </m:ctrlPr>
                      </m:radPr>
                      <m:deg/>
                      <m:e>
                        <m:r>
                          <a:rPr lang="en-US" b="0" i="1" smtClean="0">
                            <a:latin typeface="Cambria Math"/>
                            <a:cs typeface="NikoshBAN" pitchFamily="2" charset="0"/>
                          </a:rPr>
                          <m:t>24</m:t>
                        </m:r>
                        <m:r>
                          <a:rPr lang="en-US" i="1">
                            <a:latin typeface="Cambria Math"/>
                            <a:cs typeface="NikoshBAN" pitchFamily="2" charset="0"/>
                          </a:rPr>
                          <m:t> </m:t>
                        </m:r>
                      </m:e>
                    </m:rad>
                  </m:oMath>
                </a14:m>
                <a:endParaRPr lang="en-US" dirty="0" smtClean="0">
                  <a:latin typeface="Times New Roman" pitchFamily="18" charset="0"/>
                  <a:cs typeface="Times New Roman" pitchFamily="18" charset="0"/>
                </a:endParaRPr>
              </a:p>
              <a:p>
                <a14:m>
                  <m:oMath xmlns:m="http://schemas.openxmlformats.org/officeDocument/2006/math">
                    <m:sSup>
                      <m:sSupPr>
                        <m:ctrlPr>
                          <a:rPr lang="en-US" i="1">
                            <a:latin typeface="Cambria Math"/>
                            <a:cs typeface="NikoshBAN" pitchFamily="2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/>
                            <a:cs typeface="NikoshBAN" pitchFamily="2" charset="0"/>
                          </a:rPr>
                          <m:t>𝑝</m:t>
                        </m:r>
                      </m:e>
                      <m:sup>
                        <m:r>
                          <a:rPr lang="en-US" i="1">
                            <a:latin typeface="Cambria Math"/>
                            <a:cs typeface="NikoshBAN" pitchFamily="2" charset="0"/>
                          </a:rPr>
                          <m:t>2</m:t>
                        </m:r>
                      </m:sup>
                    </m:sSup>
                    <m:r>
                      <a:rPr lang="en-US" b="0" i="1" smtClean="0">
                        <a:latin typeface="Cambria Math"/>
                        <a:cs typeface="NikoshBAN" pitchFamily="2" charset="0"/>
                      </a:rPr>
                      <m:t>=</m:t>
                    </m:r>
                    <m:r>
                      <a:rPr lang="en-US" b="0" i="1" smtClean="0">
                        <a:latin typeface="Cambria Math"/>
                        <a:cs typeface="NikoshBAN" pitchFamily="2" charset="0"/>
                      </a:rPr>
                      <m:t>10</m:t>
                    </m:r>
                    <m:r>
                      <a:rPr lang="en-US" b="0" i="1" smtClean="0">
                        <a:latin typeface="Cambria Math"/>
                        <a:cs typeface="NikoshBAN" pitchFamily="2" charset="0"/>
                      </a:rPr>
                      <m:t>+</m:t>
                    </m:r>
                    <m:r>
                      <a:rPr lang="en-US" b="0" i="1" smtClean="0">
                        <a:latin typeface="Cambria Math"/>
                        <a:cs typeface="NikoshBAN" pitchFamily="2" charset="0"/>
                      </a:rPr>
                      <m:t>2</m:t>
                    </m:r>
                  </m:oMath>
                </a14:m>
                <a:r>
                  <a:rPr lang="en-US" dirty="0">
                    <a:cs typeface="NikoshBAN" pitchFamily="2" charset="0"/>
                  </a:rPr>
                  <a:t> 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en-US" i="1">
                            <a:latin typeface="Cambria Math"/>
                            <a:cs typeface="NikoshBAN" pitchFamily="2" charset="0"/>
                          </a:rPr>
                        </m:ctrlPr>
                      </m:radPr>
                      <m:deg/>
                      <m:e>
                        <m:r>
                          <a:rPr lang="en-US" b="0" i="1" smtClean="0">
                            <a:latin typeface="Cambria Math"/>
                            <a:cs typeface="NikoshBAN" pitchFamily="2" charset="0"/>
                          </a:rPr>
                          <m:t>24</m:t>
                        </m:r>
                        <m:r>
                          <a:rPr lang="en-US" i="1">
                            <a:latin typeface="Cambria Math"/>
                            <a:cs typeface="NikoshBAN" pitchFamily="2" charset="0"/>
                          </a:rPr>
                          <m:t> </m:t>
                        </m:r>
                      </m:e>
                    </m:rad>
                  </m:oMath>
                </a14:m>
                <a:endParaRPr lang="en-US" dirty="0" smtClean="0">
                  <a:latin typeface="Times New Roman" pitchFamily="18" charset="0"/>
                  <a:cs typeface="Times New Roman" pitchFamily="18" charset="0"/>
                </a:endParaRPr>
              </a:p>
              <a:p>
                <a:r>
                  <a:rPr lang="en-US" dirty="0" smtClean="0">
                    <a:latin typeface="Times New Roman" pitchFamily="18" charset="0"/>
                    <a:cs typeface="Times New Roman" pitchFamily="18" charset="0"/>
                  </a:rPr>
                  <a:t>     =  </a:t>
                </a:r>
                <a:r>
                  <a:rPr lang="en-US" dirty="0">
                    <a:latin typeface="Times New Roman" pitchFamily="18" charset="0"/>
                    <a:cs typeface="Times New Roman" pitchFamily="18" charset="0"/>
                  </a:rPr>
                  <a:t>6</a:t>
                </a:r>
                <a:r>
                  <a:rPr lang="en-US" dirty="0" smtClean="0">
                    <a:latin typeface="Times New Roman" pitchFamily="18" charset="0"/>
                    <a:cs typeface="Times New Roman" pitchFamily="18" charset="0"/>
                  </a:rPr>
                  <a:t>+ 2. </a:t>
                </a:r>
                <a:r>
                  <a:rPr lang="en-US" dirty="0" smtClean="0">
                    <a:cs typeface="NikoshBAN" pitchFamily="2" charset="0"/>
                  </a:rPr>
                  <a:t> 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en-US" i="1">
                            <a:latin typeface="Cambria Math"/>
                            <a:cs typeface="NikoshBAN" pitchFamily="2" charset="0"/>
                          </a:rPr>
                        </m:ctrlPr>
                      </m:radPr>
                      <m:deg/>
                      <m:e>
                        <m:r>
                          <a:rPr lang="en-US" b="0" i="1" smtClean="0">
                            <a:latin typeface="Cambria Math"/>
                            <a:cs typeface="NikoshBAN" pitchFamily="2" charset="0"/>
                          </a:rPr>
                          <m:t>24</m:t>
                        </m:r>
                        <m:r>
                          <a:rPr lang="en-US" i="1">
                            <a:latin typeface="Cambria Math"/>
                            <a:cs typeface="NikoshBAN" pitchFamily="2" charset="0"/>
                          </a:rPr>
                          <m:t> </m:t>
                        </m:r>
                      </m:e>
                    </m:rad>
                  </m:oMath>
                </a14:m>
                <a:r>
                  <a:rPr lang="en-US" dirty="0" smtClean="0">
                    <a:latin typeface="Times New Roman" pitchFamily="18" charset="0"/>
                    <a:cs typeface="Times New Roman" pitchFamily="18" charset="0"/>
                  </a:rPr>
                  <a:t>. + 4  </a:t>
                </a:r>
              </a:p>
              <a:p>
                <a:r>
                  <a:rPr lang="en-US" dirty="0">
                    <a:latin typeface="Times New Roman" pitchFamily="18" charset="0"/>
                    <a:cs typeface="Times New Roman" pitchFamily="18" charset="0"/>
                  </a:rPr>
                  <a:t> </a:t>
                </a:r>
                <a:r>
                  <a:rPr lang="en-US" dirty="0" smtClean="0">
                    <a:latin typeface="Times New Roman" pitchFamily="18" charset="0"/>
                    <a:cs typeface="Times New Roman" pitchFamily="18" charset="0"/>
                  </a:rPr>
                  <a:t>     =(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i="1" smtClean="0">
                            <a:latin typeface="Cambria Math"/>
                            <a:cs typeface="Times New Roman" pitchFamily="18" charset="0"/>
                          </a:rPr>
                        </m:ctrlPr>
                      </m:sSupPr>
                      <m:e>
                        <m:rad>
                          <m:radPr>
                            <m:degHide m:val="on"/>
                            <m:ctrlPr>
                              <a:rPr lang="en-US" i="1" smtClean="0">
                                <a:latin typeface="Cambria Math"/>
                                <a:cs typeface="Times New Roman" pitchFamily="18" charset="0"/>
                              </a:rPr>
                            </m:ctrlPr>
                          </m:radPr>
                          <m:deg/>
                          <m:e>
                            <m:r>
                              <a:rPr lang="en-US" b="0" i="1" smtClean="0">
                                <a:latin typeface="Cambria Math"/>
                                <a:cs typeface="Times New Roman" pitchFamily="18" charset="0"/>
                              </a:rPr>
                              <m:t>6</m:t>
                            </m:r>
                            <m:r>
                              <a:rPr lang="en-US" b="0" i="1" smtClean="0">
                                <a:latin typeface="Cambria Math"/>
                                <a:cs typeface="Times New Roman" pitchFamily="18" charset="0"/>
                              </a:rPr>
                              <m:t>)</m:t>
                            </m:r>
                          </m:e>
                        </m:rad>
                      </m:e>
                      <m:sup>
                        <m:r>
                          <a:rPr lang="en-US" i="1" smtClean="0">
                            <a:latin typeface="Cambria Math"/>
                            <a:cs typeface="Times New Roman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US" dirty="0" smtClean="0">
                    <a:latin typeface="Times New Roman" pitchFamily="18" charset="0"/>
                    <a:cs typeface="Times New Roman" pitchFamily="18" charset="0"/>
                  </a:rPr>
                  <a:t> +2. 2.</a:t>
                </a:r>
                <a:r>
                  <a:rPr lang="en-US" dirty="0" smtClean="0">
                    <a:cs typeface="NikoshBAN" pitchFamily="2" charset="0"/>
                  </a:rPr>
                  <a:t> 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en-US" i="1" smtClean="0">
                            <a:latin typeface="Cambria Math"/>
                            <a:cs typeface="NikoshBAN" pitchFamily="2" charset="0"/>
                          </a:rPr>
                        </m:ctrlPr>
                      </m:radPr>
                      <m:deg/>
                      <m:e>
                        <m:r>
                          <a:rPr lang="en-US" b="0" i="1" smtClean="0">
                            <a:latin typeface="Cambria Math"/>
                            <a:cs typeface="NikoshBAN" pitchFamily="2" charset="0"/>
                          </a:rPr>
                          <m:t>6</m:t>
                        </m:r>
                        <m:r>
                          <a:rPr lang="en-US" i="1">
                            <a:latin typeface="Cambria Math"/>
                            <a:cs typeface="NikoshBAN" pitchFamily="2" charset="0"/>
                          </a:rPr>
                          <m:t> </m:t>
                        </m:r>
                      </m:e>
                    </m:rad>
                  </m:oMath>
                </a14:m>
                <a:r>
                  <a:rPr lang="en-US" dirty="0" smtClean="0">
                    <a:latin typeface="Times New Roman" pitchFamily="18" charset="0"/>
                    <a:cs typeface="Times New Roman" pitchFamily="18" charset="0"/>
                  </a:rPr>
                  <a:t> +(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i="1" dirty="0" smtClean="0">
                            <a:latin typeface="Cambria Math"/>
                            <a:cs typeface="Times New Roman" pitchFamily="18" charset="0"/>
                          </a:rPr>
                        </m:ctrlPr>
                      </m:sSupPr>
                      <m:e>
                        <m:r>
                          <a:rPr lang="en-US" b="0" i="1" dirty="0" smtClean="0">
                            <a:latin typeface="Cambria Math"/>
                            <a:cs typeface="Times New Roman" pitchFamily="18" charset="0"/>
                          </a:rPr>
                          <m:t> </m:t>
                        </m:r>
                        <m:r>
                          <a:rPr lang="en-US" b="0" i="1" dirty="0" smtClean="0">
                            <a:latin typeface="Cambria Math"/>
                            <a:cs typeface="Times New Roman" pitchFamily="18" charset="0"/>
                          </a:rPr>
                          <m:t>2</m:t>
                        </m:r>
                        <m:r>
                          <a:rPr lang="en-US" b="0" i="1" dirty="0" smtClean="0">
                            <a:latin typeface="Cambria Math"/>
                            <a:cs typeface="Times New Roman" pitchFamily="18" charset="0"/>
                          </a:rPr>
                          <m:t>)</m:t>
                        </m:r>
                      </m:e>
                      <m:sup>
                        <m:r>
                          <a:rPr lang="en-US" i="1" dirty="0" smtClean="0">
                            <a:latin typeface="Cambria Math"/>
                            <a:cs typeface="Times New Roman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US" dirty="0" smtClean="0">
                    <a:latin typeface="Times New Roman" pitchFamily="18" charset="0"/>
                    <a:cs typeface="Times New Roman" pitchFamily="18" charset="0"/>
                  </a:rPr>
                  <a:t> </a:t>
                </a:r>
              </a:p>
              <a:p>
                <a:r>
                  <a:rPr lang="en-US" dirty="0">
                    <a:latin typeface="Times New Roman" pitchFamily="18" charset="0"/>
                    <a:cs typeface="Times New Roman" pitchFamily="18" charset="0"/>
                  </a:rPr>
                  <a:t> </a:t>
                </a:r>
                <a:r>
                  <a:rPr lang="en-US" dirty="0" smtClean="0">
                    <a:latin typeface="Times New Roman" pitchFamily="18" charset="0"/>
                    <a:cs typeface="Times New Roman" pitchFamily="18" charset="0"/>
                  </a:rPr>
                  <a:t>      =(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i="1" smtClean="0">
                            <a:latin typeface="Cambria Math"/>
                            <a:cs typeface="Times New Roman" pitchFamily="18" charset="0"/>
                          </a:rPr>
                        </m:ctrlPr>
                      </m:sSupPr>
                      <m:e>
                        <m:rad>
                          <m:radPr>
                            <m:degHide m:val="on"/>
                            <m:ctrlPr>
                              <a:rPr lang="en-US" i="1" smtClean="0">
                                <a:latin typeface="Cambria Math"/>
                                <a:cs typeface="Times New Roman" pitchFamily="18" charset="0"/>
                              </a:rPr>
                            </m:ctrlPr>
                          </m:radPr>
                          <m:deg/>
                          <m:e>
                            <m:r>
                              <a:rPr lang="en-US" b="0" i="1" smtClean="0">
                                <a:latin typeface="Cambria Math"/>
                                <a:cs typeface="Times New Roman" pitchFamily="18" charset="0"/>
                              </a:rPr>
                              <m:t>6</m:t>
                            </m:r>
                          </m:e>
                        </m:rad>
                        <m:r>
                          <a:rPr lang="en-US" b="0" i="1" smtClean="0">
                            <a:latin typeface="Cambria Math"/>
                            <a:cs typeface="Times New Roman" pitchFamily="18" charset="0"/>
                          </a:rPr>
                          <m:t>+</m:t>
                        </m:r>
                        <m:r>
                          <a:rPr lang="en-US" b="0" i="1" smtClean="0">
                            <a:latin typeface="Cambria Math"/>
                            <a:cs typeface="Times New Roman" pitchFamily="18" charset="0"/>
                          </a:rPr>
                          <m:t>2</m:t>
                        </m:r>
                        <m:r>
                          <a:rPr lang="en-US" b="0" i="1" smtClean="0">
                            <a:latin typeface="Cambria Math"/>
                            <a:cs typeface="Times New Roman" pitchFamily="18" charset="0"/>
                          </a:rPr>
                          <m:t>)</m:t>
                        </m:r>
                      </m:e>
                      <m:sup>
                        <m:r>
                          <a:rPr lang="en-US" b="0" i="1" smtClean="0">
                            <a:latin typeface="Cambria Math"/>
                            <a:cs typeface="Times New Roman" pitchFamily="18" charset="0"/>
                          </a:rPr>
                          <m:t>2</m:t>
                        </m:r>
                      </m:sup>
                    </m:sSup>
                  </m:oMath>
                </a14:m>
                <a:endParaRPr lang="en-US" dirty="0" smtClean="0">
                  <a:latin typeface="Times New Roman" pitchFamily="18" charset="0"/>
                  <a:cs typeface="Times New Roman" pitchFamily="18" charset="0"/>
                </a:endParaRPr>
              </a:p>
              <a:p>
                <a:r>
                  <a:rPr lang="en-US" dirty="0" smtClean="0">
                    <a:latin typeface="Times New Roman" pitchFamily="18" charset="0"/>
                    <a:cs typeface="Times New Roman" pitchFamily="18" charset="0"/>
                  </a:rPr>
                  <a:t>P      = 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en-US" i="1">
                            <a:latin typeface="Cambria Math"/>
                            <a:cs typeface="Times New Roman" pitchFamily="18" charset="0"/>
                          </a:rPr>
                        </m:ctrlPr>
                      </m:radPr>
                      <m:deg/>
                      <m:e>
                        <m:r>
                          <a:rPr lang="en-US" b="0" i="1" smtClean="0">
                            <a:latin typeface="Cambria Math"/>
                            <a:cs typeface="Times New Roman" pitchFamily="18" charset="0"/>
                          </a:rPr>
                          <m:t>6</m:t>
                        </m:r>
                      </m:e>
                    </m:rad>
                  </m:oMath>
                </a14:m>
                <a:r>
                  <a:rPr lang="en-US" dirty="0" smtClean="0">
                    <a:latin typeface="Times New Roman" pitchFamily="18" charset="0"/>
                    <a:cs typeface="Times New Roman" pitchFamily="18" charset="0"/>
                  </a:rPr>
                  <a:t>+2  (</a:t>
                </a:r>
                <a:r>
                  <a:rPr lang="en-US" dirty="0" err="1" smtClean="0">
                    <a:latin typeface="NikoshBAN" pitchFamily="2" charset="0"/>
                    <a:cs typeface="NikoshBAN" pitchFamily="2" charset="0"/>
                  </a:rPr>
                  <a:t>প্রমাণিত</a:t>
                </a:r>
                <a:r>
                  <a:rPr lang="en-US" dirty="0" smtClean="0">
                    <a:latin typeface="NikoshBAN" pitchFamily="2" charset="0"/>
                    <a:cs typeface="NikoshBAN" pitchFamily="2" charset="0"/>
                  </a:rPr>
                  <a:t> )  </a:t>
                </a:r>
                <a:endParaRPr lang="en-US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2"/>
                <a:stretch>
                  <a:fillRect l="-1630" t="-134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771844169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NikoshBAN" pitchFamily="2" charset="0"/>
                <a:cs typeface="NikoshBAN" pitchFamily="2" charset="0"/>
              </a:rPr>
              <a:t>সমাধান 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 lnSpcReduction="10000"/>
              </a:bodyPr>
              <a:lstStyle/>
              <a:p>
                <a:r>
                  <a:rPr lang="en-US" dirty="0" smtClean="0">
                    <a:cs typeface="NikoshBAN" pitchFamily="2" charset="0"/>
                  </a:rPr>
                  <a:t>খ.P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/>
                        <a:cs typeface="NikoshBAN" pitchFamily="2" charset="0"/>
                      </a:rPr>
                      <m:t>=</m:t>
                    </m:r>
                    <m:r>
                      <a:rPr lang="en-US" b="0" i="1" smtClean="0">
                        <a:latin typeface="Cambria Math"/>
                        <a:cs typeface="NikoshBAN" pitchFamily="2" charset="0"/>
                      </a:rPr>
                      <m:t>2</m:t>
                    </m:r>
                    <m:r>
                      <a:rPr lang="en-US" i="1">
                        <a:latin typeface="Cambria Math"/>
                        <a:cs typeface="NikoshBAN" pitchFamily="2" charset="0"/>
                      </a:rPr>
                      <m:t>+</m:t>
                    </m:r>
                    <m:r>
                      <m:rPr>
                        <m:nor/>
                      </m:rPr>
                      <a:rPr lang="en-US" dirty="0">
                        <a:cs typeface="NikoshBAN" pitchFamily="2" charset="0"/>
                      </a:rPr>
                      <m:t> </m:t>
                    </m:r>
                    <m:rad>
                      <m:radPr>
                        <m:degHide m:val="on"/>
                        <m:ctrlPr>
                          <a:rPr lang="en-US" i="1">
                            <a:latin typeface="Cambria Math"/>
                            <a:cs typeface="NikoshBAN" pitchFamily="2" charset="0"/>
                          </a:rPr>
                        </m:ctrlPr>
                      </m:radPr>
                      <m:deg/>
                      <m:e>
                        <m:r>
                          <a:rPr lang="en-US" b="0" i="1" smtClean="0">
                            <a:latin typeface="Cambria Math"/>
                            <a:cs typeface="NikoshBAN" pitchFamily="2" charset="0"/>
                          </a:rPr>
                          <m:t>6</m:t>
                        </m:r>
                        <m:r>
                          <a:rPr lang="en-US" i="1">
                            <a:latin typeface="Cambria Math"/>
                            <a:cs typeface="NikoshBAN" pitchFamily="2" charset="0"/>
                          </a:rPr>
                          <m:t> </m:t>
                        </m:r>
                      </m:e>
                    </m:rad>
                  </m:oMath>
                </a14:m>
                <a:endParaRPr lang="en-US" dirty="0" smtClean="0">
                  <a:cs typeface="NikoshBAN" pitchFamily="2" charset="0"/>
                </a:endParaRPr>
              </a:p>
              <a:p>
                <a:r>
                  <a:rPr lang="en-US" dirty="0" smtClean="0">
                    <a:latin typeface="NikoshBAN" pitchFamily="2" charset="0"/>
                    <a:cs typeface="NikoshBAN" pitchFamily="2" charset="0"/>
                  </a:rPr>
                  <a:t>  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i="1" smtClean="0">
                            <a:latin typeface="Cambria Math"/>
                            <a:cs typeface="NikoshBAN" pitchFamily="2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/>
                            <a:cs typeface="NikoshBAN" pitchFamily="2" charset="0"/>
                          </a:rPr>
                          <m:t>1</m:t>
                        </m:r>
                      </m:num>
                      <m:den>
                        <m:sSup>
                          <m:sSupPr>
                            <m:ctrlPr>
                              <a:rPr lang="en-US" i="1" smtClean="0">
                                <a:latin typeface="Cambria Math"/>
                                <a:cs typeface="NikoshBAN" pitchFamily="2" charset="0"/>
                              </a:rPr>
                            </m:ctrlPr>
                          </m:sSupPr>
                          <m:e>
                            <m:r>
                              <a:rPr lang="en-US" b="0" i="1" smtClean="0">
                                <a:latin typeface="Cambria Math"/>
                                <a:cs typeface="NikoshBAN" pitchFamily="2" charset="0"/>
                              </a:rPr>
                              <m:t>𝑝</m:t>
                            </m:r>
                          </m:e>
                          <m:sup>
                            <m:r>
                              <a:rPr lang="en-US" b="0" i="1" smtClean="0">
                                <a:latin typeface="Cambria Math"/>
                                <a:cs typeface="NikoshBAN" pitchFamily="2" charset="0"/>
                              </a:rPr>
                              <m:t> </m:t>
                            </m:r>
                          </m:sup>
                        </m:sSup>
                      </m:den>
                    </m:f>
                  </m:oMath>
                </a14:m>
                <a:r>
                  <a:rPr lang="en-US" dirty="0" smtClean="0">
                    <a:latin typeface="NikoshBAN" pitchFamily="2" charset="0"/>
                    <a:cs typeface="NikoshBAN" pitchFamily="2" charset="0"/>
                  </a:rPr>
                  <a:t> 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i="1" dirty="0" smtClean="0">
                            <a:latin typeface="Cambria Math"/>
                            <a:cs typeface="NikoshBAN" pitchFamily="2" charset="0"/>
                          </a:rPr>
                        </m:ctrlPr>
                      </m:fPr>
                      <m:num>
                        <m:r>
                          <a:rPr lang="en-US" b="0" i="1" dirty="0" smtClean="0">
                            <a:latin typeface="Cambria Math"/>
                            <a:cs typeface="NikoshBAN" pitchFamily="2" charset="0"/>
                          </a:rPr>
                          <m:t>1</m:t>
                        </m:r>
                      </m:num>
                      <m:den>
                        <m:r>
                          <a:rPr lang="en-US" b="0" i="1" dirty="0" smtClean="0">
                            <a:latin typeface="Cambria Math"/>
                            <a:cs typeface="NikoshBAN" pitchFamily="2" charset="0"/>
                          </a:rPr>
                          <m:t> </m:t>
                        </m:r>
                        <m:r>
                          <a:rPr lang="en-US" b="0" i="1" dirty="0" smtClean="0">
                            <a:latin typeface="Cambria Math"/>
                            <a:cs typeface="NikoshBAN" pitchFamily="2" charset="0"/>
                          </a:rPr>
                          <m:t>2</m:t>
                        </m:r>
                        <m:r>
                          <a:rPr lang="en-US" i="1">
                            <a:latin typeface="Cambria Math"/>
                            <a:cs typeface="NikoshBAN" pitchFamily="2" charset="0"/>
                          </a:rPr>
                          <m:t>+</m:t>
                        </m:r>
                        <m:r>
                          <m:rPr>
                            <m:nor/>
                          </m:rPr>
                          <a:rPr lang="en-US" dirty="0">
                            <a:cs typeface="NikoshBAN" pitchFamily="2" charset="0"/>
                          </a:rPr>
                          <m:t> </m:t>
                        </m:r>
                        <m:rad>
                          <m:radPr>
                            <m:degHide m:val="on"/>
                            <m:ctrlPr>
                              <a:rPr lang="en-US" i="1">
                                <a:latin typeface="Cambria Math"/>
                                <a:cs typeface="NikoshBAN" pitchFamily="2" charset="0"/>
                              </a:rPr>
                            </m:ctrlPr>
                          </m:radPr>
                          <m:deg/>
                          <m:e>
                            <m:r>
                              <a:rPr lang="en-US" b="0" i="1" smtClean="0">
                                <a:latin typeface="Cambria Math"/>
                                <a:cs typeface="NikoshBAN" pitchFamily="2" charset="0"/>
                              </a:rPr>
                              <m:t>6</m:t>
                            </m:r>
                            <m:r>
                              <a:rPr lang="en-US" i="1">
                                <a:latin typeface="Cambria Math"/>
                                <a:cs typeface="NikoshBAN" pitchFamily="2" charset="0"/>
                              </a:rPr>
                              <m:t> </m:t>
                            </m:r>
                          </m:e>
                        </m:rad>
                      </m:den>
                    </m:f>
                  </m:oMath>
                </a14:m>
                <a:endParaRPr lang="en-US" dirty="0" smtClean="0">
                  <a:latin typeface="NikoshBAN" pitchFamily="2" charset="0"/>
                  <a:cs typeface="NikoshBAN" pitchFamily="2" charset="0"/>
                </a:endParaRPr>
              </a:p>
              <a:p>
                <a:r>
                  <a:rPr lang="en-US" dirty="0">
                    <a:latin typeface="NikoshBAN" pitchFamily="2" charset="0"/>
                    <a:cs typeface="NikoshBAN" pitchFamily="2" charset="0"/>
                  </a:rPr>
                  <a:t> </a:t>
                </a:r>
                <a:r>
                  <a:rPr lang="en-US" dirty="0" smtClean="0">
                    <a:latin typeface="NikoshBAN" pitchFamily="2" charset="0"/>
                    <a:cs typeface="NikoshBAN" pitchFamily="2" charset="0"/>
                  </a:rPr>
                  <a:t>      =  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i="1" smtClean="0">
                            <a:latin typeface="Cambria Math"/>
                            <a:cs typeface="NikoshBAN" pitchFamily="2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/>
                            <a:cs typeface="NikoshBAN" pitchFamily="2" charset="0"/>
                          </a:rPr>
                          <m:t>1</m:t>
                        </m:r>
                        <m:r>
                          <a:rPr lang="en-US" b="0" i="1" smtClean="0">
                            <a:latin typeface="Cambria Math"/>
                            <a:cs typeface="NikoshBAN" pitchFamily="2" charset="0"/>
                          </a:rPr>
                          <m:t>(</m:t>
                        </m:r>
                        <m:r>
                          <a:rPr lang="en-US" b="0" i="1" smtClean="0">
                            <a:latin typeface="Cambria Math"/>
                            <a:cs typeface="NikoshBAN" pitchFamily="2" charset="0"/>
                          </a:rPr>
                          <m:t>2</m:t>
                        </m:r>
                        <m:r>
                          <a:rPr lang="en-US" b="0" i="1" smtClean="0">
                            <a:latin typeface="Cambria Math"/>
                            <a:cs typeface="NikoshBAN" pitchFamily="2" charset="0"/>
                          </a:rPr>
                          <m:t>−</m:t>
                        </m:r>
                        <m:r>
                          <m:rPr>
                            <m:nor/>
                          </m:rPr>
                          <a:rPr lang="en-US" dirty="0">
                            <a:cs typeface="NikoshBAN" pitchFamily="2" charset="0"/>
                          </a:rPr>
                          <m:t> </m:t>
                        </m:r>
                        <m:rad>
                          <m:radPr>
                            <m:degHide m:val="on"/>
                            <m:ctrlPr>
                              <a:rPr lang="en-US" i="1">
                                <a:latin typeface="Cambria Math"/>
                                <a:cs typeface="NikoshBAN" pitchFamily="2" charset="0"/>
                              </a:rPr>
                            </m:ctrlPr>
                          </m:radPr>
                          <m:deg/>
                          <m:e>
                            <m:r>
                              <a:rPr lang="en-US" b="0" i="1" smtClean="0">
                                <a:latin typeface="Cambria Math"/>
                                <a:cs typeface="NikoshBAN" pitchFamily="2" charset="0"/>
                              </a:rPr>
                              <m:t>6</m:t>
                            </m:r>
                            <m:r>
                              <a:rPr lang="en-US" i="1">
                                <a:latin typeface="Cambria Math"/>
                                <a:cs typeface="NikoshBAN" pitchFamily="2" charset="0"/>
                              </a:rPr>
                              <m:t> )</m:t>
                            </m:r>
                          </m:e>
                        </m:rad>
                      </m:num>
                      <m:den>
                        <m:r>
                          <a:rPr lang="en-US" b="0" i="1" smtClean="0">
                            <a:latin typeface="Cambria Math"/>
                            <a:cs typeface="NikoshBAN" pitchFamily="2" charset="0"/>
                          </a:rPr>
                          <m:t>(</m:t>
                        </m:r>
                        <m:r>
                          <a:rPr lang="en-US" b="0" i="1" smtClean="0">
                            <a:latin typeface="Cambria Math"/>
                            <a:cs typeface="NikoshBAN" pitchFamily="2" charset="0"/>
                          </a:rPr>
                          <m:t>2</m:t>
                        </m:r>
                        <m:r>
                          <a:rPr lang="en-US" i="1">
                            <a:latin typeface="Cambria Math"/>
                            <a:cs typeface="NikoshBAN" pitchFamily="2" charset="0"/>
                          </a:rPr>
                          <m:t>+</m:t>
                        </m:r>
                        <m:r>
                          <m:rPr>
                            <m:nor/>
                          </m:rPr>
                          <a:rPr lang="en-US" dirty="0">
                            <a:cs typeface="NikoshBAN" pitchFamily="2" charset="0"/>
                          </a:rPr>
                          <m:t> </m:t>
                        </m:r>
                        <m:rad>
                          <m:radPr>
                            <m:degHide m:val="on"/>
                            <m:ctrlPr>
                              <a:rPr lang="en-US" i="1">
                                <a:latin typeface="Cambria Math"/>
                                <a:cs typeface="NikoshBAN" pitchFamily="2" charset="0"/>
                              </a:rPr>
                            </m:ctrlPr>
                          </m:radPr>
                          <m:deg/>
                          <m:e>
                            <m:r>
                              <a:rPr lang="en-US" b="0" i="1" smtClean="0">
                                <a:latin typeface="Cambria Math"/>
                                <a:cs typeface="NikoshBAN" pitchFamily="2" charset="0"/>
                              </a:rPr>
                              <m:t>6</m:t>
                            </m:r>
                            <m:r>
                              <a:rPr lang="en-US" b="0" i="1" smtClean="0">
                                <a:latin typeface="Cambria Math"/>
                                <a:cs typeface="NikoshBAN" pitchFamily="2" charset="0"/>
                              </a:rPr>
                              <m:t> )</m:t>
                            </m:r>
                            <m:r>
                              <a:rPr lang="en-US" i="1">
                                <a:latin typeface="Cambria Math"/>
                                <a:cs typeface="NikoshBAN" pitchFamily="2" charset="0"/>
                              </a:rPr>
                              <m:t> </m:t>
                            </m:r>
                          </m:e>
                        </m:rad>
                        <m:r>
                          <a:rPr lang="en-US" b="0" i="1" smtClean="0">
                            <a:latin typeface="Cambria Math"/>
                            <a:cs typeface="NikoshBAN" pitchFamily="2" charset="0"/>
                          </a:rPr>
                          <m:t>(</m:t>
                        </m:r>
                        <m:r>
                          <a:rPr lang="en-US" b="0" i="1" smtClean="0">
                            <a:latin typeface="Cambria Math"/>
                            <a:cs typeface="NikoshBAN" pitchFamily="2" charset="0"/>
                          </a:rPr>
                          <m:t>2</m:t>
                        </m:r>
                        <m:r>
                          <a:rPr lang="en-US" b="0" i="1" smtClean="0">
                            <a:latin typeface="Cambria Math"/>
                            <a:cs typeface="NikoshBAN" pitchFamily="2" charset="0"/>
                          </a:rPr>
                          <m:t>−</m:t>
                        </m:r>
                        <m:r>
                          <m:rPr>
                            <m:nor/>
                          </m:rPr>
                          <a:rPr lang="en-US" dirty="0">
                            <a:cs typeface="NikoshBAN" pitchFamily="2" charset="0"/>
                          </a:rPr>
                          <m:t> </m:t>
                        </m:r>
                        <m:rad>
                          <m:radPr>
                            <m:degHide m:val="on"/>
                            <m:ctrlPr>
                              <a:rPr lang="en-US" i="1">
                                <a:latin typeface="Cambria Math"/>
                                <a:cs typeface="NikoshBAN" pitchFamily="2" charset="0"/>
                              </a:rPr>
                            </m:ctrlPr>
                          </m:radPr>
                          <m:deg/>
                          <m:e>
                            <m:r>
                              <a:rPr lang="en-US" b="0" i="1" smtClean="0">
                                <a:latin typeface="Cambria Math"/>
                                <a:cs typeface="NikoshBAN" pitchFamily="2" charset="0"/>
                              </a:rPr>
                              <m:t>6</m:t>
                            </m:r>
                            <m:r>
                              <a:rPr lang="en-US" b="0" i="1" smtClean="0">
                                <a:latin typeface="Cambria Math"/>
                                <a:cs typeface="NikoshBAN" pitchFamily="2" charset="0"/>
                              </a:rPr>
                              <m:t>)</m:t>
                            </m:r>
                            <m:r>
                              <a:rPr lang="en-US" i="1">
                                <a:latin typeface="Cambria Math"/>
                                <a:cs typeface="NikoshBAN" pitchFamily="2" charset="0"/>
                              </a:rPr>
                              <m:t> </m:t>
                            </m:r>
                          </m:e>
                        </m:rad>
                      </m:den>
                    </m:f>
                  </m:oMath>
                </a14:m>
                <a:endParaRPr lang="en-US" dirty="0" smtClean="0">
                  <a:latin typeface="NikoshBAN" pitchFamily="2" charset="0"/>
                  <a:cs typeface="NikoshBAN" pitchFamily="2" charset="0"/>
                </a:endParaRPr>
              </a:p>
              <a:p>
                <a:r>
                  <a:rPr lang="en-US" dirty="0">
                    <a:latin typeface="NikoshBAN" pitchFamily="2" charset="0"/>
                    <a:cs typeface="NikoshBAN" pitchFamily="2" charset="0"/>
                  </a:rPr>
                  <a:t> </a:t>
                </a:r>
                <a:r>
                  <a:rPr lang="en-US" dirty="0" smtClean="0">
                    <a:latin typeface="NikoshBAN" pitchFamily="2" charset="0"/>
                    <a:cs typeface="NikoshBAN" pitchFamily="2" charset="0"/>
                  </a:rPr>
                  <a:t>     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i="1" smtClean="0">
                            <a:latin typeface="Cambria Math"/>
                            <a:cs typeface="NikoshBAN" pitchFamily="2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/>
                            <a:cs typeface="NikoshBAN" pitchFamily="2" charset="0"/>
                          </a:rPr>
                          <m:t>2</m:t>
                        </m:r>
                        <m:r>
                          <a:rPr lang="en-US" b="0" i="1" smtClean="0">
                            <a:latin typeface="Cambria Math"/>
                            <a:cs typeface="NikoshBAN" pitchFamily="2" charset="0"/>
                          </a:rPr>
                          <m:t>−</m:t>
                        </m:r>
                        <m:r>
                          <m:rPr>
                            <m:nor/>
                          </m:rPr>
                          <a:rPr lang="en-US" dirty="0">
                            <a:cs typeface="NikoshBAN" pitchFamily="2" charset="0"/>
                          </a:rPr>
                          <m:t> </m:t>
                        </m:r>
                        <m:rad>
                          <m:radPr>
                            <m:degHide m:val="on"/>
                            <m:ctrlPr>
                              <a:rPr lang="en-US" i="1">
                                <a:latin typeface="Cambria Math"/>
                                <a:cs typeface="NikoshBAN" pitchFamily="2" charset="0"/>
                              </a:rPr>
                            </m:ctrlPr>
                          </m:radPr>
                          <m:deg/>
                          <m:e>
                            <m:r>
                              <a:rPr lang="en-US" b="0" i="1" smtClean="0">
                                <a:latin typeface="Cambria Math"/>
                                <a:cs typeface="NikoshBAN" pitchFamily="2" charset="0"/>
                              </a:rPr>
                              <m:t>6</m:t>
                            </m:r>
                            <m:r>
                              <a:rPr lang="en-US" i="1">
                                <a:latin typeface="Cambria Math"/>
                                <a:cs typeface="NikoshBAN" pitchFamily="2" charset="0"/>
                              </a:rPr>
                              <m:t> </m:t>
                            </m:r>
                          </m:e>
                        </m:rad>
                      </m:num>
                      <m:den>
                        <m:r>
                          <a:rPr lang="en-US" b="0" i="1" smtClean="0">
                            <a:latin typeface="Cambria Math"/>
                            <a:cs typeface="NikoshBAN" pitchFamily="2" charset="0"/>
                          </a:rPr>
                          <m:t>(</m:t>
                        </m:r>
                        <m:sSup>
                          <m:sSupPr>
                            <m:ctrlPr>
                              <a:rPr lang="en-US" i="1" smtClean="0">
                                <a:latin typeface="Cambria Math"/>
                                <a:cs typeface="NikoshBAN" pitchFamily="2" charset="0"/>
                              </a:rPr>
                            </m:ctrlPr>
                          </m:sSupPr>
                          <m:e>
                            <m:r>
                              <a:rPr lang="en-US" b="0" i="1" smtClean="0">
                                <a:latin typeface="Cambria Math"/>
                                <a:cs typeface="NikoshBAN" pitchFamily="2" charset="0"/>
                              </a:rPr>
                              <m:t>2</m:t>
                            </m:r>
                            <m:r>
                              <a:rPr lang="en-US" b="0" i="1" smtClean="0">
                                <a:latin typeface="Cambria Math"/>
                                <a:cs typeface="NikoshBAN" pitchFamily="2" charset="0"/>
                              </a:rPr>
                              <m:t>)</m:t>
                            </m:r>
                          </m:e>
                          <m:sup>
                            <m:r>
                              <a:rPr lang="en-US" i="1" smtClean="0">
                                <a:latin typeface="Cambria Math"/>
                                <a:cs typeface="NikoshBAN" pitchFamily="2" charset="0"/>
                              </a:rPr>
                              <m:t>2</m:t>
                            </m:r>
                          </m:sup>
                        </m:sSup>
                        <m:r>
                          <a:rPr lang="en-US" b="0" i="1" smtClean="0">
                            <a:latin typeface="Cambria Math"/>
                            <a:cs typeface="NikoshBAN" pitchFamily="2" charset="0"/>
                          </a:rPr>
                          <m:t>−</m:t>
                        </m:r>
                        <m:r>
                          <a:rPr lang="en-US" i="1" smtClean="0">
                            <a:latin typeface="Cambria Math"/>
                            <a:cs typeface="NikoshBAN" pitchFamily="2" charset="0"/>
                          </a:rPr>
                          <m:t> </m:t>
                        </m:r>
                        <m:r>
                          <a:rPr lang="en-US" b="0" i="1" smtClean="0">
                            <a:latin typeface="Cambria Math"/>
                            <a:cs typeface="NikoshBAN" pitchFamily="2" charset="0"/>
                          </a:rPr>
                          <m:t>(</m:t>
                        </m:r>
                        <m:rad>
                          <m:radPr>
                            <m:degHide m:val="on"/>
                            <m:ctrlPr>
                              <a:rPr lang="en-US" i="1">
                                <a:latin typeface="Cambria Math"/>
                                <a:cs typeface="NikoshBAN" pitchFamily="2" charset="0"/>
                              </a:rPr>
                            </m:ctrlPr>
                          </m:radPr>
                          <m:deg/>
                          <m:e>
                            <m:r>
                              <a:rPr lang="en-US" i="1">
                                <a:latin typeface="Cambria Math"/>
                                <a:cs typeface="NikoshBAN" pitchFamily="2" charset="0"/>
                              </a:rPr>
                              <m:t>6</m:t>
                            </m:r>
                            <m:r>
                              <a:rPr lang="en-US" i="1">
                                <a:latin typeface="Cambria Math"/>
                                <a:cs typeface="NikoshBAN" pitchFamily="2" charset="0"/>
                              </a:rPr>
                              <m:t> </m:t>
                            </m:r>
                          </m:e>
                        </m:rad>
                        <m:sSup>
                          <m:sSupPr>
                            <m:ctrlPr>
                              <a:rPr lang="en-US" b="0" i="1" smtClean="0">
                                <a:latin typeface="Cambria Math"/>
                                <a:cs typeface="NikoshBAN" pitchFamily="2" charset="0"/>
                              </a:rPr>
                            </m:ctrlPr>
                          </m:sSupPr>
                          <m:e>
                            <m:r>
                              <a:rPr lang="en-US" b="0" i="1" smtClean="0">
                                <a:latin typeface="Cambria Math"/>
                                <a:cs typeface="NikoshBAN" pitchFamily="2" charset="0"/>
                              </a:rPr>
                              <m:t>)</m:t>
                            </m:r>
                          </m:e>
                          <m:sup>
                            <m:r>
                              <a:rPr lang="en-US" b="0" i="1" smtClean="0">
                                <a:latin typeface="Cambria Math"/>
                                <a:cs typeface="NikoshBAN" pitchFamily="2" charset="0"/>
                              </a:rPr>
                              <m:t>2</m:t>
                            </m:r>
                          </m:sup>
                        </m:sSup>
                      </m:den>
                    </m:f>
                  </m:oMath>
                </a14:m>
                <a:endParaRPr lang="en-US" dirty="0" smtClean="0">
                  <a:latin typeface="NikoshBAN" pitchFamily="2" charset="0"/>
                  <a:cs typeface="NikoshBAN" pitchFamily="2" charset="0"/>
                </a:endParaRPr>
              </a:p>
              <a:p>
                <a:r>
                  <a:rPr lang="en-US" dirty="0">
                    <a:latin typeface="NikoshBAN" pitchFamily="2" charset="0"/>
                    <a:cs typeface="NikoshBAN" pitchFamily="2" charset="0"/>
                  </a:rPr>
                  <a:t> </a:t>
                </a:r>
                <a:r>
                  <a:rPr lang="en-US" dirty="0" smtClean="0">
                    <a:latin typeface="NikoshBAN" pitchFamily="2" charset="0"/>
                    <a:cs typeface="NikoshBAN" pitchFamily="2" charset="0"/>
                  </a:rPr>
                  <a:t>   =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i="1" smtClean="0">
                            <a:latin typeface="Cambria Math"/>
                            <a:cs typeface="NikoshBAN" pitchFamily="2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/>
                            <a:cs typeface="NikoshBAN" pitchFamily="2" charset="0"/>
                          </a:rPr>
                          <m:t>2</m:t>
                        </m:r>
                        <m:r>
                          <a:rPr lang="en-US" b="0" i="1" smtClean="0">
                            <a:latin typeface="Cambria Math"/>
                            <a:cs typeface="NikoshBAN" pitchFamily="2" charset="0"/>
                          </a:rPr>
                          <m:t>−</m:t>
                        </m:r>
                        <m:r>
                          <m:rPr>
                            <m:nor/>
                          </m:rPr>
                          <a:rPr lang="en-US" dirty="0">
                            <a:cs typeface="NikoshBAN" pitchFamily="2" charset="0"/>
                          </a:rPr>
                          <m:t> </m:t>
                        </m:r>
                        <m:rad>
                          <m:radPr>
                            <m:degHide m:val="on"/>
                            <m:ctrlPr>
                              <a:rPr lang="en-US" i="1">
                                <a:latin typeface="Cambria Math"/>
                                <a:cs typeface="NikoshBAN" pitchFamily="2" charset="0"/>
                              </a:rPr>
                            </m:ctrlPr>
                          </m:radPr>
                          <m:deg/>
                          <m:e>
                            <m:r>
                              <a:rPr lang="en-US" b="0" i="1" smtClean="0">
                                <a:latin typeface="Cambria Math"/>
                                <a:cs typeface="NikoshBAN" pitchFamily="2" charset="0"/>
                              </a:rPr>
                              <m:t>6</m:t>
                            </m:r>
                            <m:r>
                              <a:rPr lang="en-US" i="1">
                                <a:latin typeface="Cambria Math"/>
                                <a:cs typeface="NikoshBAN" pitchFamily="2" charset="0"/>
                              </a:rPr>
                              <m:t> </m:t>
                            </m:r>
                          </m:e>
                        </m:rad>
                      </m:num>
                      <m:den>
                        <m:r>
                          <a:rPr lang="en-US" b="0" i="1" smtClean="0">
                            <a:latin typeface="Cambria Math"/>
                            <a:cs typeface="NikoshBAN" pitchFamily="2" charset="0"/>
                          </a:rPr>
                          <m:t>4</m:t>
                        </m:r>
                        <m:r>
                          <a:rPr lang="en-US" b="0" i="1" smtClean="0">
                            <a:latin typeface="Cambria Math"/>
                            <a:cs typeface="NikoshBAN" pitchFamily="2" charset="0"/>
                          </a:rPr>
                          <m:t>−</m:t>
                        </m:r>
                        <m:r>
                          <a:rPr lang="en-US" b="0" i="1" smtClean="0">
                            <a:latin typeface="Cambria Math"/>
                            <a:cs typeface="NikoshBAN" pitchFamily="2" charset="0"/>
                          </a:rPr>
                          <m:t>6</m:t>
                        </m:r>
                        <m:r>
                          <a:rPr lang="en-US" b="0" i="1" smtClean="0">
                            <a:latin typeface="Cambria Math"/>
                            <a:cs typeface="NikoshBAN" pitchFamily="2" charset="0"/>
                          </a:rPr>
                          <m:t> </m:t>
                        </m:r>
                      </m:den>
                    </m:f>
                  </m:oMath>
                </a14:m>
                <a:endParaRPr lang="en-US" dirty="0" smtClean="0">
                  <a:latin typeface="NikoshBAN" pitchFamily="2" charset="0"/>
                  <a:cs typeface="NikoshBAN" pitchFamily="2" charset="0"/>
                </a:endParaRP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2"/>
                <a:stretch>
                  <a:fillRect l="-1630" t="-215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861312531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762000"/>
                <a:ext cx="8229600" cy="5364163"/>
              </a:xfrm>
            </p:spPr>
            <p:txBody>
              <a:bodyPr/>
              <a:lstStyle/>
              <a:p>
                <a:r>
                  <a:rPr lang="en-US" dirty="0" smtClean="0">
                    <a:latin typeface="NikoshBAN" pitchFamily="2" charset="0"/>
                    <a:cs typeface="NikoshBAN" pitchFamily="2" charset="0"/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i="1">
                            <a:latin typeface="Cambria Math"/>
                            <a:cs typeface="NikoshBAN" pitchFamily="2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/>
                            <a:cs typeface="NikoshBAN" pitchFamily="2" charset="0"/>
                          </a:rPr>
                          <m:t>2</m:t>
                        </m:r>
                      </m:num>
                      <m:den>
                        <m:sSup>
                          <m:sSupPr>
                            <m:ctrlPr>
                              <a:rPr lang="en-US" i="1">
                                <a:latin typeface="Cambria Math"/>
                                <a:cs typeface="NikoshBAN" pitchFamily="2" charset="0"/>
                              </a:rPr>
                            </m:ctrlPr>
                          </m:sSupPr>
                          <m:e>
                            <m:r>
                              <a:rPr lang="en-US" i="1">
                                <a:latin typeface="Cambria Math"/>
                                <a:cs typeface="NikoshBAN" pitchFamily="2" charset="0"/>
                              </a:rPr>
                              <m:t>𝑝</m:t>
                            </m:r>
                          </m:e>
                          <m:sup>
                            <m:r>
                              <a:rPr lang="en-US" i="1">
                                <a:latin typeface="Cambria Math"/>
                                <a:cs typeface="NikoshBAN" pitchFamily="2" charset="0"/>
                              </a:rPr>
                              <m:t> </m:t>
                            </m:r>
                          </m:sup>
                        </m:sSup>
                      </m:den>
                    </m:f>
                  </m:oMath>
                </a14:m>
                <a:r>
                  <a:rPr lang="en-US" dirty="0">
                    <a:latin typeface="NikoshBAN" pitchFamily="2" charset="0"/>
                    <a:cs typeface="NikoshBAN" pitchFamily="2" charset="0"/>
                  </a:rPr>
                  <a:t> 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i="1" dirty="0">
                            <a:latin typeface="Cambria Math"/>
                            <a:cs typeface="NikoshBAN" pitchFamily="2" charset="0"/>
                          </a:rPr>
                        </m:ctrlPr>
                      </m:fPr>
                      <m:num>
                        <m:r>
                          <a:rPr lang="en-US" b="0" i="1" dirty="0" smtClean="0">
                            <a:latin typeface="Cambria Math"/>
                            <a:cs typeface="NikoshBAN" pitchFamily="2" charset="0"/>
                          </a:rPr>
                          <m:t>−</m:t>
                        </m:r>
                        <m:r>
                          <a:rPr lang="en-US" b="0" i="1" dirty="0" smtClean="0">
                            <a:latin typeface="Cambria Math"/>
                            <a:cs typeface="NikoshBAN" pitchFamily="2" charset="0"/>
                          </a:rPr>
                          <m:t>2</m:t>
                        </m:r>
                        <m:r>
                          <a:rPr lang="en-US" b="0" i="1" dirty="0" smtClean="0">
                            <a:latin typeface="Cambria Math"/>
                            <a:cs typeface="NikoshBAN" pitchFamily="2" charset="0"/>
                          </a:rPr>
                          <m:t>+</m:t>
                        </m:r>
                        <m:rad>
                          <m:radPr>
                            <m:degHide m:val="on"/>
                            <m:ctrlPr>
                              <a:rPr lang="en-US" i="1">
                                <a:latin typeface="Cambria Math"/>
                                <a:cs typeface="Times New Roman" pitchFamily="18" charset="0"/>
                              </a:rPr>
                            </m:ctrlPr>
                          </m:radPr>
                          <m:deg/>
                          <m:e>
                            <m:r>
                              <a:rPr lang="en-US" b="0" i="1" smtClean="0">
                                <a:latin typeface="Cambria Math"/>
                                <a:cs typeface="Times New Roman" pitchFamily="18" charset="0"/>
                              </a:rPr>
                              <m:t>6</m:t>
                            </m:r>
                          </m:e>
                        </m:rad>
                      </m:num>
                      <m:den>
                        <m:r>
                          <a:rPr lang="en-US" i="1" dirty="0">
                            <a:latin typeface="Cambria Math"/>
                            <a:cs typeface="NikoshBAN" pitchFamily="2" charset="0"/>
                          </a:rPr>
                          <m:t> </m:t>
                        </m:r>
                      </m:den>
                    </m:f>
                  </m:oMath>
                </a14:m>
                <a:endParaRPr lang="en-US" dirty="0" smtClean="0">
                  <a:latin typeface="NikoshBAN" pitchFamily="2" charset="0"/>
                  <a:cs typeface="NikoshBAN" pitchFamily="2" charset="0"/>
                </a:endParaRPr>
              </a:p>
              <a:p>
                <a:r>
                  <a:rPr lang="en-US" dirty="0">
                    <a:latin typeface="Times New Roman" pitchFamily="18" charset="0"/>
                    <a:cs typeface="Times New Roman" pitchFamily="18" charset="0"/>
                  </a:rPr>
                  <a:t>p</a:t>
                </a:r>
                <a:r>
                  <a:rPr lang="en-US" dirty="0" smtClean="0">
                    <a:latin typeface="NikoshBAN" pitchFamily="2" charset="0"/>
                    <a:cs typeface="NikoshBAN" pitchFamily="2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/>
                        <a:ea typeface="Cambria Math"/>
                        <a:cs typeface="NikoshBAN" pitchFamily="2" charset="0"/>
                      </a:rPr>
                      <m:t>+</m:t>
                    </m:r>
                    <m:f>
                      <m:fPr>
                        <m:ctrlPr>
                          <a:rPr lang="en-US" i="1">
                            <a:latin typeface="Cambria Math"/>
                            <a:cs typeface="NikoshBAN" pitchFamily="2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/>
                            <a:cs typeface="NikoshBAN" pitchFamily="2" charset="0"/>
                          </a:rPr>
                          <m:t>2</m:t>
                        </m:r>
                      </m:num>
                      <m:den>
                        <m:r>
                          <a:rPr lang="en-US" b="0" i="1" smtClean="0">
                            <a:latin typeface="Cambria Math"/>
                            <a:cs typeface="NikoshBAN" pitchFamily="2" charset="0"/>
                          </a:rPr>
                          <m:t>𝑝</m:t>
                        </m:r>
                      </m:den>
                    </m:f>
                  </m:oMath>
                </a14:m>
                <a:r>
                  <a:rPr lang="en-US" dirty="0">
                    <a:latin typeface="NikoshBAN" pitchFamily="2" charset="0"/>
                    <a:cs typeface="NikoshBAN" pitchFamily="2" charset="0"/>
                  </a:rPr>
                  <a:t> </a:t>
                </a:r>
                <a:r>
                  <a:rPr lang="en-US" dirty="0" smtClean="0">
                    <a:latin typeface="NikoshBAN" pitchFamily="2" charset="0"/>
                    <a:cs typeface="NikoshBAN" pitchFamily="2" charset="0"/>
                  </a:rPr>
                  <a:t>=</a:t>
                </a:r>
                <a14:m>
                  <m:oMath xmlns:m="http://schemas.openxmlformats.org/officeDocument/2006/math">
                    <m:r>
                      <a:rPr lang="en-US" b="0" i="0" smtClean="0">
                        <a:latin typeface="Cambria Math"/>
                        <a:cs typeface="NikoshBAN" pitchFamily="2" charset="0"/>
                      </a:rPr>
                      <m:t>2</m:t>
                    </m:r>
                    <m:rad>
                      <m:radPr>
                        <m:degHide m:val="on"/>
                        <m:ctrlPr>
                          <a:rPr lang="en-US" i="1">
                            <a:latin typeface="Cambria Math"/>
                            <a:cs typeface="NikoshBAN" pitchFamily="2" charset="0"/>
                          </a:rPr>
                        </m:ctrlPr>
                      </m:radPr>
                      <m:deg/>
                      <m:e>
                        <m:r>
                          <a:rPr lang="en-US" i="1">
                            <a:latin typeface="Cambria Math"/>
                            <a:cs typeface="NikoshBAN" pitchFamily="2" charset="0"/>
                          </a:rPr>
                          <m:t>6</m:t>
                        </m:r>
                        <m:r>
                          <a:rPr lang="en-US" i="1">
                            <a:latin typeface="Cambria Math"/>
                            <a:cs typeface="NikoshBAN" pitchFamily="2" charset="0"/>
                          </a:rPr>
                          <m:t> </m:t>
                        </m:r>
                      </m:e>
                    </m:rad>
                  </m:oMath>
                </a14:m>
                <a:r>
                  <a:rPr lang="en-US" dirty="0" smtClean="0">
                    <a:latin typeface="Times New Roman" pitchFamily="18" charset="0"/>
                    <a:cs typeface="Times New Roman" pitchFamily="18" charset="0"/>
                  </a:rPr>
                  <a:t> Ans. </a:t>
                </a:r>
                <a:r>
                  <a:rPr lang="en-US" dirty="0" smtClean="0">
                    <a:cs typeface="NikoshBAN" pitchFamily="2" charset="0"/>
                  </a:rPr>
                  <a:t> </a:t>
                </a:r>
              </a:p>
              <a:p>
                <a:endParaRPr lang="en-US" dirty="0">
                  <a:latin typeface="NikoshBAN" pitchFamily="2" charset="0"/>
                  <a:cs typeface="NikoshBAN" pitchFamily="2" charset="0"/>
                </a:endParaRP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762000"/>
                <a:ext cx="8229600" cy="5364163"/>
              </a:xfrm>
              <a:blipFill rotWithShape="1">
                <a:blip r:embed="rId2"/>
                <a:stretch>
                  <a:fillRect l="-163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209730691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NikoshBAN" pitchFamily="2" charset="0"/>
                <a:cs typeface="NikoshBAN" pitchFamily="2" charset="0"/>
              </a:rPr>
              <a:t>সমাধান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 lnSpcReduction="10000"/>
              </a:bodyPr>
              <a:lstStyle/>
              <a:p>
                <a:r>
                  <a:rPr lang="en-US" dirty="0" smtClean="0">
                    <a:latin typeface="NikoshBAN" pitchFamily="2" charset="0"/>
                    <a:cs typeface="NikoshBAN" pitchFamily="2" charset="0"/>
                  </a:rPr>
                  <a:t>গ . </a:t>
                </a:r>
                <a:r>
                  <a:rPr lang="en-US" dirty="0">
                    <a:latin typeface="NikoshBAN" pitchFamily="2" charset="0"/>
                    <a:cs typeface="NikoshBAN" pitchFamily="2" charset="0"/>
                  </a:rPr>
                  <a:t>p</a:t>
                </a:r>
                <a:r>
                  <a:rPr lang="en-US" dirty="0" smtClean="0">
                    <a:latin typeface="NikoshBAN" pitchFamily="2" charset="0"/>
                    <a:cs typeface="NikoshBAN" pitchFamily="2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/>
                        <a:ea typeface="Cambria Math"/>
                        <a:cs typeface="NikoshBAN" pitchFamily="2" charset="0"/>
                      </a:rPr>
                      <m:t>+</m:t>
                    </m:r>
                    <m:f>
                      <m:fPr>
                        <m:ctrlPr>
                          <a:rPr lang="en-US" i="1">
                            <a:latin typeface="Cambria Math"/>
                            <a:cs typeface="NikoshBAN" pitchFamily="2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/>
                            <a:cs typeface="NikoshBAN" pitchFamily="2" charset="0"/>
                          </a:rPr>
                          <m:t>2</m:t>
                        </m:r>
                      </m:num>
                      <m:den>
                        <m:r>
                          <a:rPr lang="en-US" b="0" i="1" smtClean="0">
                            <a:latin typeface="Cambria Math"/>
                            <a:cs typeface="NikoshBAN" pitchFamily="2" charset="0"/>
                          </a:rPr>
                          <m:t>𝑝</m:t>
                        </m:r>
                      </m:den>
                    </m:f>
                  </m:oMath>
                </a14:m>
                <a:r>
                  <a:rPr lang="en-US" dirty="0">
                    <a:latin typeface="NikoshBAN" pitchFamily="2" charset="0"/>
                    <a:cs typeface="NikoshBAN" pitchFamily="2" charset="0"/>
                  </a:rPr>
                  <a:t> </a:t>
                </a:r>
                <a:r>
                  <a:rPr lang="en-US" dirty="0" smtClean="0">
                    <a:latin typeface="NikoshBAN" pitchFamily="2" charset="0"/>
                    <a:cs typeface="NikoshBAN" pitchFamily="2" charset="0"/>
                  </a:rPr>
                  <a:t>=</a:t>
                </a:r>
                <a:r>
                  <a:rPr lang="en-US" dirty="0">
                    <a:latin typeface="Times New Roman" pitchFamily="18" charset="0"/>
                    <a:cs typeface="Times New Roman" pitchFamily="18" charset="0"/>
                  </a:rPr>
                  <a:t>2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en-US" i="1">
                            <a:latin typeface="Cambria Math"/>
                            <a:cs typeface="NikoshBAN" pitchFamily="2" charset="0"/>
                          </a:rPr>
                        </m:ctrlPr>
                      </m:radPr>
                      <m:deg/>
                      <m:e>
                        <m:r>
                          <a:rPr lang="en-US" i="1">
                            <a:latin typeface="Cambria Math"/>
                            <a:cs typeface="NikoshBAN" pitchFamily="2" charset="0"/>
                          </a:rPr>
                          <m:t>6</m:t>
                        </m:r>
                        <m:r>
                          <a:rPr lang="en-US" i="1">
                            <a:latin typeface="Cambria Math"/>
                            <a:cs typeface="NikoshBAN" pitchFamily="2" charset="0"/>
                          </a:rPr>
                          <m:t> </m:t>
                        </m:r>
                      </m:e>
                    </m:rad>
                  </m:oMath>
                </a14:m>
                <a:endParaRPr lang="en-US" dirty="0" smtClean="0"/>
              </a:p>
              <a:p>
                <a14:m>
                  <m:oMath xmlns:m="http://schemas.openxmlformats.org/officeDocument/2006/math">
                    <m:sSup>
                      <m:sSupPr>
                        <m:ctrlPr>
                          <a:rPr lang="en-US" i="1" dirty="0">
                            <a:latin typeface="Cambria Math"/>
                            <a:cs typeface="NikoshBAN" pitchFamily="2" charset="0"/>
                          </a:rPr>
                        </m:ctrlPr>
                      </m:sSupPr>
                      <m:e>
                        <m:r>
                          <a:rPr lang="en-US" b="0" i="1" dirty="0" smtClean="0">
                            <a:latin typeface="Cambria Math"/>
                            <a:cs typeface="NikoshBAN" pitchFamily="2" charset="0"/>
                          </a:rPr>
                          <m:t>𝑝</m:t>
                        </m:r>
                      </m:e>
                      <m:sup>
                        <m:r>
                          <a:rPr lang="en-US" i="1" dirty="0">
                            <a:latin typeface="Cambria Math"/>
                            <a:cs typeface="NikoshBAN" pitchFamily="2" charset="0"/>
                          </a:rPr>
                          <m:t>3</m:t>
                        </m:r>
                      </m:sup>
                    </m:sSup>
                    <m:r>
                      <a:rPr lang="en-US" b="0" i="1" dirty="0" smtClean="0">
                        <a:latin typeface="Cambria Math"/>
                        <a:cs typeface="NikoshBAN" pitchFamily="2" charset="0"/>
                      </a:rPr>
                      <m:t>+</m:t>
                    </m:r>
                  </m:oMath>
                </a14:m>
                <a:r>
                  <a:rPr lang="en-US" dirty="0">
                    <a:latin typeface="NikoshBAN" pitchFamily="2" charset="0"/>
                    <a:cs typeface="NikoshBAN" pitchFamily="2" charset="0"/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i="1" dirty="0">
                            <a:latin typeface="Cambria Math"/>
                            <a:cs typeface="NikoshBAN" pitchFamily="2" charset="0"/>
                          </a:rPr>
                        </m:ctrlPr>
                      </m:fPr>
                      <m:num>
                        <m:r>
                          <a:rPr lang="en-US" b="0" i="1" dirty="0" smtClean="0">
                            <a:latin typeface="Cambria Math"/>
                            <a:cs typeface="NikoshBAN" pitchFamily="2" charset="0"/>
                          </a:rPr>
                          <m:t>8</m:t>
                        </m:r>
                      </m:num>
                      <m:den>
                        <m:sSup>
                          <m:sSupPr>
                            <m:ctrlPr>
                              <a:rPr lang="en-US" i="1" dirty="0">
                                <a:latin typeface="Cambria Math"/>
                                <a:cs typeface="NikoshBAN" pitchFamily="2" charset="0"/>
                              </a:rPr>
                            </m:ctrlPr>
                          </m:sSupPr>
                          <m:e>
                            <m:r>
                              <a:rPr lang="en-US" b="0" i="1" dirty="0" smtClean="0">
                                <a:latin typeface="Cambria Math"/>
                                <a:cs typeface="NikoshBAN" pitchFamily="2" charset="0"/>
                              </a:rPr>
                              <m:t>𝑝</m:t>
                            </m:r>
                          </m:e>
                          <m:sup>
                            <m:r>
                              <a:rPr lang="en-US" i="1" dirty="0">
                                <a:latin typeface="Cambria Math"/>
                                <a:cs typeface="NikoshBAN" pitchFamily="2" charset="0"/>
                              </a:rPr>
                              <m:t>3</m:t>
                            </m:r>
                          </m:sup>
                        </m:sSup>
                      </m:den>
                    </m:f>
                  </m:oMath>
                </a14:m>
                <a:r>
                  <a:rPr lang="en-US" dirty="0" smtClean="0"/>
                  <a:t> =(</a:t>
                </a:r>
                <a:r>
                  <a:rPr lang="en-US" dirty="0" smtClean="0">
                    <a:cs typeface="NikoshBAN" pitchFamily="2" charset="0"/>
                  </a:rPr>
                  <a:t>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i="1" dirty="0">
                            <a:latin typeface="Cambria Math"/>
                            <a:cs typeface="NikoshBAN" pitchFamily="2" charset="0"/>
                          </a:rPr>
                        </m:ctrlPr>
                      </m:sSupPr>
                      <m:e>
                        <m:r>
                          <m:rPr>
                            <m:nor/>
                          </m:rPr>
                          <a:rPr lang="en-US" b="0" i="0" dirty="0" smtClean="0">
                            <a:latin typeface="Cambria Math"/>
                            <a:cs typeface="NikoshBAN" pitchFamily="2" charset="0"/>
                          </a:rPr>
                          <m:t>p</m:t>
                        </m:r>
                        <m:r>
                          <a:rPr lang="en-US" b="0" i="1" dirty="0" smtClean="0">
                            <a:latin typeface="Cambria Math"/>
                            <a:cs typeface="NikoshBAN" pitchFamily="2" charset="0"/>
                          </a:rPr>
                          <m:t>+</m:t>
                        </m:r>
                        <m:f>
                          <m:fPr>
                            <m:ctrlPr>
                              <a:rPr lang="en-US" i="1">
                                <a:latin typeface="Cambria Math"/>
                                <a:cs typeface="NikoshBAN" pitchFamily="2" charset="0"/>
                              </a:rPr>
                            </m:ctrlPr>
                          </m:fPr>
                          <m:num>
                            <m:r>
                              <a:rPr lang="en-US" b="0" i="1" smtClean="0">
                                <a:latin typeface="Cambria Math"/>
                                <a:cs typeface="NikoshBAN" pitchFamily="2" charset="0"/>
                              </a:rPr>
                              <m:t>2</m:t>
                            </m:r>
                          </m:num>
                          <m:den>
                            <m:r>
                              <a:rPr lang="en-US" b="0" i="1" smtClean="0">
                                <a:latin typeface="Cambria Math"/>
                                <a:cs typeface="NikoshBAN" pitchFamily="2" charset="0"/>
                              </a:rPr>
                              <m:t>𝑝</m:t>
                            </m:r>
                          </m:den>
                        </m:f>
                        <m:r>
                          <a:rPr lang="en-US" b="0" i="1" smtClean="0">
                            <a:latin typeface="Cambria Math"/>
                            <a:cs typeface="NikoshBAN" pitchFamily="2" charset="0"/>
                          </a:rPr>
                          <m:t>)</m:t>
                        </m:r>
                      </m:e>
                      <m:sup>
                        <m:r>
                          <a:rPr lang="en-US" i="1" dirty="0">
                            <a:latin typeface="Cambria Math"/>
                            <a:cs typeface="NikoshBAN" pitchFamily="2" charset="0"/>
                          </a:rPr>
                          <m:t>3</m:t>
                        </m:r>
                      </m:sup>
                    </m:sSup>
                    <m:r>
                      <a:rPr lang="en-US" b="0" i="0" dirty="0" smtClean="0">
                        <a:latin typeface="Cambria Math"/>
                        <a:cs typeface="NikoshBAN" pitchFamily="2" charset="0"/>
                      </a:rPr>
                      <m:t>−</m:t>
                    </m:r>
                  </m:oMath>
                </a14:m>
                <a:r>
                  <a:rPr lang="en-US" dirty="0" smtClean="0"/>
                  <a:t>3.</a:t>
                </a:r>
                <a:r>
                  <a:rPr lang="en-US" dirty="0">
                    <a:latin typeface="Times New Roman" pitchFamily="18" charset="0"/>
                    <a:cs typeface="Times New Roman" pitchFamily="18" charset="0"/>
                  </a:rPr>
                  <a:t>p</a:t>
                </a:r>
                <a:r>
                  <a:rPr lang="en-US" dirty="0" smtClean="0">
                    <a:latin typeface="Times New Roman" pitchFamily="18" charset="0"/>
                    <a:cs typeface="Times New Roman" pitchFamily="18" charset="0"/>
                  </a:rPr>
                  <a:t>.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i="1">
                            <a:latin typeface="Cambria Math"/>
                            <a:cs typeface="NikoshBAN" pitchFamily="2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/>
                            <a:cs typeface="NikoshBAN" pitchFamily="2" charset="0"/>
                          </a:rPr>
                          <m:t>2</m:t>
                        </m:r>
                      </m:num>
                      <m:den>
                        <m:r>
                          <a:rPr lang="en-US" b="0" i="1" smtClean="0">
                            <a:latin typeface="Cambria Math"/>
                            <a:cs typeface="NikoshBAN" pitchFamily="2" charset="0"/>
                          </a:rPr>
                          <m:t>𝑝</m:t>
                        </m:r>
                      </m:den>
                    </m:f>
                  </m:oMath>
                </a14:m>
                <a:r>
                  <a:rPr lang="en-US" dirty="0" smtClean="0">
                    <a:latin typeface="NikoshBAN" pitchFamily="2" charset="0"/>
                    <a:cs typeface="NikoshBAN" pitchFamily="2" charset="0"/>
                  </a:rPr>
                  <a:t> </a:t>
                </a:r>
                <a:r>
                  <a:rPr lang="en-US" dirty="0">
                    <a:latin typeface="NikoshBAN" pitchFamily="2" charset="0"/>
                    <a:cs typeface="NikoshBAN" pitchFamily="2" charset="0"/>
                  </a:rPr>
                  <a:t>. </a:t>
                </a:r>
                <a:r>
                  <a:rPr lang="en-US" dirty="0" smtClean="0">
                    <a:latin typeface="NikoshBAN" pitchFamily="2" charset="0"/>
                    <a:cs typeface="NikoshBAN" pitchFamily="2" charset="0"/>
                  </a:rPr>
                  <a:t>(p+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i="1">
                            <a:latin typeface="Cambria Math"/>
                            <a:cs typeface="NikoshBAN" pitchFamily="2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/>
                            <a:cs typeface="NikoshBAN" pitchFamily="2" charset="0"/>
                          </a:rPr>
                          <m:t>2</m:t>
                        </m:r>
                      </m:num>
                      <m:den>
                        <m:r>
                          <a:rPr lang="en-US" b="0" i="1" smtClean="0">
                            <a:latin typeface="Cambria Math"/>
                            <a:cs typeface="NikoshBAN" pitchFamily="2" charset="0"/>
                          </a:rPr>
                          <m:t>𝑝</m:t>
                        </m:r>
                      </m:den>
                    </m:f>
                  </m:oMath>
                </a14:m>
                <a:r>
                  <a:rPr lang="en-US" dirty="0" smtClean="0"/>
                  <a:t>)</a:t>
                </a:r>
              </a:p>
              <a:p>
                <a:r>
                  <a:rPr lang="en-US" dirty="0"/>
                  <a:t> </a:t>
                </a:r>
                <a:r>
                  <a:rPr lang="en-US" dirty="0" smtClean="0"/>
                  <a:t>   = (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i="1" dirty="0" smtClean="0">
                            <a:latin typeface="Cambria Math"/>
                            <a:cs typeface="NikoshBAN" pitchFamily="2" charset="0"/>
                          </a:rPr>
                        </m:ctrlPr>
                      </m:sSupPr>
                      <m:e>
                        <m:r>
                          <a:rPr lang="en-US" b="0" i="1" dirty="0" smtClean="0">
                            <a:latin typeface="Cambria Math"/>
                            <a:cs typeface="NikoshBAN" pitchFamily="2" charset="0"/>
                          </a:rPr>
                          <m:t>2</m:t>
                        </m:r>
                        <m:rad>
                          <m:radPr>
                            <m:degHide m:val="on"/>
                            <m:ctrlPr>
                              <a:rPr lang="en-US" i="1">
                                <a:latin typeface="Cambria Math"/>
                                <a:cs typeface="NikoshBAN" pitchFamily="2" charset="0"/>
                              </a:rPr>
                            </m:ctrlPr>
                          </m:radPr>
                          <m:deg/>
                          <m:e>
                            <m:r>
                              <a:rPr lang="en-US" i="1">
                                <a:latin typeface="Cambria Math"/>
                                <a:cs typeface="NikoshBAN" pitchFamily="2" charset="0"/>
                              </a:rPr>
                              <m:t>6</m:t>
                            </m:r>
                            <m:r>
                              <a:rPr lang="en-US" i="1">
                                <a:latin typeface="Cambria Math"/>
                                <a:cs typeface="NikoshBAN" pitchFamily="2" charset="0"/>
                              </a:rPr>
                              <m:t> </m:t>
                            </m:r>
                          </m:e>
                        </m:rad>
                        <m:r>
                          <a:rPr lang="en-US" b="0" i="1" dirty="0" smtClean="0">
                            <a:latin typeface="Cambria Math"/>
                            <a:cs typeface="NikoshBAN" pitchFamily="2" charset="0"/>
                          </a:rPr>
                          <m:t>)</m:t>
                        </m:r>
                      </m:e>
                      <m:sup>
                        <m:r>
                          <a:rPr lang="en-US" i="1" dirty="0">
                            <a:latin typeface="Cambria Math"/>
                            <a:cs typeface="NikoshBAN" pitchFamily="2" charset="0"/>
                          </a:rPr>
                          <m:t>3</m:t>
                        </m:r>
                      </m:sup>
                    </m:sSup>
                  </m:oMath>
                </a14:m>
                <a:r>
                  <a:rPr lang="en-US" dirty="0" smtClean="0"/>
                  <a:t> -</a:t>
                </a:r>
                <a:r>
                  <a:rPr lang="en-US" dirty="0"/>
                  <a:t> 3.</a:t>
                </a:r>
                <a:r>
                  <a:rPr lang="en-US" dirty="0">
                    <a:cs typeface="NikoshBAN" pitchFamily="2" charset="0"/>
                  </a:rPr>
                  <a:t> </a:t>
                </a:r>
                <a:r>
                  <a:rPr lang="en-US" dirty="0" smtClean="0">
                    <a:cs typeface="NikoshBAN" pitchFamily="2" charset="0"/>
                  </a:rPr>
                  <a:t>2. 2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en-US" i="1">
                            <a:latin typeface="Cambria Math"/>
                            <a:cs typeface="NikoshBAN" pitchFamily="2" charset="0"/>
                          </a:rPr>
                        </m:ctrlPr>
                      </m:radPr>
                      <m:deg/>
                      <m:e>
                        <m:r>
                          <a:rPr lang="en-US" i="1">
                            <a:latin typeface="Cambria Math"/>
                            <a:cs typeface="NikoshBAN" pitchFamily="2" charset="0"/>
                          </a:rPr>
                          <m:t>6</m:t>
                        </m:r>
                        <m:r>
                          <a:rPr lang="en-US" i="1">
                            <a:latin typeface="Cambria Math"/>
                            <a:cs typeface="NikoshBAN" pitchFamily="2" charset="0"/>
                          </a:rPr>
                          <m:t> </m:t>
                        </m:r>
                      </m:e>
                    </m:rad>
                  </m:oMath>
                </a14:m>
                <a:endParaRPr lang="en-US" dirty="0" smtClean="0">
                  <a:latin typeface="NikoshBAN" pitchFamily="2" charset="0"/>
                  <a:cs typeface="NikoshBAN" pitchFamily="2" charset="0"/>
                </a:endParaRPr>
              </a:p>
              <a:p>
                <a:r>
                  <a:rPr lang="en-US" dirty="0" smtClean="0">
                    <a:latin typeface="NikoshBAN" pitchFamily="2" charset="0"/>
                    <a:cs typeface="NikoshBAN" pitchFamily="2" charset="0"/>
                  </a:rPr>
                  <a:t>   </a:t>
                </a:r>
                <a:r>
                  <a:rPr lang="en-US" dirty="0">
                    <a:latin typeface="Times New Roman" pitchFamily="18" charset="0"/>
                    <a:cs typeface="Times New Roman" pitchFamily="18" charset="0"/>
                  </a:rPr>
                  <a:t>=</a:t>
                </a:r>
                <a:r>
                  <a:rPr lang="en-US" dirty="0" smtClean="0">
                    <a:cs typeface="NikoshBAN" pitchFamily="2" charset="0"/>
                  </a:rPr>
                  <a:t> 8.6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en-US" i="1">
                            <a:latin typeface="Cambria Math"/>
                            <a:cs typeface="NikoshBAN" pitchFamily="2" charset="0"/>
                          </a:rPr>
                        </m:ctrlPr>
                      </m:radPr>
                      <m:deg/>
                      <m:e>
                        <m:r>
                          <a:rPr lang="en-US" i="1">
                            <a:latin typeface="Cambria Math"/>
                            <a:cs typeface="NikoshBAN" pitchFamily="2" charset="0"/>
                          </a:rPr>
                          <m:t>6</m:t>
                        </m:r>
                        <m:r>
                          <a:rPr lang="en-US" i="1">
                            <a:latin typeface="Cambria Math"/>
                            <a:cs typeface="NikoshBAN" pitchFamily="2" charset="0"/>
                          </a:rPr>
                          <m:t> </m:t>
                        </m:r>
                      </m:e>
                    </m:rad>
                  </m:oMath>
                </a14:m>
                <a:r>
                  <a:rPr lang="en-US" dirty="0" smtClean="0">
                    <a:latin typeface="NikoshBAN" pitchFamily="2" charset="0"/>
                    <a:cs typeface="NikoshBAN" pitchFamily="2" charset="0"/>
                  </a:rPr>
                  <a:t> - </a:t>
                </a:r>
                <a:r>
                  <a:rPr lang="en-US" dirty="0" smtClean="0"/>
                  <a:t>12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en-US" i="1">
                            <a:latin typeface="Cambria Math"/>
                            <a:cs typeface="NikoshBAN" pitchFamily="2" charset="0"/>
                          </a:rPr>
                        </m:ctrlPr>
                      </m:radPr>
                      <m:deg/>
                      <m:e>
                        <m:r>
                          <a:rPr lang="en-US" i="1">
                            <a:latin typeface="Cambria Math"/>
                            <a:cs typeface="NikoshBAN" pitchFamily="2" charset="0"/>
                          </a:rPr>
                          <m:t>6</m:t>
                        </m:r>
                        <m:r>
                          <a:rPr lang="en-US" i="1">
                            <a:latin typeface="Cambria Math"/>
                            <a:cs typeface="NikoshBAN" pitchFamily="2" charset="0"/>
                          </a:rPr>
                          <m:t> </m:t>
                        </m:r>
                      </m:e>
                    </m:rad>
                  </m:oMath>
                </a14:m>
                <a:endParaRPr lang="en-US" dirty="0" smtClean="0"/>
              </a:p>
              <a:p>
                <a:r>
                  <a:rPr lang="en-US" dirty="0" smtClean="0"/>
                  <a:t>   =</a:t>
                </a:r>
                <a:r>
                  <a:rPr lang="en-US" dirty="0"/>
                  <a:t> </a:t>
                </a:r>
                <a:r>
                  <a:rPr lang="en-US" dirty="0" smtClean="0"/>
                  <a:t>48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en-US" i="1">
                            <a:latin typeface="Cambria Math"/>
                            <a:cs typeface="NikoshBAN" pitchFamily="2" charset="0"/>
                          </a:rPr>
                        </m:ctrlPr>
                      </m:radPr>
                      <m:deg/>
                      <m:e>
                        <m:r>
                          <a:rPr lang="en-US" i="1">
                            <a:latin typeface="Cambria Math"/>
                            <a:cs typeface="NikoshBAN" pitchFamily="2" charset="0"/>
                          </a:rPr>
                          <m:t>6</m:t>
                        </m:r>
                        <m:r>
                          <a:rPr lang="en-US" i="1">
                            <a:latin typeface="Cambria Math"/>
                            <a:cs typeface="NikoshBAN" pitchFamily="2" charset="0"/>
                          </a:rPr>
                          <m:t> </m:t>
                        </m:r>
                      </m:e>
                    </m:rad>
                  </m:oMath>
                </a14:m>
                <a:r>
                  <a:rPr lang="en-US" dirty="0" smtClean="0"/>
                  <a:t>- 12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en-US" i="1">
                            <a:latin typeface="Cambria Math"/>
                            <a:cs typeface="NikoshBAN" pitchFamily="2" charset="0"/>
                          </a:rPr>
                        </m:ctrlPr>
                      </m:radPr>
                      <m:deg/>
                      <m:e>
                        <m:r>
                          <a:rPr lang="en-US" i="1">
                            <a:latin typeface="Cambria Math"/>
                            <a:cs typeface="NikoshBAN" pitchFamily="2" charset="0"/>
                          </a:rPr>
                          <m:t>6</m:t>
                        </m:r>
                        <m:r>
                          <a:rPr lang="en-US" i="1">
                            <a:latin typeface="Cambria Math"/>
                            <a:cs typeface="NikoshBAN" pitchFamily="2" charset="0"/>
                          </a:rPr>
                          <m:t> </m:t>
                        </m:r>
                      </m:e>
                    </m:rad>
                  </m:oMath>
                </a14:m>
                <a:endParaRPr lang="en-US" dirty="0" smtClean="0">
                  <a:cs typeface="NikoshBAN" pitchFamily="2" charset="0"/>
                </a:endParaRPr>
              </a:p>
              <a:p>
                <a:r>
                  <a:rPr lang="en-US" dirty="0" smtClean="0"/>
                  <a:t>  = 36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en-US" i="1">
                            <a:latin typeface="Cambria Math"/>
                            <a:cs typeface="NikoshBAN" pitchFamily="2" charset="0"/>
                          </a:rPr>
                        </m:ctrlPr>
                      </m:radPr>
                      <m:deg/>
                      <m:e>
                        <m:r>
                          <a:rPr lang="en-US" i="1">
                            <a:latin typeface="Cambria Math"/>
                            <a:cs typeface="NikoshBAN" pitchFamily="2" charset="0"/>
                          </a:rPr>
                          <m:t>6</m:t>
                        </m:r>
                        <m:r>
                          <a:rPr lang="en-US" i="1">
                            <a:latin typeface="Cambria Math"/>
                            <a:cs typeface="NikoshBAN" pitchFamily="2" charset="0"/>
                          </a:rPr>
                          <m:t> </m:t>
                        </m:r>
                      </m:e>
                    </m:rad>
                  </m:oMath>
                </a14:m>
                <a:r>
                  <a:rPr lang="en-US" dirty="0" smtClean="0"/>
                  <a:t>  Ans. </a:t>
                </a:r>
              </a:p>
              <a:p>
                <a:r>
                  <a:rPr lang="en-US" dirty="0"/>
                  <a:t> </a:t>
                </a:r>
                <a:r>
                  <a:rPr lang="en-US" dirty="0" smtClean="0"/>
                  <a:t>                 </a:t>
                </a:r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2"/>
                <a:stretch>
                  <a:fillRect l="-1630" t="-1078" b="-31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504196889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নিম্ন লিখিত মান নির্ণয় কর:</a:t>
            </a:r>
            <a:endParaRPr lang="en-US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" y="1752600"/>
            <a:ext cx="8229600" cy="4876800"/>
          </a:xfrm>
        </p:spPr>
      </p:pic>
    </p:spTree>
    <p:extLst>
      <p:ext uri="{BB962C8B-B14F-4D97-AF65-F5344CB8AC3E}">
        <p14:creationId xmlns:p14="http://schemas.microsoft.com/office/powerpoint/2010/main" val="3206914293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সমাধান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Content Placeholder 1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dirty="0" smtClean="0"/>
                  <a:t>ক. X </a:t>
                </a:r>
                <a14:m>
                  <m:oMath xmlns:m="http://schemas.openxmlformats.org/officeDocument/2006/math">
                    <m:r>
                      <a:rPr lang="en-US" i="1" smtClean="0">
                        <a:latin typeface="Cambria Math"/>
                        <a:ea typeface="Cambria Math"/>
                      </a:rPr>
                      <m:t>−</m:t>
                    </m:r>
                    <m:f>
                      <m:fPr>
                        <m:ctrlPr>
                          <a:rPr lang="en-US" i="1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/>
                          </a:rPr>
                          <m:t>1</m:t>
                        </m:r>
                      </m:num>
                      <m:den>
                        <m:r>
                          <a:rPr lang="en-US" b="0" i="1" smtClean="0">
                            <a:latin typeface="Cambria Math"/>
                          </a:rPr>
                          <m:t>𝑥</m:t>
                        </m:r>
                      </m:den>
                    </m:f>
                  </m:oMath>
                </a14:m>
                <a:r>
                  <a:rPr lang="en-US" dirty="0" smtClean="0"/>
                  <a:t> </a:t>
                </a:r>
                <a14:m>
                  <m:oMath xmlns:m="http://schemas.openxmlformats.org/officeDocument/2006/math">
                    <m:r>
                      <a:rPr lang="en-US" b="0" i="0" dirty="0" smtClean="0">
                        <a:latin typeface="Cambria Math"/>
                      </a:rPr>
                      <m:t>=</m:t>
                    </m:r>
                    <m:rad>
                      <m:radPr>
                        <m:degHide m:val="on"/>
                        <m:ctrlPr>
                          <a:rPr lang="en-US" i="1" dirty="0" smtClean="0">
                            <a:latin typeface="Cambria Math"/>
                          </a:rPr>
                        </m:ctrlPr>
                      </m:radPr>
                      <m:deg/>
                      <m:e>
                        <m:r>
                          <a:rPr lang="en-US" b="0" i="1" dirty="0" smtClean="0">
                            <a:latin typeface="Cambria Math"/>
                          </a:rPr>
                          <m:t> </m:t>
                        </m:r>
                        <m:r>
                          <a:rPr lang="en-US" b="0" i="1" dirty="0" smtClean="0">
                            <a:latin typeface="Cambria Math"/>
                          </a:rPr>
                          <m:t>3</m:t>
                        </m:r>
                      </m:e>
                    </m:rad>
                  </m:oMath>
                </a14:m>
                <a:endParaRPr lang="en-US" dirty="0" smtClean="0"/>
              </a:p>
              <a:p>
                <a14:m>
                  <m:oMath xmlns:m="http://schemas.openxmlformats.org/officeDocument/2006/math">
                    <m:f>
                      <m:fPr>
                        <m:ctrlPr>
                          <a:rPr lang="en-US" i="1" smtClean="0">
                            <a:latin typeface="Cambria Math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en-US" i="1" smtClean="0"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a:rPr lang="en-US" i="1" smtClean="0">
                                <a:latin typeface="Cambria Math"/>
                              </a:rPr>
                              <m:t>𝑥</m:t>
                            </m:r>
                          </m:e>
                          <m:sup>
                            <m:r>
                              <a:rPr lang="en-US" i="1" smtClean="0">
                                <a:latin typeface="Cambria Math"/>
                              </a:rPr>
                              <m:t>2</m:t>
                            </m:r>
                          </m:sup>
                        </m:sSup>
                        <m:r>
                          <a:rPr lang="en-US" b="0" i="1" smtClean="0">
                            <a:latin typeface="Cambria Math"/>
                          </a:rPr>
                          <m:t>−</m:t>
                        </m:r>
                        <m:r>
                          <a:rPr lang="en-US" b="0" i="1" smtClean="0">
                            <a:latin typeface="Cambria Math"/>
                          </a:rPr>
                          <m:t>1</m:t>
                        </m:r>
                      </m:num>
                      <m:den>
                        <m:r>
                          <a:rPr lang="en-US" b="0" i="1" smtClean="0">
                            <a:latin typeface="Cambria Math"/>
                          </a:rPr>
                          <m:t>𝑥</m:t>
                        </m:r>
                      </m:den>
                    </m:f>
                  </m:oMath>
                </a14:m>
                <a:r>
                  <a:rPr lang="en-US" dirty="0"/>
                  <a:t> </a:t>
                </a:r>
                <a14:m>
                  <m:oMath xmlns:m="http://schemas.openxmlformats.org/officeDocument/2006/math">
                    <m:r>
                      <a:rPr lang="en-US" dirty="0">
                        <a:latin typeface="Cambria Math"/>
                      </a:rPr>
                      <m:t>=</m:t>
                    </m:r>
                    <m:rad>
                      <m:radPr>
                        <m:degHide m:val="on"/>
                        <m:ctrlPr>
                          <a:rPr lang="en-US" i="1" dirty="0">
                            <a:latin typeface="Cambria Math"/>
                          </a:rPr>
                        </m:ctrlPr>
                      </m:radPr>
                      <m:deg/>
                      <m:e>
                        <m:eqArr>
                          <m:eqArrPr>
                            <m:ctrlPr>
                              <a:rPr lang="en-US" i="1" dirty="0">
                                <a:latin typeface="Cambria Math"/>
                              </a:rPr>
                            </m:ctrlPr>
                          </m:eqArrPr>
                          <m:e>
                            <m:r>
                              <a:rPr lang="en-US" i="1" dirty="0">
                                <a:latin typeface="Cambria Math"/>
                              </a:rPr>
                              <m:t> </m:t>
                            </m:r>
                          </m:e>
                          <m:e>
                            <m:r>
                              <a:rPr lang="en-US" b="0" i="1" dirty="0" smtClean="0">
                                <a:latin typeface="Cambria Math"/>
                              </a:rPr>
                              <m:t>3</m:t>
                            </m:r>
                          </m:e>
                        </m:eqArr>
                      </m:e>
                    </m:rad>
                  </m:oMath>
                </a14:m>
                <a:endParaRPr lang="en-US" dirty="0" smtClean="0"/>
              </a:p>
              <a:p>
                <a:r>
                  <a:rPr lang="en-US" dirty="0" smtClean="0"/>
                  <a:t>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i="1" dirty="0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en-US" i="1" dirty="0" smtClean="0">
                            <a:latin typeface="Cambria Math"/>
                          </a:rPr>
                          <m:t>𝑥</m:t>
                        </m:r>
                      </m:e>
                      <m:sup>
                        <m:r>
                          <a:rPr lang="en-US" i="1" dirty="0" smtClean="0">
                            <a:latin typeface="Cambria Math"/>
                          </a:rPr>
                          <m:t>2</m:t>
                        </m:r>
                      </m:sup>
                    </m:sSup>
                    <m:r>
                      <a:rPr lang="en-US" b="0" i="1" dirty="0" smtClean="0">
                        <a:latin typeface="Cambria Math"/>
                      </a:rPr>
                      <m:t>−</m:t>
                    </m:r>
                    <m:r>
                      <a:rPr lang="en-US" b="0" i="1" dirty="0" smtClean="0">
                        <a:latin typeface="Cambria Math"/>
                      </a:rPr>
                      <m:t>1</m:t>
                    </m:r>
                    <m:r>
                      <a:rPr lang="en-US" b="0" i="1" dirty="0" smtClean="0">
                        <a:latin typeface="Cambria Math"/>
                      </a:rPr>
                      <m:t>=</m:t>
                    </m:r>
                    <m:r>
                      <a:rPr lang="en-US" b="0" i="1" dirty="0" smtClean="0">
                        <a:latin typeface="Cambria Math"/>
                      </a:rPr>
                      <m:t>𝑥</m:t>
                    </m:r>
                    <m:rad>
                      <m:radPr>
                        <m:degHide m:val="on"/>
                        <m:ctrlPr>
                          <a:rPr lang="en-US" b="0" i="1" dirty="0" smtClean="0">
                            <a:latin typeface="Cambria Math"/>
                          </a:rPr>
                        </m:ctrlPr>
                      </m:radPr>
                      <m:deg/>
                      <m:e>
                        <m:r>
                          <a:rPr lang="en-US" b="0" i="1" dirty="0" smtClean="0">
                            <a:latin typeface="Cambria Math"/>
                          </a:rPr>
                          <m:t>3</m:t>
                        </m:r>
                      </m:e>
                    </m:rad>
                  </m:oMath>
                </a14:m>
                <a:endParaRPr lang="en-US" dirty="0" smtClean="0"/>
              </a:p>
              <a:p>
                <a14:m>
                  <m:oMath xmlns:m="http://schemas.openxmlformats.org/officeDocument/2006/math">
                    <m:sSup>
                      <m:sSupPr>
                        <m:ctrlPr>
                          <a:rPr lang="en-US" i="1" dirty="0">
                            <a:latin typeface="Cambria Math"/>
                          </a:rPr>
                        </m:ctrlPr>
                      </m:sSupPr>
                      <m:e>
                        <m:r>
                          <a:rPr lang="en-US" i="1" dirty="0">
                            <a:latin typeface="Cambria Math"/>
                          </a:rPr>
                          <m:t>𝑥</m:t>
                        </m:r>
                      </m:e>
                      <m:sup>
                        <m:r>
                          <a:rPr lang="en-US" i="1" dirty="0">
                            <a:latin typeface="Cambria Math"/>
                          </a:rPr>
                          <m:t>2</m:t>
                        </m:r>
                      </m:sup>
                    </m:sSup>
                    <m:r>
                      <a:rPr lang="en-US" i="1" dirty="0" smtClean="0">
                        <a:latin typeface="Cambria Math"/>
                        <a:ea typeface="Cambria Math"/>
                      </a:rPr>
                      <m:t>−</m:t>
                    </m:r>
                  </m:oMath>
                </a14:m>
                <a:r>
                  <a:rPr lang="en-US" dirty="0"/>
                  <a:t> 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en-US" i="1" dirty="0">
                            <a:latin typeface="Cambria Math"/>
                          </a:rPr>
                        </m:ctrlPr>
                      </m:radPr>
                      <m:deg/>
                      <m:e>
                        <m:r>
                          <a:rPr lang="en-US" i="1" dirty="0">
                            <a:latin typeface="Cambria Math"/>
                          </a:rPr>
                          <m:t>3</m:t>
                        </m:r>
                      </m:e>
                    </m:rad>
                  </m:oMath>
                </a14:m>
                <a:r>
                  <a:rPr lang="en-US" dirty="0" smtClean="0"/>
                  <a:t> x =1 [ proved]</a:t>
                </a:r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2" name="Content Placeholder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2"/>
                <a:stretch>
                  <a:fillRect l="-163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998359588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সমাধান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dirty="0" smtClean="0"/>
                  <a:t>খ. </a:t>
                </a:r>
                <a:r>
                  <a:rPr lang="en-US" dirty="0"/>
                  <a:t>X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/>
                        <a:ea typeface="Cambria Math"/>
                      </a:rPr>
                      <m:t>−</m:t>
                    </m:r>
                    <m:f>
                      <m:fPr>
                        <m:ctrlPr>
                          <a:rPr lang="en-US" i="1">
                            <a:latin typeface="Cambria Math"/>
                          </a:rPr>
                        </m:ctrlPr>
                      </m:fPr>
                      <m:num>
                        <m:r>
                          <a:rPr lang="en-US" i="1">
                            <a:latin typeface="Cambria Math"/>
                          </a:rPr>
                          <m:t>1</m:t>
                        </m:r>
                      </m:num>
                      <m:den>
                        <m:r>
                          <a:rPr lang="en-US" i="1">
                            <a:latin typeface="Cambria Math"/>
                          </a:rPr>
                          <m:t>𝑥</m:t>
                        </m:r>
                      </m:den>
                    </m:f>
                  </m:oMath>
                </a14:m>
                <a:r>
                  <a:rPr lang="en-US" dirty="0"/>
                  <a:t> </a:t>
                </a:r>
                <a14:m>
                  <m:oMath xmlns:m="http://schemas.openxmlformats.org/officeDocument/2006/math">
                    <m:r>
                      <a:rPr lang="en-US" dirty="0">
                        <a:latin typeface="Cambria Math"/>
                      </a:rPr>
                      <m:t>=</m:t>
                    </m:r>
                    <m:rad>
                      <m:radPr>
                        <m:degHide m:val="on"/>
                        <m:ctrlPr>
                          <a:rPr lang="en-US" i="1" dirty="0">
                            <a:latin typeface="Cambria Math"/>
                          </a:rPr>
                        </m:ctrlPr>
                      </m:radPr>
                      <m:deg/>
                      <m:e>
                        <m:r>
                          <a:rPr lang="en-US" i="1" dirty="0">
                            <a:latin typeface="Cambria Math"/>
                          </a:rPr>
                          <m:t> </m:t>
                        </m:r>
                        <m:r>
                          <a:rPr lang="en-US" i="1" dirty="0">
                            <a:latin typeface="Cambria Math"/>
                          </a:rPr>
                          <m:t>3</m:t>
                        </m:r>
                      </m:e>
                    </m:rad>
                  </m:oMath>
                </a14:m>
                <a:endParaRPr lang="en-US" dirty="0" smtClean="0"/>
              </a:p>
              <a:p>
                <a:r>
                  <a:rPr lang="en-US" dirty="0"/>
                  <a:t> </a:t>
                </a:r>
                <a:r>
                  <a:rPr lang="en-US" dirty="0" smtClean="0"/>
                  <a:t>  (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i="1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en-US" i="1" smtClean="0">
                            <a:latin typeface="Cambria Math"/>
                          </a:rPr>
                          <m:t>𝑥</m:t>
                        </m:r>
                        <m:r>
                          <a:rPr lang="en-US" b="0" i="1" smtClean="0">
                            <a:latin typeface="Cambria Math"/>
                          </a:rPr>
                          <m:t>+</m:t>
                        </m:r>
                        <m:f>
                          <m:fPr>
                            <m:ctrlPr>
                              <a:rPr lang="en-US" b="0" i="1" smtClean="0">
                                <a:latin typeface="Cambria Math"/>
                              </a:rPr>
                            </m:ctrlPr>
                          </m:fPr>
                          <m:num>
                            <m:r>
                              <a:rPr lang="en-US" b="0" i="1" smtClean="0">
                                <a:latin typeface="Cambria Math"/>
                              </a:rPr>
                              <m:t>1</m:t>
                            </m:r>
                          </m:num>
                          <m:den>
                            <m:r>
                              <a:rPr lang="en-US" b="0" i="1" smtClean="0">
                                <a:latin typeface="Cambria Math"/>
                              </a:rPr>
                              <m:t>𝑥</m:t>
                            </m:r>
                          </m:den>
                        </m:f>
                        <m:r>
                          <a:rPr lang="en-US" b="0" i="1" smtClean="0">
                            <a:latin typeface="Cambria Math"/>
                          </a:rPr>
                          <m:t> )</m:t>
                        </m:r>
                      </m:e>
                      <m:sup>
                        <m:r>
                          <a:rPr lang="en-US" i="1" smtClean="0">
                            <a:latin typeface="Cambria Math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US" dirty="0" smtClean="0"/>
                  <a:t>=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i="1" dirty="0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en-US" b="0" i="1" dirty="0" smtClean="0">
                            <a:latin typeface="Cambria Math"/>
                          </a:rPr>
                          <m:t>(</m:t>
                        </m:r>
                        <m:r>
                          <a:rPr lang="en-US" i="1" dirty="0" smtClean="0">
                            <a:latin typeface="Cambria Math"/>
                          </a:rPr>
                          <m:t>𝑥</m:t>
                        </m:r>
                        <m:r>
                          <a:rPr lang="en-US" b="0" i="1" dirty="0" smtClean="0">
                            <a:latin typeface="Cambria Math"/>
                          </a:rPr>
                          <m:t>−</m:t>
                        </m:r>
                        <m:f>
                          <m:fPr>
                            <m:ctrlPr>
                              <a:rPr lang="en-US" b="0" i="1" dirty="0" smtClean="0">
                                <a:latin typeface="Cambria Math"/>
                              </a:rPr>
                            </m:ctrlPr>
                          </m:fPr>
                          <m:num>
                            <m:r>
                              <a:rPr lang="en-US" b="0" i="1" dirty="0" smtClean="0">
                                <a:latin typeface="Cambria Math"/>
                              </a:rPr>
                              <m:t>1</m:t>
                            </m:r>
                          </m:num>
                          <m:den>
                            <m:r>
                              <a:rPr lang="en-US" b="0" i="1" dirty="0" smtClean="0">
                                <a:latin typeface="Cambria Math"/>
                              </a:rPr>
                              <m:t>𝑥</m:t>
                            </m:r>
                          </m:den>
                        </m:f>
                        <m:r>
                          <a:rPr lang="en-US" b="0" i="1" dirty="0" smtClean="0">
                            <a:latin typeface="Cambria Math"/>
                          </a:rPr>
                          <m:t>)</m:t>
                        </m:r>
                      </m:e>
                      <m:sup>
                        <m:r>
                          <a:rPr lang="en-US" i="1" dirty="0" smtClean="0">
                            <a:latin typeface="Cambria Math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US" dirty="0" smtClean="0"/>
                  <a:t>+4.x.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i="1" dirty="0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en-US" b="0" i="1" dirty="0" smtClean="0">
                            <a:latin typeface="Cambria Math"/>
                          </a:rPr>
                          <m:t>1</m:t>
                        </m:r>
                      </m:num>
                      <m:den>
                        <m:r>
                          <a:rPr lang="en-US" b="0" i="1" dirty="0" smtClean="0">
                            <a:latin typeface="Cambria Math"/>
                          </a:rPr>
                          <m:t>𝑥</m:t>
                        </m:r>
                      </m:den>
                    </m:f>
                  </m:oMath>
                </a14:m>
                <a:endParaRPr lang="en-US" dirty="0" smtClean="0"/>
              </a:p>
              <a:p>
                <a:r>
                  <a:rPr lang="en-US" dirty="0"/>
                  <a:t> </a:t>
                </a:r>
                <a:r>
                  <a:rPr lang="en-US" dirty="0" smtClean="0"/>
                  <a:t>                    =(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i="1" smtClean="0">
                            <a:latin typeface="Cambria Math"/>
                          </a:rPr>
                        </m:ctrlPr>
                      </m:sSupPr>
                      <m:e>
                        <m:rad>
                          <m:radPr>
                            <m:degHide m:val="on"/>
                            <m:ctrlPr>
                              <a:rPr lang="en-US" i="1" smtClean="0">
                                <a:latin typeface="Cambria Math"/>
                              </a:rPr>
                            </m:ctrlPr>
                          </m:radPr>
                          <m:deg/>
                          <m:e>
                            <m:r>
                              <a:rPr lang="en-US" b="0" i="1" smtClean="0">
                                <a:latin typeface="Cambria Math"/>
                              </a:rPr>
                              <m:t>3</m:t>
                            </m:r>
                          </m:e>
                        </m:rad>
                        <m:r>
                          <a:rPr lang="en-US" b="0" i="1" smtClean="0">
                            <a:latin typeface="Cambria Math"/>
                          </a:rPr>
                          <m:t>)</m:t>
                        </m:r>
                      </m:e>
                      <m:sup>
                        <m:r>
                          <a:rPr lang="en-US" i="1" smtClean="0">
                            <a:latin typeface="Cambria Math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US" dirty="0" smtClean="0"/>
                  <a:t>+4</a:t>
                </a:r>
              </a:p>
              <a:p>
                <a:r>
                  <a:rPr lang="en-US" dirty="0"/>
                  <a:t> </a:t>
                </a:r>
                <a:r>
                  <a:rPr lang="en-US" dirty="0" smtClean="0"/>
                  <a:t>                    = 3+4</a:t>
                </a:r>
              </a:p>
              <a:p>
                <a:r>
                  <a:rPr lang="en-US" dirty="0"/>
                  <a:t> </a:t>
                </a:r>
                <a:r>
                  <a:rPr lang="en-US" dirty="0" smtClean="0"/>
                  <a:t>                     =7</a:t>
                </a:r>
              </a:p>
              <a:p>
                <a:r>
                  <a:rPr lang="en-US" dirty="0" smtClean="0"/>
                  <a:t>X +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i="1">
                            <a:latin typeface="Cambria Math"/>
                          </a:rPr>
                        </m:ctrlPr>
                      </m:fPr>
                      <m:num>
                        <m:r>
                          <a:rPr lang="en-US" i="1">
                            <a:latin typeface="Cambria Math"/>
                          </a:rPr>
                          <m:t>1</m:t>
                        </m:r>
                      </m:num>
                      <m:den>
                        <m:r>
                          <a:rPr lang="en-US" i="1">
                            <a:latin typeface="Cambria Math"/>
                          </a:rPr>
                          <m:t>𝑥</m:t>
                        </m:r>
                      </m:den>
                    </m:f>
                  </m:oMath>
                </a14:m>
                <a:r>
                  <a:rPr lang="en-US" dirty="0" smtClean="0"/>
                  <a:t> = </a:t>
                </a:r>
                <a14:m>
                  <m:oMath xmlns:m="http://schemas.openxmlformats.org/officeDocument/2006/math">
                    <m:r>
                      <a:rPr lang="en-US" dirty="0">
                        <a:latin typeface="Cambria Math"/>
                      </a:rPr>
                      <m:t>=</m:t>
                    </m:r>
                    <m:rad>
                      <m:radPr>
                        <m:degHide m:val="on"/>
                        <m:ctrlPr>
                          <a:rPr lang="en-US" i="1" dirty="0">
                            <a:latin typeface="Cambria Math"/>
                          </a:rPr>
                        </m:ctrlPr>
                      </m:radPr>
                      <m:deg/>
                      <m:e>
                        <m:r>
                          <a:rPr lang="en-US" i="1" dirty="0">
                            <a:latin typeface="Cambria Math"/>
                          </a:rPr>
                          <m:t> </m:t>
                        </m:r>
                        <m:r>
                          <a:rPr lang="en-US" b="0" i="1" dirty="0" smtClean="0">
                            <a:latin typeface="Cambria Math"/>
                          </a:rPr>
                          <m:t>7</m:t>
                        </m:r>
                      </m:e>
                    </m:rad>
                  </m:oMath>
                </a14:m>
                <a:r>
                  <a:rPr lang="en-US" dirty="0" smtClean="0"/>
                  <a:t>    </a:t>
                </a:r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2"/>
                <a:stretch>
                  <a:fillRect l="-163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775120802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সমাধান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dirty="0" smtClean="0"/>
                  <a:t>L,H.S =23.(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i="1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en-US" i="1" smtClean="0">
                            <a:latin typeface="Cambria Math"/>
                          </a:rPr>
                          <m:t>𝑥</m:t>
                        </m:r>
                      </m:e>
                      <m:sup>
                        <m:r>
                          <a:rPr lang="en-US" i="1" smtClean="0">
                            <a:latin typeface="Cambria Math"/>
                          </a:rPr>
                          <m:t>2</m:t>
                        </m:r>
                      </m:sup>
                    </m:sSup>
                    <m:r>
                      <a:rPr lang="en-US" b="0" i="1" smtClean="0">
                        <a:latin typeface="Cambria Math"/>
                      </a:rPr>
                      <m:t>+</m:t>
                    </m:r>
                    <m:f>
                      <m:fPr>
                        <m:ctrlPr>
                          <a:rPr lang="en-US" b="0" i="1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/>
                          </a:rPr>
                          <m:t>1</m:t>
                        </m:r>
                      </m:num>
                      <m:den>
                        <m:sSup>
                          <m:sSupPr>
                            <m:ctrlPr>
                              <a:rPr lang="en-US" b="0" i="1" smtClean="0"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a:rPr lang="en-US" b="0" i="1" smtClean="0">
                                <a:latin typeface="Cambria Math"/>
                              </a:rPr>
                              <m:t>𝑥</m:t>
                            </m:r>
                          </m:e>
                          <m:sup>
                            <m:r>
                              <a:rPr lang="en-US" b="0" i="1" smtClean="0">
                                <a:latin typeface="Cambria Math"/>
                              </a:rPr>
                              <m:t>2</m:t>
                            </m:r>
                          </m:sup>
                        </m:sSup>
                      </m:den>
                    </m:f>
                  </m:oMath>
                </a14:m>
                <a:r>
                  <a:rPr lang="en-US" dirty="0" smtClean="0"/>
                  <a:t> )</a:t>
                </a:r>
              </a:p>
              <a:p>
                <a:r>
                  <a:rPr lang="en-US" dirty="0"/>
                  <a:t> </a:t>
                </a:r>
                <a:r>
                  <a:rPr lang="en-US" dirty="0" smtClean="0"/>
                  <a:t>      =  23{(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i="1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en-US" i="1">
                            <a:latin typeface="Cambria Math"/>
                          </a:rPr>
                          <m:t>𝑥</m:t>
                        </m:r>
                        <m:r>
                          <a:rPr lang="en-US" b="0" i="1" smtClean="0">
                            <a:latin typeface="Cambria Math"/>
                          </a:rPr>
                          <m:t>+</m:t>
                        </m:r>
                        <m:f>
                          <m:fPr>
                            <m:ctrlPr>
                              <a:rPr lang="en-US" b="0" i="1" smtClean="0">
                                <a:latin typeface="Cambria Math"/>
                              </a:rPr>
                            </m:ctrlPr>
                          </m:fPr>
                          <m:num>
                            <m:r>
                              <a:rPr lang="en-US" b="0" i="1" smtClean="0">
                                <a:latin typeface="Cambria Math"/>
                              </a:rPr>
                              <m:t>1</m:t>
                            </m:r>
                          </m:num>
                          <m:den>
                            <m:r>
                              <a:rPr lang="en-US" b="0" i="1" smtClean="0">
                                <a:latin typeface="Cambria Math"/>
                              </a:rPr>
                              <m:t>𝑥</m:t>
                            </m:r>
                          </m:den>
                        </m:f>
                        <m:r>
                          <a:rPr lang="en-US" b="0" i="1" smtClean="0">
                            <a:latin typeface="Cambria Math"/>
                          </a:rPr>
                          <m:t>)</m:t>
                        </m:r>
                      </m:e>
                      <m:sup>
                        <m:r>
                          <a:rPr lang="en-US" i="1">
                            <a:latin typeface="Cambria Math"/>
                          </a:rPr>
                          <m:t>2</m:t>
                        </m:r>
                      </m:sup>
                    </m:sSup>
                    <m:r>
                      <a:rPr lang="en-US" i="1" smtClean="0">
                        <a:latin typeface="Cambria Math"/>
                        <a:ea typeface="Cambria Math"/>
                      </a:rPr>
                      <m:t>−</m:t>
                    </m:r>
                    <m:r>
                      <a:rPr lang="en-US" b="0" i="1" smtClean="0">
                        <a:latin typeface="Cambria Math"/>
                        <a:ea typeface="Cambria Math"/>
                      </a:rPr>
                      <m:t>2</m:t>
                    </m:r>
                    <m:r>
                      <a:rPr lang="en-US" b="0" i="1" smtClean="0">
                        <a:latin typeface="Cambria Math"/>
                        <a:ea typeface="Cambria Math"/>
                      </a:rPr>
                      <m:t>.</m:t>
                    </m:r>
                    <m:r>
                      <a:rPr lang="en-US" b="0" i="1" smtClean="0">
                        <a:latin typeface="Cambria Math"/>
                        <a:ea typeface="Cambria Math"/>
                      </a:rPr>
                      <m:t>𝑥</m:t>
                    </m:r>
                    <m:r>
                      <a:rPr lang="en-US" b="0" i="1" smtClean="0">
                        <a:latin typeface="Cambria Math"/>
                        <a:ea typeface="Cambria Math"/>
                      </a:rPr>
                      <m:t>.</m:t>
                    </m:r>
                    <m:f>
                      <m:fPr>
                        <m:ctrlPr>
                          <a:rPr lang="en-US" b="0" i="1" smtClean="0">
                            <a:latin typeface="Cambria Math"/>
                            <a:ea typeface="Cambria Math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/>
                            <a:ea typeface="Cambria Math"/>
                          </a:rPr>
                          <m:t>1</m:t>
                        </m:r>
                      </m:num>
                      <m:den>
                        <m:r>
                          <a:rPr lang="en-US" b="0" i="1" smtClean="0">
                            <a:latin typeface="Cambria Math"/>
                            <a:ea typeface="Cambria Math"/>
                          </a:rPr>
                          <m:t>𝑥</m:t>
                        </m:r>
                      </m:den>
                    </m:f>
                  </m:oMath>
                </a14:m>
                <a:r>
                  <a:rPr lang="en-US" dirty="0" smtClean="0"/>
                  <a:t>}</a:t>
                </a:r>
              </a:p>
              <a:p>
                <a:r>
                  <a:rPr lang="en-US" dirty="0"/>
                  <a:t> </a:t>
                </a:r>
                <a:r>
                  <a:rPr lang="en-US" dirty="0" smtClean="0"/>
                  <a:t>       =23.{(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i="1" smtClean="0">
                            <a:latin typeface="Cambria Math"/>
                          </a:rPr>
                        </m:ctrlPr>
                      </m:sSupPr>
                      <m:e>
                        <m:rad>
                          <m:radPr>
                            <m:degHide m:val="on"/>
                            <m:ctrlPr>
                              <a:rPr lang="en-US" i="1" smtClean="0">
                                <a:latin typeface="Cambria Math"/>
                              </a:rPr>
                            </m:ctrlPr>
                          </m:radPr>
                          <m:deg/>
                          <m:e>
                            <m:r>
                              <a:rPr lang="en-US" b="0" i="1" smtClean="0">
                                <a:latin typeface="Cambria Math"/>
                              </a:rPr>
                              <m:t>7</m:t>
                            </m:r>
                            <m:r>
                              <a:rPr lang="en-US" b="0" i="1" smtClean="0">
                                <a:latin typeface="Cambria Math"/>
                              </a:rPr>
                              <m:t>)</m:t>
                            </m:r>
                          </m:e>
                        </m:rad>
                      </m:e>
                      <m:sup>
                        <m:r>
                          <a:rPr lang="en-US" i="1" smtClean="0">
                            <a:latin typeface="Cambria Math"/>
                          </a:rPr>
                          <m:t>2</m:t>
                        </m:r>
                      </m:sup>
                    </m:sSup>
                    <m:r>
                      <a:rPr lang="en-US" i="1" smtClean="0">
                        <a:latin typeface="Cambria Math"/>
                        <a:ea typeface="Cambria Math"/>
                      </a:rPr>
                      <m:t>−</m:t>
                    </m:r>
                    <m:r>
                      <a:rPr lang="en-US" b="0" i="1" smtClean="0">
                        <a:latin typeface="Cambria Math"/>
                        <a:ea typeface="Cambria Math"/>
                      </a:rPr>
                      <m:t>2</m:t>
                    </m:r>
                    <m:r>
                      <a:rPr lang="en-US" b="0" i="1" smtClean="0">
                        <a:latin typeface="Cambria Math"/>
                        <a:ea typeface="Cambria Math"/>
                      </a:rPr>
                      <m:t>}</m:t>
                    </m:r>
                  </m:oMath>
                </a14:m>
                <a:endParaRPr lang="en-US" dirty="0" smtClean="0"/>
              </a:p>
              <a:p>
                <a:r>
                  <a:rPr lang="en-US" dirty="0"/>
                  <a:t> </a:t>
                </a:r>
                <a:r>
                  <a:rPr lang="en-US" dirty="0" smtClean="0"/>
                  <a:t>        =23.(7</a:t>
                </a:r>
                <a14:m>
                  <m:oMath xmlns:m="http://schemas.openxmlformats.org/officeDocument/2006/math">
                    <m:r>
                      <a:rPr lang="en-US" i="1" smtClean="0">
                        <a:latin typeface="Cambria Math"/>
                        <a:ea typeface="Cambria Math"/>
                      </a:rPr>
                      <m:t>−</m:t>
                    </m:r>
                  </m:oMath>
                </a14:m>
                <a:r>
                  <a:rPr lang="en-US" dirty="0" smtClean="0"/>
                  <a:t>2)</a:t>
                </a:r>
              </a:p>
              <a:p>
                <a:r>
                  <a:rPr lang="en-US" dirty="0"/>
                  <a:t> </a:t>
                </a:r>
                <a:r>
                  <a:rPr lang="en-US" dirty="0" smtClean="0"/>
                  <a:t>         = 23.5   </a:t>
                </a:r>
              </a:p>
              <a:p>
                <a:r>
                  <a:rPr lang="en-US" smtClean="0"/>
                  <a:t>          =</a:t>
                </a:r>
                <a:r>
                  <a:rPr lang="en-US" dirty="0" smtClean="0"/>
                  <a:t>115</a:t>
                </a:r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2"/>
                <a:stretch>
                  <a:fillRect l="-163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404195018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সমাধান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dirty="0" smtClean="0"/>
                  <a:t> R .H.s  X+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i="1">
                            <a:latin typeface="Cambria Math"/>
                          </a:rPr>
                        </m:ctrlPr>
                      </m:fPr>
                      <m:num>
                        <m:r>
                          <a:rPr lang="en-US" i="1">
                            <a:latin typeface="Cambria Math"/>
                          </a:rPr>
                          <m:t>1</m:t>
                        </m:r>
                      </m:num>
                      <m:den>
                        <m:r>
                          <a:rPr lang="en-US" i="1">
                            <a:latin typeface="Cambria Math"/>
                          </a:rPr>
                          <m:t>𝑥</m:t>
                        </m:r>
                      </m:den>
                    </m:f>
                    <m:r>
                      <a:rPr lang="en-US" b="0" i="0" smtClean="0">
                        <a:latin typeface="Cambria Math"/>
                      </a:rPr>
                      <m:t>=</m:t>
                    </m:r>
                  </m:oMath>
                </a14:m>
                <a:r>
                  <a:rPr lang="en-US" dirty="0" smtClean="0"/>
                  <a:t> 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en-US" i="1" dirty="0" smtClean="0">
                            <a:latin typeface="Cambria Math"/>
                          </a:rPr>
                        </m:ctrlPr>
                      </m:radPr>
                      <m:deg/>
                      <m:e>
                        <m:r>
                          <a:rPr lang="en-US" b="0" i="1" dirty="0" smtClean="0">
                            <a:latin typeface="Cambria Math"/>
                          </a:rPr>
                          <m:t>7</m:t>
                        </m:r>
                      </m:e>
                    </m:rad>
                  </m:oMath>
                </a14:m>
                <a:endParaRPr lang="en-US" dirty="0" smtClean="0"/>
              </a:p>
              <a:p>
                <a:r>
                  <a:rPr lang="en-US" dirty="0"/>
                  <a:t>R .H.s </a:t>
                </a:r>
                <a:r>
                  <a:rPr lang="en-US" dirty="0" smtClean="0"/>
                  <a:t> =5.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i="1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/>
                          </a:rPr>
                          <m:t>(</m:t>
                        </m:r>
                        <m:r>
                          <a:rPr lang="en-US" b="0" i="1" smtClean="0">
                            <a:latin typeface="Cambria Math"/>
                          </a:rPr>
                          <m:t>𝑥</m:t>
                        </m:r>
                      </m:e>
                      <m:sup>
                        <m:r>
                          <a:rPr lang="en-US" b="0" i="1" smtClean="0">
                            <a:latin typeface="Cambria Math"/>
                          </a:rPr>
                          <m:t>4</m:t>
                        </m:r>
                      </m:sup>
                    </m:sSup>
                  </m:oMath>
                </a14:m>
                <a:r>
                  <a:rPr lang="en-US" dirty="0" smtClean="0"/>
                  <a:t>+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i="1" dirty="0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en-US" b="0" i="1" dirty="0" smtClean="0">
                            <a:latin typeface="Cambria Math"/>
                          </a:rPr>
                          <m:t>1</m:t>
                        </m:r>
                      </m:num>
                      <m:den>
                        <m:sSup>
                          <m:sSupPr>
                            <m:ctrlPr>
                              <a:rPr lang="en-US" i="1" dirty="0" smtClean="0"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a:rPr lang="en-US" i="1" dirty="0" smtClean="0">
                                <a:latin typeface="Cambria Math"/>
                              </a:rPr>
                              <m:t>𝑥</m:t>
                            </m:r>
                          </m:e>
                          <m:sup>
                            <m:r>
                              <a:rPr lang="en-US" b="0" i="1" dirty="0" smtClean="0">
                                <a:latin typeface="Cambria Math"/>
                              </a:rPr>
                              <m:t>4</m:t>
                            </m:r>
                          </m:sup>
                        </m:sSup>
                      </m:den>
                    </m:f>
                  </m:oMath>
                </a14:m>
                <a:r>
                  <a:rPr lang="en-US" dirty="0" smtClean="0"/>
                  <a:t>)</a:t>
                </a:r>
              </a:p>
              <a:p>
                <a:r>
                  <a:rPr lang="en-US" dirty="0" smtClean="0"/>
                  <a:t> 5.{ (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i="1" smtClean="0">
                            <a:latin typeface="Cambria Math"/>
                          </a:rPr>
                        </m:ctrlPr>
                      </m:sSupPr>
                      <m:e>
                        <m:sSup>
                          <m:sSupPr>
                            <m:ctrlPr>
                              <a:rPr lang="en-US" i="1" smtClean="0"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a:rPr lang="en-US" i="1" smtClean="0">
                                <a:latin typeface="Cambria Math"/>
                              </a:rPr>
                              <m:t>𝑥</m:t>
                            </m:r>
                          </m:e>
                          <m:sup>
                            <m:r>
                              <a:rPr lang="en-US" i="1" smtClean="0">
                                <a:latin typeface="Cambria Math"/>
                              </a:rPr>
                              <m:t>2</m:t>
                            </m:r>
                          </m:sup>
                        </m:sSup>
                        <m:r>
                          <a:rPr lang="en-US" b="0" i="1" smtClean="0">
                            <a:latin typeface="Cambria Math"/>
                          </a:rPr>
                          <m:t>)</m:t>
                        </m:r>
                      </m:e>
                      <m:sup>
                        <m:r>
                          <a:rPr lang="en-US" b="0" i="1" smtClean="0">
                            <a:latin typeface="Cambria Math"/>
                          </a:rPr>
                          <m:t>2</m:t>
                        </m:r>
                      </m:sup>
                    </m:sSup>
                    <m:f>
                      <m:fPr>
                        <m:ctrlPr>
                          <a:rPr lang="en-US" i="1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/>
                          </a:rPr>
                          <m:t>1</m:t>
                        </m:r>
                      </m:num>
                      <m:den>
                        <m:r>
                          <a:rPr lang="en-US" b="0" i="1" smtClean="0">
                            <a:latin typeface="Cambria Math"/>
                          </a:rPr>
                          <m:t>(</m:t>
                        </m:r>
                        <m:sSup>
                          <m:sSupPr>
                            <m:ctrlPr>
                              <a:rPr lang="en-US" i="1" smtClean="0">
                                <a:latin typeface="Cambria Math"/>
                              </a:rPr>
                            </m:ctrlPr>
                          </m:sSupPr>
                          <m:e>
                            <m:sSup>
                              <m:sSupPr>
                                <m:ctrlPr>
                                  <a:rPr lang="en-US" i="1" smtClean="0">
                                    <a:latin typeface="Cambria Math"/>
                                  </a:rPr>
                                </m:ctrlPr>
                              </m:sSupPr>
                              <m:e>
                                <m:r>
                                  <a:rPr lang="en-US" i="1" smtClean="0">
                                    <a:latin typeface="Cambria Math"/>
                                  </a:rPr>
                                  <m:t>𝑥</m:t>
                                </m:r>
                              </m:e>
                              <m:sup>
                                <m:r>
                                  <a:rPr lang="en-US" i="1" smtClean="0">
                                    <a:latin typeface="Cambria Math"/>
                                  </a:rPr>
                                  <m:t>2</m:t>
                                </m:r>
                              </m:sup>
                            </m:sSup>
                            <m:r>
                              <a:rPr lang="en-US" b="0" i="1" smtClean="0">
                                <a:latin typeface="Cambria Math"/>
                              </a:rPr>
                              <m:t>)</m:t>
                            </m:r>
                          </m:e>
                          <m:sup>
                            <m:r>
                              <a:rPr lang="en-US" b="0" i="1" smtClean="0">
                                <a:latin typeface="Cambria Math"/>
                              </a:rPr>
                              <m:t>2</m:t>
                            </m:r>
                          </m:sup>
                        </m:sSup>
                      </m:den>
                    </m:f>
                  </m:oMath>
                </a14:m>
                <a:r>
                  <a:rPr lang="en-US" dirty="0" smtClean="0"/>
                  <a:t> }= 5{(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i="1" dirty="0" smtClean="0">
                            <a:latin typeface="Cambria Math"/>
                          </a:rPr>
                        </m:ctrlPr>
                      </m:sSupPr>
                      <m:e>
                        <m:sSup>
                          <m:sSupPr>
                            <m:ctrlPr>
                              <a:rPr lang="en-US" i="1" dirty="0" smtClean="0"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a:rPr lang="en-US" i="1" dirty="0" smtClean="0">
                                <a:latin typeface="Cambria Math"/>
                              </a:rPr>
                              <m:t>𝑥</m:t>
                            </m:r>
                          </m:e>
                          <m:sup>
                            <m:r>
                              <a:rPr lang="en-US" i="1" dirty="0" smtClean="0">
                                <a:latin typeface="Cambria Math"/>
                              </a:rPr>
                              <m:t>2</m:t>
                            </m:r>
                          </m:sup>
                        </m:sSup>
                        <m:r>
                          <a:rPr lang="en-US" b="0" i="1" dirty="0" smtClean="0">
                            <a:latin typeface="Cambria Math"/>
                          </a:rPr>
                          <m:t>+</m:t>
                        </m:r>
                        <m:f>
                          <m:fPr>
                            <m:ctrlPr>
                              <a:rPr lang="en-US" b="0" i="1" dirty="0" smtClean="0">
                                <a:latin typeface="Cambria Math"/>
                              </a:rPr>
                            </m:ctrlPr>
                          </m:fPr>
                          <m:num>
                            <m:r>
                              <a:rPr lang="en-US" b="0" i="1" dirty="0" smtClean="0">
                                <a:latin typeface="Cambria Math"/>
                              </a:rPr>
                              <m:t>1</m:t>
                            </m:r>
                          </m:num>
                          <m:den>
                            <m:sSup>
                              <m:sSupPr>
                                <m:ctrlPr>
                                  <a:rPr lang="en-US" b="0" i="1" dirty="0" smtClean="0">
                                    <a:latin typeface="Cambria Math"/>
                                  </a:rPr>
                                </m:ctrlPr>
                              </m:sSupPr>
                              <m:e>
                                <m:r>
                                  <a:rPr lang="en-US" b="0" i="1" dirty="0" smtClean="0">
                                    <a:latin typeface="Cambria Math"/>
                                  </a:rPr>
                                  <m:t>𝑥</m:t>
                                </m:r>
                              </m:e>
                              <m:sup>
                                <m:r>
                                  <a:rPr lang="en-US" b="0" i="1" dirty="0" smtClean="0">
                                    <a:latin typeface="Cambria Math"/>
                                  </a:rPr>
                                  <m:t>2</m:t>
                                </m:r>
                              </m:sup>
                            </m:sSup>
                          </m:den>
                        </m:f>
                        <m:r>
                          <a:rPr lang="en-US" b="0" i="1" dirty="0" smtClean="0">
                            <a:latin typeface="Cambria Math"/>
                          </a:rPr>
                          <m:t>)</m:t>
                        </m:r>
                      </m:e>
                      <m:sup>
                        <m:r>
                          <a:rPr lang="en-US" b="0" i="1" dirty="0" smtClean="0">
                            <a:latin typeface="Cambria Math"/>
                          </a:rPr>
                          <m:t>2</m:t>
                        </m:r>
                      </m:sup>
                    </m:sSup>
                    <m:r>
                      <a:rPr lang="en-US" i="1" dirty="0" smtClean="0">
                        <a:latin typeface="Cambria Math"/>
                        <a:ea typeface="Cambria Math"/>
                      </a:rPr>
                      <m:t>−</m:t>
                    </m:r>
                    <m:r>
                      <a:rPr lang="en-US" b="0" i="1" dirty="0" smtClean="0">
                        <a:latin typeface="Cambria Math"/>
                        <a:ea typeface="Cambria Math"/>
                      </a:rPr>
                      <m:t>2</m:t>
                    </m:r>
                    <m:r>
                      <a:rPr lang="en-US" b="0" i="1" dirty="0" smtClean="0">
                        <a:latin typeface="Cambria Math"/>
                        <a:ea typeface="Cambria Math"/>
                      </a:rPr>
                      <m:t>.</m:t>
                    </m:r>
                    <m:sSup>
                      <m:sSupPr>
                        <m:ctrlPr>
                          <a:rPr lang="en-US" b="0" i="1" dirty="0" smtClean="0">
                            <a:latin typeface="Cambria Math"/>
                            <a:ea typeface="Cambria Math"/>
                          </a:rPr>
                        </m:ctrlPr>
                      </m:sSupPr>
                      <m:e>
                        <m:r>
                          <a:rPr lang="en-US" b="0" i="1" dirty="0" smtClean="0">
                            <a:latin typeface="Cambria Math"/>
                            <a:ea typeface="Cambria Math"/>
                          </a:rPr>
                          <m:t>𝑥</m:t>
                        </m:r>
                      </m:e>
                      <m:sup>
                        <m:r>
                          <a:rPr lang="en-US" b="0" i="1" dirty="0" smtClean="0">
                            <a:latin typeface="Cambria Math"/>
                            <a:ea typeface="Cambria Math"/>
                          </a:rPr>
                          <m:t>2</m:t>
                        </m:r>
                      </m:sup>
                    </m:sSup>
                    <m:r>
                      <a:rPr lang="en-US" b="0" i="1" dirty="0" smtClean="0">
                        <a:latin typeface="Cambria Math"/>
                        <a:ea typeface="Cambria Math"/>
                      </a:rPr>
                      <m:t>.</m:t>
                    </m:r>
                    <m:f>
                      <m:fPr>
                        <m:ctrlPr>
                          <a:rPr lang="en-US" b="0" i="1" dirty="0" smtClean="0">
                            <a:latin typeface="Cambria Math"/>
                            <a:ea typeface="Cambria Math"/>
                          </a:rPr>
                        </m:ctrlPr>
                      </m:fPr>
                      <m:num>
                        <m:r>
                          <a:rPr lang="en-US" b="0" i="1" dirty="0" smtClean="0">
                            <a:latin typeface="Cambria Math"/>
                            <a:ea typeface="Cambria Math"/>
                          </a:rPr>
                          <m:t>1</m:t>
                        </m:r>
                      </m:num>
                      <m:den>
                        <m:sSup>
                          <m:sSupPr>
                            <m:ctrlPr>
                              <a:rPr lang="en-US" b="0" i="1" dirty="0" smtClean="0">
                                <a:latin typeface="Cambria Math"/>
                                <a:ea typeface="Cambria Math"/>
                              </a:rPr>
                            </m:ctrlPr>
                          </m:sSupPr>
                          <m:e>
                            <m:r>
                              <a:rPr lang="en-US" b="0" i="1" dirty="0" smtClean="0">
                                <a:latin typeface="Cambria Math"/>
                                <a:ea typeface="Cambria Math"/>
                              </a:rPr>
                              <m:t>𝑥</m:t>
                            </m:r>
                          </m:e>
                          <m:sup>
                            <m:r>
                              <a:rPr lang="en-US" b="0" i="1" dirty="0" smtClean="0">
                                <a:latin typeface="Cambria Math"/>
                                <a:ea typeface="Cambria Math"/>
                              </a:rPr>
                              <m:t>2</m:t>
                            </m:r>
                          </m:sup>
                        </m:sSup>
                      </m:den>
                    </m:f>
                  </m:oMath>
                </a14:m>
                <a:r>
                  <a:rPr lang="en-US" dirty="0" smtClean="0"/>
                  <a:t>}</a:t>
                </a:r>
              </a:p>
              <a:p>
                <a:r>
                  <a:rPr lang="en-US" dirty="0"/>
                  <a:t> </a:t>
                </a:r>
                <a:r>
                  <a:rPr lang="en-US" dirty="0" smtClean="0"/>
                  <a:t> = 5.[{(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i="1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/>
                          </a:rPr>
                          <m:t>𝑥</m:t>
                        </m:r>
                        <m:r>
                          <a:rPr lang="en-US" b="0" i="1" smtClean="0">
                            <a:latin typeface="Cambria Math"/>
                          </a:rPr>
                          <m:t>+</m:t>
                        </m:r>
                        <m:f>
                          <m:fPr>
                            <m:ctrlPr>
                              <a:rPr lang="en-US" b="0" i="1" smtClean="0">
                                <a:latin typeface="Cambria Math"/>
                              </a:rPr>
                            </m:ctrlPr>
                          </m:fPr>
                          <m:num>
                            <m:r>
                              <a:rPr lang="en-US" b="0" i="1" smtClean="0">
                                <a:latin typeface="Cambria Math"/>
                              </a:rPr>
                              <m:t>1</m:t>
                            </m:r>
                          </m:num>
                          <m:den>
                            <m:r>
                              <a:rPr lang="en-US" b="0" i="1" smtClean="0">
                                <a:latin typeface="Cambria Math"/>
                              </a:rPr>
                              <m:t>𝑥</m:t>
                            </m:r>
                          </m:den>
                        </m:f>
                        <m:r>
                          <a:rPr lang="en-US" b="0" i="1" smtClean="0">
                            <a:latin typeface="Cambria Math"/>
                          </a:rPr>
                          <m:t>)</m:t>
                        </m:r>
                      </m:e>
                      <m:sup>
                        <m:r>
                          <a:rPr lang="en-US" b="0" i="1" smtClean="0">
                            <a:latin typeface="Cambria Math"/>
                          </a:rPr>
                          <m:t>2</m:t>
                        </m:r>
                      </m:sup>
                    </m:sSup>
                    <m:r>
                      <a:rPr lang="en-US" b="0" i="0" smtClean="0">
                        <a:latin typeface="Cambria Math"/>
                      </a:rPr>
                      <m:t>−</m:t>
                    </m:r>
                    <m:sSup>
                      <m:sSupPr>
                        <m:ctrlPr>
                          <a:rPr lang="en-US" i="1" dirty="0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en-US" b="0" i="1" dirty="0" smtClean="0">
                            <a:latin typeface="Cambria Math"/>
                          </a:rPr>
                          <m:t>2</m:t>
                        </m:r>
                        <m:r>
                          <a:rPr lang="en-US" b="0" i="1" dirty="0" smtClean="0">
                            <a:latin typeface="Cambria Math"/>
                          </a:rPr>
                          <m:t>.</m:t>
                        </m:r>
                        <m:r>
                          <a:rPr lang="en-US" b="0" i="1" dirty="0" smtClean="0">
                            <a:latin typeface="Cambria Math"/>
                          </a:rPr>
                          <m:t>𝑥</m:t>
                        </m:r>
                        <m:r>
                          <a:rPr lang="en-US" b="0" i="1" dirty="0" smtClean="0">
                            <a:latin typeface="Cambria Math"/>
                          </a:rPr>
                          <m:t>.</m:t>
                        </m:r>
                        <m:f>
                          <m:fPr>
                            <m:ctrlPr>
                              <a:rPr lang="en-US" b="0" i="1" dirty="0" smtClean="0">
                                <a:latin typeface="Cambria Math"/>
                              </a:rPr>
                            </m:ctrlPr>
                          </m:fPr>
                          <m:num>
                            <m:r>
                              <a:rPr lang="en-US" b="0" i="1" dirty="0" smtClean="0">
                                <a:latin typeface="Cambria Math"/>
                              </a:rPr>
                              <m:t>1</m:t>
                            </m:r>
                          </m:num>
                          <m:den>
                            <m:r>
                              <a:rPr lang="en-US" b="0" i="1" dirty="0" smtClean="0">
                                <a:latin typeface="Cambria Math"/>
                              </a:rPr>
                              <m:t>𝑥</m:t>
                            </m:r>
                          </m:den>
                        </m:f>
                        <m:r>
                          <a:rPr lang="en-US" b="0" i="1" dirty="0" smtClean="0">
                            <a:latin typeface="Cambria Math"/>
                          </a:rPr>
                          <m:t>}</m:t>
                        </m:r>
                      </m:e>
                      <m:sup>
                        <m:r>
                          <a:rPr lang="en-US" i="1" dirty="0" smtClean="0">
                            <a:latin typeface="Cambria Math"/>
                          </a:rPr>
                          <m:t>2</m:t>
                        </m:r>
                      </m:sup>
                    </m:sSup>
                    <m:r>
                      <a:rPr lang="en-US" i="1" dirty="0" smtClean="0">
                        <a:latin typeface="Cambria Math"/>
                        <a:ea typeface="Cambria Math"/>
                      </a:rPr>
                      <m:t>−</m:t>
                    </m:r>
                  </m:oMath>
                </a14:m>
                <a:r>
                  <a:rPr lang="en-US" dirty="0" smtClean="0"/>
                  <a:t>2]</a:t>
                </a:r>
              </a:p>
              <a:p>
                <a:r>
                  <a:rPr lang="en-US" dirty="0" smtClean="0"/>
                  <a:t>= 5[{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i="1" smtClean="0">
                            <a:latin typeface="Cambria Math"/>
                          </a:rPr>
                        </m:ctrlPr>
                      </m:sSupPr>
                      <m:e>
                        <m:rad>
                          <m:radPr>
                            <m:degHide m:val="on"/>
                            <m:ctrlPr>
                              <a:rPr lang="en-US" i="1" smtClean="0">
                                <a:latin typeface="Cambria Math"/>
                              </a:rPr>
                            </m:ctrlPr>
                          </m:radPr>
                          <m:deg/>
                          <m:e>
                            <m:r>
                              <a:rPr lang="en-US" b="0" i="1" smtClean="0">
                                <a:latin typeface="Cambria Math"/>
                              </a:rPr>
                              <m:t>7</m:t>
                            </m:r>
                            <m:r>
                              <a:rPr lang="en-US" b="0" i="1" smtClean="0">
                                <a:latin typeface="Cambria Math"/>
                              </a:rPr>
                              <m:t>}</m:t>
                            </m:r>
                          </m:e>
                        </m:rad>
                      </m:e>
                      <m:sup>
                        <m:r>
                          <a:rPr lang="en-US" i="1" smtClean="0">
                            <a:latin typeface="Cambria Math"/>
                          </a:rPr>
                          <m:t>2</m:t>
                        </m:r>
                      </m:sup>
                    </m:sSup>
                    <m:r>
                      <a:rPr lang="en-US" i="1" smtClean="0">
                        <a:latin typeface="Cambria Math"/>
                        <a:ea typeface="Cambria Math"/>
                      </a:rPr>
                      <m:t>−</m:t>
                    </m:r>
                    <m:r>
                      <a:rPr lang="en-US" b="0" i="1" smtClean="0">
                        <a:latin typeface="Cambria Math"/>
                        <a:ea typeface="Cambria Math"/>
                      </a:rPr>
                      <m:t>2</m:t>
                    </m:r>
                    <m:r>
                      <a:rPr lang="en-US" b="0" i="1" smtClean="0">
                        <a:latin typeface="Cambria Math"/>
                        <a:ea typeface="Cambria Math"/>
                      </a:rPr>
                      <m:t>.</m:t>
                    </m:r>
                    <m:sSup>
                      <m:sSupPr>
                        <m:ctrlPr>
                          <a:rPr lang="en-US" b="0" i="1" smtClean="0">
                            <a:latin typeface="Cambria Math"/>
                            <a:ea typeface="Cambria Math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/>
                            <a:ea typeface="Cambria Math"/>
                          </a:rPr>
                          <m:t>}</m:t>
                        </m:r>
                      </m:e>
                      <m:sup>
                        <m:r>
                          <a:rPr lang="en-US" b="0" i="1" smtClean="0">
                            <a:latin typeface="Cambria Math"/>
                            <a:ea typeface="Cambria Math"/>
                          </a:rPr>
                          <m:t>2</m:t>
                        </m:r>
                      </m:sup>
                    </m:sSup>
                    <m:r>
                      <a:rPr lang="en-US" b="0" i="1" smtClean="0">
                        <a:latin typeface="Cambria Math"/>
                        <a:ea typeface="Cambria Math"/>
                      </a:rPr>
                      <m:t>−</m:t>
                    </m:r>
                    <m:r>
                      <a:rPr lang="en-US" b="0" i="1" smtClean="0">
                        <a:latin typeface="Cambria Math"/>
                        <a:ea typeface="Cambria Math"/>
                      </a:rPr>
                      <m:t>2</m:t>
                    </m:r>
                    <m:r>
                      <a:rPr lang="en-US" b="0" i="1" smtClean="0">
                        <a:latin typeface="Cambria Math"/>
                        <a:ea typeface="Cambria Math"/>
                      </a:rPr>
                      <m:t>]</m:t>
                    </m:r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2"/>
                <a:stretch>
                  <a:fillRect l="-163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816978126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সমাধান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dirty="0" smtClean="0"/>
                  <a:t>= 5[{7-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i="1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/>
                          </a:rPr>
                          <m:t>2</m:t>
                        </m:r>
                        <m:r>
                          <a:rPr lang="en-US" b="0" i="1" smtClean="0">
                            <a:latin typeface="Cambria Math"/>
                          </a:rPr>
                          <m:t>}</m:t>
                        </m:r>
                      </m:e>
                      <m:sup>
                        <m:r>
                          <a:rPr lang="en-US" i="1" smtClean="0">
                            <a:latin typeface="Cambria Math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US" dirty="0" smtClean="0"/>
                  <a:t>}-2]</a:t>
                </a:r>
              </a:p>
              <a:p>
                <a:r>
                  <a:rPr lang="en-US" dirty="0"/>
                  <a:t> </a:t>
                </a:r>
                <a:r>
                  <a:rPr lang="en-US" dirty="0" smtClean="0"/>
                  <a:t>=5[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i="1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/>
                          </a:rPr>
                          <m:t>5</m:t>
                        </m:r>
                        <m:r>
                          <a:rPr lang="en-US" b="0" i="1" smtClean="0">
                            <a:latin typeface="Cambria Math"/>
                          </a:rPr>
                          <m:t>]</m:t>
                        </m:r>
                      </m:e>
                      <m:sup>
                        <m:r>
                          <a:rPr lang="en-US" i="1" smtClean="0">
                            <a:latin typeface="Cambria Math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US" dirty="0" smtClean="0"/>
                  <a:t>-2]</a:t>
                </a:r>
              </a:p>
              <a:p>
                <a:r>
                  <a:rPr lang="en-US" dirty="0"/>
                  <a:t> </a:t>
                </a:r>
                <a:r>
                  <a:rPr lang="en-US" dirty="0" smtClean="0"/>
                  <a:t> =5.[25-2]</a:t>
                </a:r>
              </a:p>
              <a:p>
                <a:r>
                  <a:rPr lang="en-US" dirty="0"/>
                  <a:t> </a:t>
                </a:r>
                <a:r>
                  <a:rPr lang="en-US" dirty="0" smtClean="0"/>
                  <a:t> =5.23</a:t>
                </a:r>
              </a:p>
              <a:p>
                <a:r>
                  <a:rPr lang="en-US" dirty="0"/>
                  <a:t> </a:t>
                </a:r>
                <a:r>
                  <a:rPr lang="en-US" dirty="0" smtClean="0"/>
                  <a:t>=115 </a:t>
                </a:r>
              </a:p>
              <a:p>
                <a:r>
                  <a:rPr lang="en-US" dirty="0"/>
                  <a:t>L</a:t>
                </a:r>
                <a:r>
                  <a:rPr lang="en-US" dirty="0" smtClean="0"/>
                  <a:t>.H.S = R.H.s [proved]</a:t>
                </a:r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2"/>
                <a:stretch>
                  <a:fillRect l="-1630" t="-161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722124301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সমাধান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1066800"/>
                <a:ext cx="8229600" cy="5059363"/>
              </a:xfrm>
            </p:spPr>
            <p:txBody>
              <a:bodyPr>
                <a:normAutofit lnSpcReduction="10000"/>
              </a:bodyPr>
              <a:lstStyle/>
              <a:p>
                <a:r>
                  <a:rPr lang="en-US" dirty="0" smtClean="0"/>
                  <a:t>সমাধান</a:t>
                </a:r>
                <a:r>
                  <a:rPr lang="en-US" dirty="0"/>
                  <a:t> X+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i="1">
                            <a:latin typeface="Cambria Math"/>
                          </a:rPr>
                        </m:ctrlPr>
                      </m:fPr>
                      <m:num>
                        <m:r>
                          <a:rPr lang="en-US" i="1">
                            <a:latin typeface="Cambria Math"/>
                          </a:rPr>
                          <m:t>1</m:t>
                        </m:r>
                      </m:num>
                      <m:den>
                        <m:r>
                          <a:rPr lang="en-US" i="1">
                            <a:latin typeface="Cambria Math"/>
                          </a:rPr>
                          <m:t>𝑥</m:t>
                        </m:r>
                      </m:den>
                    </m:f>
                    <m:r>
                      <a:rPr lang="en-US">
                        <a:latin typeface="Cambria Math"/>
                      </a:rPr>
                      <m:t>=</m:t>
                    </m:r>
                  </m:oMath>
                </a14:m>
                <a:r>
                  <a:rPr lang="en-US" dirty="0"/>
                  <a:t> 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en-US" i="1" dirty="0">
                            <a:latin typeface="Cambria Math"/>
                          </a:rPr>
                        </m:ctrlPr>
                      </m:radPr>
                      <m:deg/>
                      <m:e>
                        <m:r>
                          <a:rPr lang="en-US" b="0" i="1" dirty="0" smtClean="0">
                            <a:latin typeface="Cambria Math"/>
                          </a:rPr>
                          <m:t>7</m:t>
                        </m:r>
                      </m:e>
                    </m:rad>
                  </m:oMath>
                </a14:m>
                <a:endParaRPr lang="en-US" dirty="0" smtClean="0"/>
              </a:p>
              <a:p>
                <a14:m>
                  <m:oMath xmlns:m="http://schemas.openxmlformats.org/officeDocument/2006/math">
                    <m:sSup>
                      <m:sSupPr>
                        <m:ctrlPr>
                          <a:rPr lang="en-US" i="1">
                            <a:latin typeface="Cambria Math"/>
                          </a:rPr>
                        </m:ctrlPr>
                      </m:sSupPr>
                      <m:e>
                        <m:r>
                          <a:rPr lang="en-US" i="1">
                            <a:latin typeface="Cambria Math"/>
                          </a:rPr>
                          <m:t>(</m:t>
                        </m:r>
                        <m:r>
                          <a:rPr lang="en-US" i="1">
                            <a:latin typeface="Cambria Math"/>
                          </a:rPr>
                          <m:t>𝑥</m:t>
                        </m:r>
                      </m:e>
                      <m:sup>
                        <m:r>
                          <a:rPr lang="en-US" b="0" i="1" smtClean="0">
                            <a:latin typeface="Cambria Math"/>
                          </a:rPr>
                          <m:t>6</m:t>
                        </m:r>
                      </m:sup>
                    </m:sSup>
                  </m:oMath>
                </a14:m>
                <a:r>
                  <a:rPr lang="en-US" dirty="0"/>
                  <a:t>+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i="1" dirty="0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en-US" b="0" i="1" dirty="0" smtClean="0">
                            <a:latin typeface="Cambria Math"/>
                          </a:rPr>
                          <m:t>1</m:t>
                        </m:r>
                      </m:num>
                      <m:den>
                        <m:sSup>
                          <m:sSupPr>
                            <m:ctrlPr>
                              <a:rPr lang="en-US" i="1" dirty="0" smtClean="0"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a:rPr lang="en-US" i="1" dirty="0" smtClean="0">
                                <a:latin typeface="Cambria Math"/>
                              </a:rPr>
                              <m:t>𝑥</m:t>
                            </m:r>
                          </m:e>
                          <m:sup>
                            <m:r>
                              <a:rPr lang="en-US" b="0" i="1" dirty="0" smtClean="0">
                                <a:latin typeface="Cambria Math"/>
                              </a:rPr>
                              <m:t>6</m:t>
                            </m:r>
                          </m:sup>
                        </m:sSup>
                      </m:den>
                    </m:f>
                  </m:oMath>
                </a14:m>
                <a:r>
                  <a:rPr lang="en-US" dirty="0"/>
                  <a:t>)</a:t>
                </a:r>
                <a:r>
                  <a:rPr lang="en-US" dirty="0" smtClean="0"/>
                  <a:t> =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i="1" dirty="0" smtClean="0">
                            <a:latin typeface="Cambria Math"/>
                          </a:rPr>
                        </m:ctrlPr>
                      </m:sSupPr>
                      <m:e>
                        <m:sSup>
                          <m:sSupPr>
                            <m:ctrlPr>
                              <a:rPr lang="en-US" i="1" dirty="0" smtClean="0"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a:rPr lang="en-US" b="0" i="1" dirty="0" smtClean="0">
                                <a:latin typeface="Cambria Math"/>
                              </a:rPr>
                              <m:t>(</m:t>
                            </m:r>
                            <m:r>
                              <a:rPr lang="en-US" b="0" i="1" dirty="0" smtClean="0">
                                <a:latin typeface="Cambria Math"/>
                              </a:rPr>
                              <m:t>𝑥</m:t>
                            </m:r>
                          </m:e>
                          <m:sup>
                            <m:r>
                              <a:rPr lang="en-US" b="0" i="1" dirty="0" smtClean="0">
                                <a:latin typeface="Cambria Math"/>
                              </a:rPr>
                              <m:t>3</m:t>
                            </m:r>
                            <m:r>
                              <a:rPr lang="en-US" b="0" i="1" dirty="0" smtClean="0">
                                <a:latin typeface="Cambria Math"/>
                              </a:rPr>
                              <m:t>)</m:t>
                            </m:r>
                          </m:sup>
                        </m:sSup>
                      </m:e>
                      <m:sup>
                        <m:r>
                          <a:rPr lang="en-US" i="1" dirty="0" smtClean="0">
                            <a:latin typeface="Cambria Math"/>
                          </a:rPr>
                          <m:t>2</m:t>
                        </m:r>
                      </m:sup>
                    </m:sSup>
                    <m:r>
                      <a:rPr lang="en-US" b="0" i="1" dirty="0" smtClean="0">
                        <a:latin typeface="Cambria Math"/>
                      </a:rPr>
                      <m:t>+</m:t>
                    </m:r>
                    <m:f>
                      <m:fPr>
                        <m:ctrlPr>
                          <a:rPr lang="en-US" b="0" i="1" dirty="0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en-US" b="0" i="1" dirty="0" smtClean="0">
                            <a:latin typeface="Cambria Math"/>
                          </a:rPr>
                          <m:t>1</m:t>
                        </m:r>
                      </m:num>
                      <m:den>
                        <m:sSup>
                          <m:sSupPr>
                            <m:ctrlPr>
                              <a:rPr lang="en-US" b="0" i="1" dirty="0" smtClean="0">
                                <a:latin typeface="Cambria Math"/>
                              </a:rPr>
                            </m:ctrlPr>
                          </m:sSupPr>
                          <m:e>
                            <m:sSup>
                              <m:sSupPr>
                                <m:ctrlPr>
                                  <a:rPr lang="en-US" b="0" i="1" dirty="0" smtClean="0">
                                    <a:latin typeface="Cambria Math"/>
                                  </a:rPr>
                                </m:ctrlPr>
                              </m:sSupPr>
                              <m:e>
                                <m:r>
                                  <a:rPr lang="en-US" b="0" i="1" dirty="0" smtClean="0">
                                    <a:latin typeface="Cambria Math"/>
                                  </a:rPr>
                                  <m:t>(</m:t>
                                </m:r>
                                <m:r>
                                  <a:rPr lang="en-US" b="0" i="1" dirty="0" smtClean="0">
                                    <a:latin typeface="Cambria Math"/>
                                  </a:rPr>
                                  <m:t>𝑥</m:t>
                                </m:r>
                              </m:e>
                              <m:sup>
                                <m:r>
                                  <a:rPr lang="en-US" b="0" i="1" dirty="0" smtClean="0">
                                    <a:latin typeface="Cambria Math"/>
                                  </a:rPr>
                                  <m:t>3</m:t>
                                </m:r>
                                <m:r>
                                  <a:rPr lang="en-US" b="0" i="1" dirty="0" smtClean="0">
                                    <a:latin typeface="Cambria Math"/>
                                  </a:rPr>
                                  <m:t>)</m:t>
                                </m:r>
                              </m:sup>
                            </m:sSup>
                          </m:e>
                          <m:sup>
                            <m:r>
                              <a:rPr lang="en-US" b="0" i="1" dirty="0" smtClean="0">
                                <a:latin typeface="Cambria Math"/>
                              </a:rPr>
                              <m:t>2</m:t>
                            </m:r>
                          </m:sup>
                        </m:sSup>
                      </m:den>
                    </m:f>
                  </m:oMath>
                </a14:m>
                <a:endParaRPr lang="en-US" dirty="0" smtClean="0"/>
              </a:p>
              <a:p>
                <a:r>
                  <a:rPr lang="en-US" dirty="0"/>
                  <a:t> </a:t>
                </a:r>
                <a:r>
                  <a:rPr lang="en-US" dirty="0" smtClean="0"/>
                  <a:t>  =(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i="1" smtClean="0">
                            <a:latin typeface="Cambria Math"/>
                          </a:rPr>
                        </m:ctrlPr>
                      </m:sSupPr>
                      <m:e>
                        <m:sSup>
                          <m:sSupPr>
                            <m:ctrlPr>
                              <a:rPr lang="en-US" i="1" smtClean="0"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a:rPr lang="en-US" i="1" smtClean="0">
                                <a:latin typeface="Cambria Math"/>
                              </a:rPr>
                              <m:t>𝑥</m:t>
                            </m:r>
                          </m:e>
                          <m:sup>
                            <m:r>
                              <a:rPr lang="en-US" b="0" i="1" smtClean="0">
                                <a:latin typeface="Cambria Math"/>
                              </a:rPr>
                              <m:t>3</m:t>
                            </m:r>
                          </m:sup>
                        </m:sSup>
                        <m:r>
                          <a:rPr lang="en-US" b="0" i="1" smtClean="0">
                            <a:latin typeface="Cambria Math"/>
                          </a:rPr>
                          <m:t>+</m:t>
                        </m:r>
                        <m:f>
                          <m:fPr>
                            <m:ctrlPr>
                              <a:rPr lang="en-US" b="0" i="1" smtClean="0">
                                <a:latin typeface="Cambria Math"/>
                              </a:rPr>
                            </m:ctrlPr>
                          </m:fPr>
                          <m:num>
                            <m:r>
                              <a:rPr lang="en-US" b="0" i="1" smtClean="0">
                                <a:latin typeface="Cambria Math"/>
                              </a:rPr>
                              <m:t>1</m:t>
                            </m:r>
                          </m:num>
                          <m:den>
                            <m:sSup>
                              <m:sSupPr>
                                <m:ctrlPr>
                                  <a:rPr lang="en-US" b="0" i="1" smtClean="0">
                                    <a:latin typeface="Cambria Math"/>
                                  </a:rPr>
                                </m:ctrlPr>
                              </m:sSupPr>
                              <m:e>
                                <m:r>
                                  <a:rPr lang="en-US" b="0" i="1" smtClean="0">
                                    <a:latin typeface="Cambria Math"/>
                                  </a:rPr>
                                  <m:t>𝑥</m:t>
                                </m:r>
                              </m:e>
                              <m:sup>
                                <m:r>
                                  <a:rPr lang="en-US" b="0" i="1" smtClean="0">
                                    <a:latin typeface="Cambria Math"/>
                                  </a:rPr>
                                  <m:t>3</m:t>
                                </m:r>
                              </m:sup>
                            </m:sSup>
                          </m:den>
                        </m:f>
                        <m:r>
                          <a:rPr lang="en-US" b="0" i="1" smtClean="0">
                            <a:latin typeface="Cambria Math"/>
                          </a:rPr>
                          <m:t>)</m:t>
                        </m:r>
                      </m:e>
                      <m:sup>
                        <m:r>
                          <a:rPr lang="en-US" b="0" i="1" smtClean="0">
                            <a:latin typeface="Cambria Math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US" dirty="0" smtClean="0"/>
                  <a:t>-2.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i="1" dirty="0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en-US" i="1" dirty="0" smtClean="0">
                            <a:latin typeface="Cambria Math"/>
                          </a:rPr>
                          <m:t>𝑥</m:t>
                        </m:r>
                      </m:e>
                      <m:sup>
                        <m:r>
                          <a:rPr lang="en-US" b="0" i="1" dirty="0" smtClean="0">
                            <a:latin typeface="Cambria Math"/>
                          </a:rPr>
                          <m:t>3</m:t>
                        </m:r>
                      </m:sup>
                    </m:sSup>
                    <m:f>
                      <m:fPr>
                        <m:ctrlPr>
                          <a:rPr lang="en-US" i="1" dirty="0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en-US" b="0" i="1" dirty="0" smtClean="0">
                            <a:latin typeface="Cambria Math"/>
                          </a:rPr>
                          <m:t>1</m:t>
                        </m:r>
                      </m:num>
                      <m:den>
                        <m:sSup>
                          <m:sSupPr>
                            <m:ctrlPr>
                              <a:rPr lang="en-US" i="1" dirty="0" smtClean="0"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a:rPr lang="en-US" i="1" dirty="0" smtClean="0">
                                <a:latin typeface="Cambria Math"/>
                              </a:rPr>
                              <m:t>𝑥</m:t>
                            </m:r>
                          </m:e>
                          <m:sup>
                            <m:r>
                              <a:rPr lang="en-US" b="0" i="1" dirty="0" smtClean="0">
                                <a:latin typeface="Cambria Math"/>
                              </a:rPr>
                              <m:t>3</m:t>
                            </m:r>
                          </m:sup>
                        </m:sSup>
                      </m:den>
                    </m:f>
                  </m:oMath>
                </a14:m>
                <a:endParaRPr lang="en-US" dirty="0" smtClean="0"/>
              </a:p>
              <a:p>
                <a:r>
                  <a:rPr lang="en-US" dirty="0"/>
                  <a:t> </a:t>
                </a:r>
                <a:r>
                  <a:rPr lang="en-US" dirty="0" smtClean="0"/>
                  <a:t>   =[{(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i="1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en-US" i="1" smtClean="0">
                            <a:latin typeface="Cambria Math"/>
                          </a:rPr>
                          <m:t>𝑥</m:t>
                        </m:r>
                        <m:r>
                          <a:rPr lang="en-US" b="0" i="1" smtClean="0">
                            <a:latin typeface="Cambria Math"/>
                          </a:rPr>
                          <m:t>+</m:t>
                        </m:r>
                        <m:f>
                          <m:fPr>
                            <m:ctrlPr>
                              <a:rPr lang="en-US" b="0" i="1" smtClean="0">
                                <a:latin typeface="Cambria Math"/>
                              </a:rPr>
                            </m:ctrlPr>
                          </m:fPr>
                          <m:num>
                            <m:r>
                              <a:rPr lang="en-US" b="0" i="1" smtClean="0">
                                <a:latin typeface="Cambria Math"/>
                              </a:rPr>
                              <m:t>1</m:t>
                            </m:r>
                          </m:num>
                          <m:den>
                            <m:r>
                              <a:rPr lang="en-US" b="0" i="1" smtClean="0">
                                <a:latin typeface="Cambria Math"/>
                              </a:rPr>
                              <m:t>𝑥</m:t>
                            </m:r>
                          </m:den>
                        </m:f>
                        <m:r>
                          <a:rPr lang="en-US" b="0" i="1" smtClean="0">
                            <a:latin typeface="Cambria Math"/>
                          </a:rPr>
                          <m:t>)</m:t>
                        </m:r>
                      </m:e>
                      <m:sup>
                        <m:r>
                          <a:rPr lang="en-US" b="0" i="1" smtClean="0">
                            <a:latin typeface="Cambria Math"/>
                          </a:rPr>
                          <m:t>3</m:t>
                        </m:r>
                      </m:sup>
                    </m:sSup>
                  </m:oMath>
                </a14:m>
                <a:r>
                  <a:rPr lang="en-US" dirty="0" smtClean="0"/>
                  <a:t>-3.x.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i="1" dirty="0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en-US" b="0" i="1" dirty="0" smtClean="0">
                            <a:latin typeface="Cambria Math"/>
                          </a:rPr>
                          <m:t>1</m:t>
                        </m:r>
                      </m:num>
                      <m:den>
                        <m:r>
                          <a:rPr lang="en-US" b="0" i="1" dirty="0" smtClean="0">
                            <a:latin typeface="Cambria Math"/>
                          </a:rPr>
                          <m:t>𝑥</m:t>
                        </m:r>
                      </m:den>
                    </m:f>
                    <m:r>
                      <a:rPr lang="en-US" b="0" i="0" dirty="0" smtClean="0">
                        <a:latin typeface="Cambria Math"/>
                      </a:rPr>
                      <m:t>(</m:t>
                    </m:r>
                    <m:r>
                      <m:rPr>
                        <m:sty m:val="p"/>
                      </m:rPr>
                      <a:rPr lang="en-US" b="0" i="0" dirty="0" smtClean="0">
                        <a:latin typeface="Cambria Math"/>
                      </a:rPr>
                      <m:t>x</m:t>
                    </m:r>
                    <m:r>
                      <a:rPr lang="en-US" b="0" i="0" dirty="0" smtClean="0">
                        <a:latin typeface="Cambria Math"/>
                      </a:rPr>
                      <m:t>+</m:t>
                    </m:r>
                    <m:sSup>
                      <m:sSupPr>
                        <m:ctrlPr>
                          <a:rPr lang="en-US" b="0" i="1" dirty="0" smtClean="0">
                            <a:latin typeface="Cambria Math"/>
                          </a:rPr>
                        </m:ctrlPr>
                      </m:sSupPr>
                      <m:e>
                        <m:f>
                          <m:fPr>
                            <m:ctrlPr>
                              <a:rPr lang="en-US" b="0" i="1" dirty="0" smtClean="0">
                                <a:latin typeface="Cambria Math"/>
                              </a:rPr>
                            </m:ctrlPr>
                          </m:fPr>
                          <m:num>
                            <m:r>
                              <a:rPr lang="en-US" b="0" i="1" dirty="0" smtClean="0">
                                <a:latin typeface="Cambria Math"/>
                              </a:rPr>
                              <m:t>1</m:t>
                            </m:r>
                          </m:num>
                          <m:den>
                            <m:r>
                              <a:rPr lang="en-US" b="0" i="1" dirty="0" smtClean="0">
                                <a:latin typeface="Cambria Math"/>
                              </a:rPr>
                              <m:t>𝑥</m:t>
                            </m:r>
                          </m:den>
                        </m:f>
                        <m:r>
                          <a:rPr lang="en-US" b="0" i="1" dirty="0" smtClean="0">
                            <a:latin typeface="Cambria Math"/>
                          </a:rPr>
                          <m:t>)}</m:t>
                        </m:r>
                      </m:e>
                      <m:sup>
                        <m:r>
                          <a:rPr lang="en-US" b="0" i="1" dirty="0" smtClean="0">
                            <a:latin typeface="Cambria Math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US" dirty="0" smtClean="0"/>
                  <a:t>]-2</a:t>
                </a:r>
              </a:p>
              <a:p>
                <a:r>
                  <a:rPr lang="en-US" dirty="0"/>
                  <a:t> </a:t>
                </a:r>
                <a:r>
                  <a:rPr lang="en-US" dirty="0" smtClean="0"/>
                  <a:t> =[{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i="1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/>
                          </a:rPr>
                          <m:t>(</m:t>
                        </m:r>
                        <m:rad>
                          <m:radPr>
                            <m:degHide m:val="on"/>
                            <m:ctrlPr>
                              <a:rPr lang="en-US" i="1" smtClean="0">
                                <a:latin typeface="Cambria Math"/>
                              </a:rPr>
                            </m:ctrlPr>
                          </m:radPr>
                          <m:deg/>
                          <m:e>
                            <m:r>
                              <a:rPr lang="en-US" b="0" i="1" smtClean="0">
                                <a:latin typeface="Cambria Math"/>
                              </a:rPr>
                              <m:t>7</m:t>
                            </m:r>
                            <m:r>
                              <a:rPr lang="en-US" b="0" i="1" smtClean="0">
                                <a:latin typeface="Cambria Math"/>
                              </a:rPr>
                              <m:t>)</m:t>
                            </m:r>
                          </m:e>
                        </m:rad>
                      </m:e>
                      <m:sup>
                        <m:r>
                          <a:rPr lang="en-US" b="0" i="1" smtClean="0">
                            <a:latin typeface="Cambria Math"/>
                          </a:rPr>
                          <m:t>3</m:t>
                        </m:r>
                      </m:sup>
                    </m:sSup>
                  </m:oMath>
                </a14:m>
                <a:r>
                  <a:rPr lang="en-US" dirty="0" smtClean="0"/>
                  <a:t>-3</a:t>
                </a:r>
                <a:r>
                  <a:rPr lang="en-US" dirty="0"/>
                  <a:t>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i="1" dirty="0" smtClean="0">
                            <a:latin typeface="Cambria Math"/>
                          </a:rPr>
                        </m:ctrlPr>
                      </m:sSupPr>
                      <m:e>
                        <m:rad>
                          <m:radPr>
                            <m:degHide m:val="on"/>
                            <m:ctrlPr>
                              <a:rPr lang="en-US" i="1" dirty="0" smtClean="0">
                                <a:latin typeface="Cambria Math"/>
                              </a:rPr>
                            </m:ctrlPr>
                          </m:radPr>
                          <m:deg/>
                          <m:e>
                            <m:r>
                              <a:rPr lang="en-US" b="0" i="1" dirty="0" smtClean="0">
                                <a:latin typeface="Cambria Math"/>
                              </a:rPr>
                              <m:t>7</m:t>
                            </m:r>
                          </m:e>
                        </m:rad>
                        <m:r>
                          <a:rPr lang="en-US" b="0" i="1" dirty="0" smtClean="0">
                            <a:latin typeface="Cambria Math"/>
                          </a:rPr>
                          <m:t>}</m:t>
                        </m:r>
                      </m:e>
                      <m:sup>
                        <m:r>
                          <a:rPr lang="en-US" b="0" i="1" dirty="0" smtClean="0">
                            <a:latin typeface="Cambria Math"/>
                          </a:rPr>
                          <m:t>2</m:t>
                        </m:r>
                      </m:sup>
                    </m:sSup>
                    <m:r>
                      <a:rPr lang="en-US" b="0" i="0" dirty="0" smtClean="0">
                        <a:latin typeface="Cambria Math"/>
                      </a:rPr>
                      <m:t>]</m:t>
                    </m:r>
                  </m:oMath>
                </a14:m>
                <a:r>
                  <a:rPr lang="en-US" dirty="0" smtClean="0"/>
                  <a:t>-2</a:t>
                </a:r>
              </a:p>
              <a:p>
                <a:r>
                  <a:rPr lang="en-US" dirty="0" smtClean="0"/>
                  <a:t>   ={7 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en-US" i="1" dirty="0">
                            <a:latin typeface="Cambria Math"/>
                          </a:rPr>
                        </m:ctrlPr>
                      </m:radPr>
                      <m:deg/>
                      <m:e>
                        <m:r>
                          <a:rPr lang="en-US" i="1" dirty="0">
                            <a:latin typeface="Cambria Math"/>
                          </a:rPr>
                          <m:t>7</m:t>
                        </m:r>
                      </m:e>
                    </m:rad>
                    <m:r>
                      <a:rPr lang="en-US" i="1" dirty="0" smtClean="0">
                        <a:latin typeface="Cambria Math"/>
                        <a:ea typeface="Cambria Math"/>
                      </a:rPr>
                      <m:t>−</m:t>
                    </m:r>
                  </m:oMath>
                </a14:m>
                <a:r>
                  <a:rPr lang="en-US" dirty="0" smtClean="0"/>
                  <a:t>3.</a:t>
                </a:r>
                <a:r>
                  <a:rPr lang="en-US" dirty="0"/>
                  <a:t>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i="1" smtClean="0">
                            <a:latin typeface="Cambria Math"/>
                          </a:rPr>
                        </m:ctrlPr>
                      </m:sSupPr>
                      <m:e>
                        <m:rad>
                          <m:radPr>
                            <m:degHide m:val="on"/>
                            <m:ctrlPr>
                              <a:rPr lang="en-US" i="1" smtClean="0">
                                <a:latin typeface="Cambria Math"/>
                              </a:rPr>
                            </m:ctrlPr>
                          </m:radPr>
                          <m:deg/>
                          <m:e>
                            <m:r>
                              <a:rPr lang="en-US" b="0" i="1" smtClean="0">
                                <a:latin typeface="Cambria Math"/>
                              </a:rPr>
                              <m:t>7</m:t>
                            </m:r>
                            <m:r>
                              <a:rPr lang="en-US" b="0" i="1" smtClean="0">
                                <a:latin typeface="Cambria Math"/>
                              </a:rPr>
                              <m:t>}</m:t>
                            </m:r>
                          </m:e>
                        </m:rad>
                      </m:e>
                      <m:sup>
                        <m:r>
                          <a:rPr lang="en-US" i="1" smtClean="0">
                            <a:latin typeface="Cambria Math"/>
                          </a:rPr>
                          <m:t>2</m:t>
                        </m:r>
                      </m:sup>
                    </m:sSup>
                    <m:r>
                      <a:rPr lang="en-US" i="1" dirty="0" smtClean="0">
                        <a:latin typeface="Cambria Math"/>
                        <a:ea typeface="Cambria Math"/>
                      </a:rPr>
                      <m:t>−</m:t>
                    </m:r>
                  </m:oMath>
                </a14:m>
                <a:r>
                  <a:rPr lang="en-US" dirty="0" smtClean="0"/>
                  <a:t>2</a:t>
                </a:r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1066800"/>
                <a:ext cx="8229600" cy="5059363"/>
              </a:xfrm>
              <a:blipFill rotWithShape="1">
                <a:blip r:embed="rId2"/>
                <a:stretch>
                  <a:fillRect l="-1630" t="-84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263964254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সমাধান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dirty="0" smtClean="0"/>
                  <a:t>={ 4.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i="1" smtClean="0">
                            <a:latin typeface="Cambria Math"/>
                          </a:rPr>
                        </m:ctrlPr>
                      </m:sSupPr>
                      <m:e>
                        <m:rad>
                          <m:radPr>
                            <m:degHide m:val="on"/>
                            <m:ctrlPr>
                              <a:rPr lang="en-US" i="1" smtClean="0">
                                <a:latin typeface="Cambria Math"/>
                              </a:rPr>
                            </m:ctrlPr>
                          </m:radPr>
                          <m:deg/>
                          <m:e>
                            <m:r>
                              <a:rPr lang="en-US" b="0" i="1" smtClean="0">
                                <a:latin typeface="Cambria Math"/>
                              </a:rPr>
                              <m:t>7</m:t>
                            </m:r>
                            <m:r>
                              <a:rPr lang="en-US" b="0" i="1" smtClean="0">
                                <a:latin typeface="Cambria Math"/>
                              </a:rPr>
                              <m:t>}</m:t>
                            </m:r>
                          </m:e>
                        </m:rad>
                      </m:e>
                      <m:sup>
                        <m:r>
                          <a:rPr lang="en-US" i="1" smtClean="0">
                            <a:latin typeface="Cambria Math"/>
                          </a:rPr>
                          <m:t>2</m:t>
                        </m:r>
                      </m:sup>
                    </m:sSup>
                    <m:r>
                      <a:rPr lang="en-US" b="0" i="0" smtClean="0">
                        <a:latin typeface="Cambria Math"/>
                      </a:rPr>
                      <m:t>−</m:t>
                    </m:r>
                    <m:r>
                      <a:rPr lang="en-US" b="0" i="0" smtClean="0">
                        <a:latin typeface="Cambria Math"/>
                      </a:rPr>
                      <m:t>2</m:t>
                    </m:r>
                  </m:oMath>
                </a14:m>
                <a:endParaRPr lang="en-US" b="0" dirty="0" smtClean="0"/>
              </a:p>
              <a:p>
                <a:r>
                  <a:rPr lang="en-US" dirty="0" smtClean="0"/>
                  <a:t>=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i="1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/>
                          </a:rPr>
                          <m:t>4</m:t>
                        </m:r>
                      </m:e>
                      <m:sup>
                        <m:r>
                          <a:rPr lang="en-US" i="1" smtClean="0">
                            <a:latin typeface="Cambria Math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US" dirty="0" smtClean="0"/>
                  <a:t>.7</a:t>
                </a:r>
                <a14:m>
                  <m:oMath xmlns:m="http://schemas.openxmlformats.org/officeDocument/2006/math">
                    <m:r>
                      <a:rPr lang="en-US">
                        <a:latin typeface="Cambria Math"/>
                      </a:rPr>
                      <m:t>−</m:t>
                    </m:r>
                    <m:r>
                      <a:rPr lang="en-US">
                        <a:latin typeface="Cambria Math"/>
                      </a:rPr>
                      <m:t>2</m:t>
                    </m:r>
                  </m:oMath>
                </a14:m>
                <a:endParaRPr lang="en-US" dirty="0"/>
              </a:p>
              <a:p>
                <a:r>
                  <a:rPr lang="en-US" dirty="0" smtClean="0"/>
                  <a:t>=16.7</a:t>
                </a:r>
                <a14:m>
                  <m:oMath xmlns:m="http://schemas.openxmlformats.org/officeDocument/2006/math">
                    <m:r>
                      <a:rPr lang="en-US">
                        <a:latin typeface="Cambria Math"/>
                      </a:rPr>
                      <m:t>−</m:t>
                    </m:r>
                    <m:r>
                      <a:rPr lang="en-US">
                        <a:latin typeface="Cambria Math"/>
                      </a:rPr>
                      <m:t>2</m:t>
                    </m:r>
                  </m:oMath>
                </a14:m>
                <a:endParaRPr lang="en-US" dirty="0"/>
              </a:p>
              <a:p>
                <a:r>
                  <a:rPr lang="en-US" dirty="0" smtClean="0"/>
                  <a:t>=  112</a:t>
                </a:r>
                <a14:m>
                  <m:oMath xmlns:m="http://schemas.openxmlformats.org/officeDocument/2006/math">
                    <m:r>
                      <a:rPr lang="en-US">
                        <a:latin typeface="Cambria Math"/>
                      </a:rPr>
                      <m:t>−</m:t>
                    </m:r>
                    <m:r>
                      <a:rPr lang="en-US">
                        <a:latin typeface="Cambria Math"/>
                      </a:rPr>
                      <m:t>2</m:t>
                    </m:r>
                  </m:oMath>
                </a14:m>
                <a:endParaRPr lang="en-US" dirty="0"/>
              </a:p>
              <a:p>
                <a:r>
                  <a:rPr lang="en-US" dirty="0" smtClean="0"/>
                  <a:t>=110  Ans .</a:t>
                </a:r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2"/>
                <a:stretch>
                  <a:fillRect l="-163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/>
              <p:cNvSpPr txBox="1"/>
              <p:nvPr/>
            </p:nvSpPr>
            <p:spPr>
              <a:xfrm>
                <a:off x="4114800" y="2971800"/>
                <a:ext cx="480964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i="1" smtClean="0"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en-US" i="1" smtClean="0">
                              <a:latin typeface="Cambria Math"/>
                            </a:rPr>
                            <m:t>𝑥</m:t>
                          </m:r>
                        </m:e>
                        <m:sup>
                          <m:r>
                            <a:rPr lang="en-US" i="1" smtClean="0">
                              <a:latin typeface="Cambria Math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14800" y="2971800"/>
                <a:ext cx="480964" cy="369332"/>
              </a:xfrm>
              <a:prstGeom prst="rect">
                <a:avLst/>
              </a:prstGeom>
              <a:blipFill rotWithShape="1">
                <a:blip r:embed="rId3"/>
                <a:stretch>
                  <a:fillRect t="-8333" r="-16456" b="-25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2861499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নিম্ন লিখিত মান নির্ণয় </a:t>
            </a:r>
            <a:r>
              <a:rPr lang="en-US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কর:</a:t>
            </a:r>
            <a:endParaRPr lang="en-US" dirty="0">
              <a:solidFill>
                <a:srgbClr val="FF0000"/>
              </a:solidFill>
            </a:endParaRP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1524000"/>
            <a:ext cx="7467600" cy="4876800"/>
          </a:xfrm>
        </p:spPr>
      </p:pic>
    </p:spTree>
    <p:extLst>
      <p:ext uri="{BB962C8B-B14F-4D97-AF65-F5344CB8AC3E}">
        <p14:creationId xmlns:p14="http://schemas.microsoft.com/office/powerpoint/2010/main" val="35881974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66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একক কাজ :</a:t>
            </a:r>
            <a:endParaRPr lang="en-US" sz="6600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0" y="1828800"/>
            <a:ext cx="8382000" cy="4800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30330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81000"/>
            <a:ext cx="8153400" cy="2209800"/>
          </a:xfrm>
        </p:spPr>
        <p:txBody>
          <a:bodyPr>
            <a:normAutofit fontScale="90000"/>
          </a:bodyPr>
          <a:lstStyle/>
          <a:p>
            <a:pPr algn="l"/>
            <a:r>
              <a:rPr lang="en-US" sz="153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দলীয়কাজ: 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/>
            </a:r>
            <a:br>
              <a:rPr lang="en-US" dirty="0" smtClean="0">
                <a:latin typeface="NikoshBAN" pitchFamily="2" charset="0"/>
                <a:cs typeface="NikoshBAN" pitchFamily="2" charset="0"/>
              </a:rPr>
            </a:br>
            <a:endParaRPr lang="en-US" dirty="0">
              <a:cs typeface="NikoshBAN" pitchFamily="2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Content Placeholder 6"/>
              <p:cNvSpPr>
                <a:spLocks noGrp="1"/>
              </p:cNvSpPr>
              <p:nvPr>
                <p:ph idx="1"/>
              </p:nvPr>
            </p:nvSpPr>
            <p:spPr>
              <a:xfrm>
                <a:off x="872067" y="2286000"/>
                <a:ext cx="7408333" cy="3840163"/>
              </a:xfrm>
            </p:spPr>
            <p:txBody>
              <a:bodyPr>
                <a:noAutofit/>
              </a:bodyPr>
              <a:lstStyle/>
              <a:p>
                <a:r>
                  <a:rPr lang="en-US" sz="3200" dirty="0" smtClean="0">
                    <a:latin typeface="Times New Roman" pitchFamily="18" charset="0"/>
                    <a:cs typeface="Times New Roman" pitchFamily="18" charset="0"/>
                  </a:rPr>
                  <a:t>1</a:t>
                </a:r>
                <a:r>
                  <a:rPr lang="en-US" sz="3200" dirty="0" smtClean="0">
                    <a:latin typeface="NikoshBAN" pitchFamily="2" charset="0"/>
                    <a:cs typeface="NikoshBAN" pitchFamily="2" charset="0"/>
                  </a:rPr>
                  <a:t>. x+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3200" i="1">
                            <a:latin typeface="Cambria Math"/>
                            <a:cs typeface="NikoshBAN" pitchFamily="2" charset="0"/>
                          </a:rPr>
                        </m:ctrlPr>
                      </m:fPr>
                      <m:num>
                        <m:r>
                          <a:rPr lang="en-US" sz="3200" i="1">
                            <a:latin typeface="Cambria Math"/>
                            <a:cs typeface="NikoshBAN" pitchFamily="2" charset="0"/>
                          </a:rPr>
                          <m:t>1</m:t>
                        </m:r>
                      </m:num>
                      <m:den>
                        <m:r>
                          <a:rPr lang="en-US" sz="3200" i="1">
                            <a:latin typeface="Cambria Math"/>
                            <a:cs typeface="NikoshBAN" pitchFamily="2" charset="0"/>
                          </a:rPr>
                          <m:t>𝑥</m:t>
                        </m:r>
                      </m:den>
                    </m:f>
                  </m:oMath>
                </a14:m>
                <a:r>
                  <a:rPr lang="en-US" sz="3200" dirty="0">
                    <a:latin typeface="NikoshBAN" pitchFamily="2" charset="0"/>
                    <a:cs typeface="NikoshBAN" pitchFamily="2" charset="0"/>
                  </a:rPr>
                  <a:t> </a:t>
                </a:r>
                <a:r>
                  <a:rPr lang="en-US" sz="3200" dirty="0" smtClean="0">
                    <a:latin typeface="NikoshBAN" pitchFamily="2" charset="0"/>
                    <a:cs typeface="NikoshBAN" pitchFamily="2" charset="0"/>
                  </a:rPr>
                  <a:t>=</a:t>
                </a:r>
                <a:r>
                  <a:rPr lang="en-US" dirty="0">
                    <a:latin typeface="Times New Roman" pitchFamily="18" charset="0"/>
                    <a:cs typeface="Times New Roman" pitchFamily="18" charset="0"/>
                  </a:rPr>
                  <a:t>2</a:t>
                </a:r>
                <a:r>
                  <a:rPr lang="en-US" sz="3200" dirty="0" smtClean="0">
                    <a:latin typeface="NikoshBAN" pitchFamily="2" charset="0"/>
                    <a:cs typeface="NikoshBAN" pitchFamily="2" charset="0"/>
                  </a:rPr>
                  <a:t> </a:t>
                </a:r>
                <a:r>
                  <a:rPr lang="en-US" sz="3200" dirty="0">
                    <a:latin typeface="NikoshBAN" pitchFamily="2" charset="0"/>
                    <a:cs typeface="NikoshBAN" pitchFamily="2" charset="0"/>
                  </a:rPr>
                  <a:t>হলে 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3200" i="1">
                            <a:latin typeface="Cambria Math"/>
                            <a:cs typeface="NikoshBAN" pitchFamily="2" charset="0"/>
                          </a:rPr>
                        </m:ctrlPr>
                      </m:sSupPr>
                      <m:e>
                        <m:r>
                          <a:rPr lang="en-US" sz="3200" i="1">
                            <a:latin typeface="Cambria Math"/>
                            <a:cs typeface="NikoshBAN" pitchFamily="2" charset="0"/>
                          </a:rPr>
                          <m:t>𝑥</m:t>
                        </m:r>
                      </m:e>
                      <m:sup>
                        <m:r>
                          <a:rPr lang="en-US" sz="3200" b="0" i="1" smtClean="0">
                            <a:latin typeface="Cambria Math"/>
                            <a:cs typeface="NikoshBAN" pitchFamily="2" charset="0"/>
                          </a:rPr>
                          <m:t>7</m:t>
                        </m:r>
                      </m:sup>
                    </m:sSup>
                    <m:r>
                      <a:rPr lang="en-US" sz="3200" i="1">
                        <a:latin typeface="Cambria Math"/>
                        <a:ea typeface="Cambria Math"/>
                        <a:cs typeface="NikoshBAN" pitchFamily="2" charset="0"/>
                      </a:rPr>
                      <m:t>+</m:t>
                    </m:r>
                    <m:f>
                      <m:fPr>
                        <m:ctrlPr>
                          <a:rPr lang="en-US" sz="3200" i="1">
                            <a:latin typeface="Cambria Math"/>
                            <a:ea typeface="Cambria Math"/>
                            <a:cs typeface="NikoshBAN" pitchFamily="2" charset="0"/>
                          </a:rPr>
                        </m:ctrlPr>
                      </m:fPr>
                      <m:num>
                        <m:r>
                          <a:rPr lang="en-US" sz="3200" i="1">
                            <a:latin typeface="Cambria Math"/>
                            <a:ea typeface="Cambria Math"/>
                            <a:cs typeface="NikoshBAN" pitchFamily="2" charset="0"/>
                          </a:rPr>
                          <m:t>1</m:t>
                        </m:r>
                      </m:num>
                      <m:den>
                        <m:sSup>
                          <m:sSupPr>
                            <m:ctrlPr>
                              <a:rPr lang="en-US" sz="3200" i="1">
                                <a:latin typeface="Cambria Math"/>
                                <a:ea typeface="Cambria Math"/>
                                <a:cs typeface="NikoshBAN" pitchFamily="2" charset="0"/>
                              </a:rPr>
                            </m:ctrlPr>
                          </m:sSupPr>
                          <m:e>
                            <m:r>
                              <a:rPr lang="en-US" sz="3200" i="1">
                                <a:latin typeface="Cambria Math"/>
                                <a:ea typeface="Cambria Math"/>
                                <a:cs typeface="NikoshBAN" pitchFamily="2" charset="0"/>
                              </a:rPr>
                              <m:t>𝑥</m:t>
                            </m:r>
                          </m:e>
                          <m:sup>
                            <m:r>
                              <a:rPr lang="en-US" sz="3200" b="0" i="1" smtClean="0">
                                <a:latin typeface="Cambria Math"/>
                                <a:ea typeface="Cambria Math"/>
                                <a:cs typeface="NikoshBAN" pitchFamily="2" charset="0"/>
                              </a:rPr>
                              <m:t>22</m:t>
                            </m:r>
                          </m:sup>
                        </m:sSup>
                      </m:den>
                    </m:f>
                    <m:r>
                      <a:rPr lang="en-US" sz="3200">
                        <a:latin typeface="Cambria Math"/>
                        <a:ea typeface="Cambria Math"/>
                        <a:cs typeface="NikoshBAN" pitchFamily="2" charset="0"/>
                      </a:rPr>
                      <m:t> </m:t>
                    </m:r>
                    <m:r>
                      <a:rPr lang="en-US" sz="3200">
                        <a:latin typeface="Cambria Math"/>
                        <a:ea typeface="Cambria Math"/>
                        <a:cs typeface="NikoshBAN" pitchFamily="2" charset="0"/>
                      </a:rPr>
                      <m:t>এর</m:t>
                    </m:r>
                    <m:r>
                      <a:rPr lang="en-US" sz="3200">
                        <a:latin typeface="Cambria Math"/>
                        <a:ea typeface="Cambria Math"/>
                        <a:cs typeface="NikoshBAN" pitchFamily="2" charset="0"/>
                      </a:rPr>
                      <m:t> </m:t>
                    </m:r>
                    <m:r>
                      <a:rPr lang="en-US" sz="3200">
                        <a:latin typeface="Cambria Math"/>
                        <a:ea typeface="Cambria Math"/>
                        <a:cs typeface="NikoshBAN" pitchFamily="2" charset="0"/>
                      </a:rPr>
                      <m:t>মান</m:t>
                    </m:r>
                    <m:r>
                      <a:rPr lang="en-US" sz="3200">
                        <a:latin typeface="Cambria Math"/>
                        <a:ea typeface="Cambria Math"/>
                        <a:cs typeface="NikoshBAN" pitchFamily="2" charset="0"/>
                      </a:rPr>
                      <m:t> </m:t>
                    </m:r>
                    <m:r>
                      <a:rPr lang="en-US" sz="3200">
                        <a:latin typeface="Cambria Math"/>
                        <a:ea typeface="Cambria Math"/>
                        <a:cs typeface="NikoshBAN" pitchFamily="2" charset="0"/>
                      </a:rPr>
                      <m:t>নির্ণয়</m:t>
                    </m:r>
                    <m:r>
                      <a:rPr lang="en-US" sz="3200">
                        <a:latin typeface="Cambria Math"/>
                        <a:ea typeface="Cambria Math"/>
                        <a:cs typeface="NikoshBAN" pitchFamily="2" charset="0"/>
                      </a:rPr>
                      <m:t> </m:t>
                    </m:r>
                    <m:r>
                      <a:rPr lang="en-US" sz="3200">
                        <a:latin typeface="Cambria Math"/>
                        <a:ea typeface="Cambria Math"/>
                        <a:cs typeface="NikoshBAN" pitchFamily="2" charset="0"/>
                      </a:rPr>
                      <m:t>কর</m:t>
                    </m:r>
                    <m:r>
                      <a:rPr lang="en-US" sz="3200">
                        <a:latin typeface="Cambria Math"/>
                        <a:ea typeface="Cambria Math"/>
                        <a:cs typeface="NikoshBAN" pitchFamily="2" charset="0"/>
                      </a:rPr>
                      <m:t> </m:t>
                    </m:r>
                    <m:r>
                      <a:rPr lang="en-US" sz="3200">
                        <a:latin typeface="Cambria Math"/>
                        <a:ea typeface="Cambria Math"/>
                        <a:cs typeface="NikoshBAN" pitchFamily="2" charset="0"/>
                      </a:rPr>
                      <m:t>।</m:t>
                    </m:r>
                  </m:oMath>
                </a14:m>
                <a:endParaRPr lang="en-US" sz="3200" dirty="0">
                  <a:latin typeface="NikoshBAN" pitchFamily="2" charset="0"/>
                  <a:cs typeface="NikoshBAN" pitchFamily="2" charset="0"/>
                </a:endParaRPr>
              </a:p>
              <a:p>
                <a:r>
                  <a:rPr lang="en-US" sz="3200" dirty="0">
                    <a:latin typeface="Times New Roman" pitchFamily="18" charset="0"/>
                    <a:cs typeface="Times New Roman" pitchFamily="18" charset="0"/>
                  </a:rPr>
                  <a:t>2</a:t>
                </a:r>
                <a:r>
                  <a:rPr lang="en-US" sz="3200" dirty="0">
                    <a:latin typeface="NikoshBAN" pitchFamily="2" charset="0"/>
                    <a:cs typeface="NikoshBAN" pitchFamily="2" charset="0"/>
                  </a:rPr>
                  <a:t>. y +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3200" i="1">
                            <a:latin typeface="Cambria Math"/>
                            <a:cs typeface="NikoshBAN" pitchFamily="2" charset="0"/>
                          </a:rPr>
                        </m:ctrlPr>
                      </m:fPr>
                      <m:num>
                        <m:r>
                          <a:rPr lang="en-US" sz="3200" i="1">
                            <a:latin typeface="Cambria Math"/>
                            <a:cs typeface="NikoshBAN" pitchFamily="2" charset="0"/>
                          </a:rPr>
                          <m:t>1</m:t>
                        </m:r>
                      </m:num>
                      <m:den>
                        <m:r>
                          <a:rPr lang="en-US" sz="3200" i="1">
                            <a:latin typeface="Cambria Math"/>
                            <a:cs typeface="NikoshBAN" pitchFamily="2" charset="0"/>
                          </a:rPr>
                          <m:t>𝑦</m:t>
                        </m:r>
                      </m:den>
                    </m:f>
                  </m:oMath>
                </a14:m>
                <a:r>
                  <a:rPr lang="en-US" sz="3200" dirty="0">
                    <a:latin typeface="NikoshBAN" pitchFamily="2" charset="0"/>
                    <a:cs typeface="NikoshBAN" pitchFamily="2" charset="0"/>
                  </a:rPr>
                  <a:t> =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en-US" sz="3200" i="1" dirty="0">
                            <a:latin typeface="Cambria Math"/>
                            <a:cs typeface="NikoshBAN" pitchFamily="2" charset="0"/>
                          </a:rPr>
                        </m:ctrlPr>
                      </m:radPr>
                      <m:deg/>
                      <m:e>
                        <m:r>
                          <a:rPr lang="en-US" sz="3200" b="0" i="1" dirty="0" smtClean="0">
                            <a:latin typeface="Cambria Math"/>
                            <a:cs typeface="NikoshBAN" pitchFamily="2" charset="0"/>
                          </a:rPr>
                          <m:t>4</m:t>
                        </m:r>
                      </m:e>
                    </m:rad>
                  </m:oMath>
                </a14:m>
                <a:r>
                  <a:rPr lang="en-US" sz="3200" dirty="0">
                    <a:latin typeface="NikoshBAN" pitchFamily="2" charset="0"/>
                    <a:cs typeface="NikoshBAN" pitchFamily="2" charset="0"/>
                  </a:rPr>
                  <a:t>    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3200" i="1" dirty="0">
                            <a:latin typeface="Cambria Math"/>
                            <a:cs typeface="NikoshBAN" pitchFamily="2" charset="0"/>
                          </a:rPr>
                        </m:ctrlPr>
                      </m:sSupPr>
                      <m:e>
                        <m:r>
                          <a:rPr lang="en-US" sz="3200" i="1" dirty="0">
                            <a:latin typeface="Cambria Math"/>
                            <a:cs typeface="NikoshBAN" pitchFamily="2" charset="0"/>
                          </a:rPr>
                          <m:t>𝑦</m:t>
                        </m:r>
                      </m:e>
                      <m:sup>
                        <m:r>
                          <a:rPr lang="en-US" sz="3200" i="1" dirty="0">
                            <a:latin typeface="Cambria Math"/>
                            <a:cs typeface="NikoshBAN" pitchFamily="2" charset="0"/>
                          </a:rPr>
                          <m:t>3</m:t>
                        </m:r>
                      </m:sup>
                    </m:sSup>
                  </m:oMath>
                </a14:m>
                <a:r>
                  <a:rPr lang="en-US" sz="3200" dirty="0">
                    <a:latin typeface="NikoshBAN" pitchFamily="2" charset="0"/>
                    <a:cs typeface="NikoshBAN" pitchFamily="2" charset="0"/>
                  </a:rPr>
                  <a:t> +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3200" i="1" dirty="0">
                            <a:latin typeface="Cambria Math"/>
                            <a:cs typeface="NikoshBAN" pitchFamily="2" charset="0"/>
                          </a:rPr>
                        </m:ctrlPr>
                      </m:fPr>
                      <m:num>
                        <m:r>
                          <a:rPr lang="en-US" sz="3200" i="1" dirty="0">
                            <a:latin typeface="Cambria Math"/>
                            <a:cs typeface="NikoshBAN" pitchFamily="2" charset="0"/>
                          </a:rPr>
                          <m:t>1</m:t>
                        </m:r>
                      </m:num>
                      <m:den>
                        <m:sSup>
                          <m:sSupPr>
                            <m:ctrlPr>
                              <a:rPr lang="en-US" sz="3200" i="1" dirty="0">
                                <a:latin typeface="Cambria Math"/>
                                <a:cs typeface="NikoshBAN" pitchFamily="2" charset="0"/>
                              </a:rPr>
                            </m:ctrlPr>
                          </m:sSupPr>
                          <m:e>
                            <m:r>
                              <a:rPr lang="en-US" sz="3200" b="0" i="1" dirty="0" smtClean="0">
                                <a:latin typeface="Cambria Math"/>
                                <a:cs typeface="NikoshBAN" pitchFamily="2" charset="0"/>
                              </a:rPr>
                              <m:t>𝑦</m:t>
                            </m:r>
                          </m:e>
                          <m:sup>
                            <m:r>
                              <a:rPr lang="en-US" sz="3200" i="1" dirty="0">
                                <a:latin typeface="Cambria Math"/>
                                <a:cs typeface="NikoshBAN" pitchFamily="2" charset="0"/>
                              </a:rPr>
                              <m:t>3</m:t>
                            </m:r>
                          </m:sup>
                        </m:sSup>
                      </m:den>
                    </m:f>
                  </m:oMath>
                </a14:m>
                <a:r>
                  <a:rPr lang="en-US" sz="3200" dirty="0">
                    <a:latin typeface="NikoshBAN" pitchFamily="2" charset="0"/>
                    <a:cs typeface="NikoshBAN" pitchFamily="2" charset="0"/>
                  </a:rPr>
                  <a:t>  এর  মান নিণয় কর ।</a:t>
                </a:r>
              </a:p>
              <a:p>
                <a:r>
                  <a:rPr lang="en-US" sz="3200" dirty="0">
                    <a:latin typeface="Times New Roman" pitchFamily="18" charset="0"/>
                    <a:cs typeface="Times New Roman" pitchFamily="18" charset="0"/>
                  </a:rPr>
                  <a:t>3</a:t>
                </a:r>
                <a:r>
                  <a:rPr lang="en-US" sz="3200" dirty="0">
                    <a:latin typeface="NikoshBAN" pitchFamily="2" charset="0"/>
                    <a:cs typeface="NikoshBAN" pitchFamily="2" charset="0"/>
                  </a:rPr>
                  <a:t>. x=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en-US" sz="3200" i="1">
                            <a:latin typeface="Cambria Math"/>
                            <a:cs typeface="NikoshBAN" pitchFamily="2" charset="0"/>
                          </a:rPr>
                        </m:ctrlPr>
                      </m:radPr>
                      <m:deg/>
                      <m:e>
                        <m:r>
                          <a:rPr lang="en-US" sz="3200" b="0" i="1" smtClean="0">
                            <a:latin typeface="Cambria Math"/>
                            <a:cs typeface="NikoshBAN" pitchFamily="2" charset="0"/>
                          </a:rPr>
                          <m:t>7</m:t>
                        </m:r>
                      </m:e>
                    </m:rad>
                    <m:r>
                      <a:rPr lang="en-US" sz="3200" b="0" i="0" smtClean="0">
                        <a:latin typeface="Cambria Math"/>
                        <a:cs typeface="NikoshBAN" pitchFamily="2" charset="0"/>
                      </a:rPr>
                      <m:t>−</m:t>
                    </m:r>
                    <m:rad>
                      <m:radPr>
                        <m:degHide m:val="on"/>
                        <m:ctrlPr>
                          <a:rPr lang="en-US" sz="3200" i="1">
                            <a:latin typeface="Cambria Math"/>
                            <a:cs typeface="NikoshBAN" pitchFamily="2" charset="0"/>
                          </a:rPr>
                        </m:ctrlPr>
                      </m:radPr>
                      <m:deg/>
                      <m:e>
                        <m:r>
                          <a:rPr lang="en-US" sz="3200" b="0" i="1" smtClean="0">
                            <a:latin typeface="Cambria Math"/>
                            <a:cs typeface="NikoshBAN" pitchFamily="2" charset="0"/>
                          </a:rPr>
                          <m:t>3</m:t>
                        </m:r>
                      </m:e>
                    </m:rad>
                  </m:oMath>
                </a14:m>
                <a:r>
                  <a:rPr lang="en-US" sz="3200" dirty="0">
                    <a:latin typeface="NikoshBAN" pitchFamily="2" charset="0"/>
                    <a:cs typeface="NikoshBAN" pitchFamily="2" charset="0"/>
                  </a:rPr>
                  <a:t> হলে </a:t>
                </a:r>
                <a:r>
                  <a:rPr lang="en-US" sz="3200" dirty="0" smtClean="0">
                    <a:latin typeface="NikoshBAN" pitchFamily="2" charset="0"/>
                    <a:cs typeface="NikoshBAN" pitchFamily="2" charset="0"/>
                  </a:rPr>
                  <a:t>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3200" i="1" dirty="0">
                            <a:latin typeface="Cambria Math"/>
                            <a:cs typeface="NikoshBAN" pitchFamily="2" charset="0"/>
                          </a:rPr>
                        </m:ctrlPr>
                      </m:sSupPr>
                      <m:e>
                        <m:r>
                          <a:rPr lang="en-US" sz="3200" i="1" dirty="0">
                            <a:latin typeface="Cambria Math"/>
                            <a:cs typeface="NikoshBAN" pitchFamily="2" charset="0"/>
                          </a:rPr>
                          <m:t>𝑥</m:t>
                        </m:r>
                      </m:e>
                      <m:sup>
                        <m:r>
                          <a:rPr lang="en-US" sz="3200" i="1" dirty="0">
                            <a:latin typeface="Cambria Math"/>
                            <a:cs typeface="NikoshBAN" pitchFamily="2" charset="0"/>
                          </a:rPr>
                          <m:t>3</m:t>
                        </m:r>
                      </m:sup>
                    </m:sSup>
                  </m:oMath>
                </a14:m>
                <a:r>
                  <a:rPr lang="en-US" sz="3200" dirty="0">
                    <a:latin typeface="NikoshBAN" pitchFamily="2" charset="0"/>
                    <a:cs typeface="NikoshBAN" pitchFamily="2" charset="0"/>
                  </a:rPr>
                  <a:t> +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3200" i="1" dirty="0">
                            <a:latin typeface="Cambria Math"/>
                            <a:cs typeface="NikoshBAN" pitchFamily="2" charset="0"/>
                          </a:rPr>
                        </m:ctrlPr>
                      </m:fPr>
                      <m:num>
                        <m:r>
                          <a:rPr lang="en-US" sz="3200" b="0" i="1" dirty="0" smtClean="0">
                            <a:latin typeface="Cambria Math"/>
                            <a:cs typeface="NikoshBAN" pitchFamily="2" charset="0"/>
                          </a:rPr>
                          <m:t>64</m:t>
                        </m:r>
                      </m:num>
                      <m:den>
                        <m:sSup>
                          <m:sSupPr>
                            <m:ctrlPr>
                              <a:rPr lang="en-US" sz="3200" i="1" dirty="0">
                                <a:latin typeface="Cambria Math"/>
                                <a:cs typeface="NikoshBAN" pitchFamily="2" charset="0"/>
                              </a:rPr>
                            </m:ctrlPr>
                          </m:sSupPr>
                          <m:e>
                            <m:r>
                              <a:rPr lang="en-US" sz="3200" i="1" dirty="0">
                                <a:latin typeface="Cambria Math"/>
                                <a:cs typeface="NikoshBAN" pitchFamily="2" charset="0"/>
                              </a:rPr>
                              <m:t>𝑥</m:t>
                            </m:r>
                          </m:e>
                          <m:sup>
                            <m:r>
                              <a:rPr lang="en-US" sz="3200" i="1" dirty="0">
                                <a:latin typeface="Cambria Math"/>
                                <a:cs typeface="NikoshBAN" pitchFamily="2" charset="0"/>
                              </a:rPr>
                              <m:t>3</m:t>
                            </m:r>
                          </m:sup>
                        </m:sSup>
                      </m:den>
                    </m:f>
                  </m:oMath>
                </a14:m>
                <a:r>
                  <a:rPr lang="en-US" sz="3200" dirty="0">
                    <a:latin typeface="NikoshBAN" pitchFamily="2" charset="0"/>
                    <a:cs typeface="NikoshBAN" pitchFamily="2" charset="0"/>
                  </a:rPr>
                  <a:t> এর  মান নিণয় কর </a:t>
                </a:r>
                <a:r>
                  <a:rPr lang="en-US" sz="3200" dirty="0" smtClean="0">
                    <a:latin typeface="NikoshBAN" pitchFamily="2" charset="0"/>
                    <a:cs typeface="NikoshBAN" pitchFamily="2" charset="0"/>
                  </a:rPr>
                  <a:t>।</a:t>
                </a:r>
                <a:endParaRPr lang="en-US" sz="3200" dirty="0"/>
              </a:p>
            </p:txBody>
          </p:sp>
        </mc:Choice>
        <mc:Fallback xmlns="">
          <p:sp>
            <p:nvSpPr>
              <p:cNvPr id="7" name="Content Placeholder 6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72067" y="2286000"/>
                <a:ext cx="7408333" cy="3840163"/>
              </a:xfrm>
              <a:blipFill rotWithShape="1">
                <a:blip r:embed="rId3"/>
                <a:stretch>
                  <a:fillRect l="-1811" r="-148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8769303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3" dur="5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7" grpId="0" build="p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128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মূল্যায়ন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r>
                  <a:rPr lang="en-US" dirty="0" smtClean="0">
                    <a:latin typeface="Times New Roman" pitchFamily="18" charset="0"/>
                    <a:cs typeface="Times New Roman" pitchFamily="18" charset="0"/>
                  </a:rPr>
                  <a:t>1</a:t>
                </a:r>
                <a:r>
                  <a:rPr lang="en-US" dirty="0" smtClean="0">
                    <a:latin typeface="NikoshBAN" pitchFamily="2" charset="0"/>
                    <a:cs typeface="NikoshBAN" pitchFamily="2" charset="0"/>
                  </a:rPr>
                  <a:t>. x+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i="1" smtClean="0">
                            <a:latin typeface="Cambria Math"/>
                            <a:cs typeface="NikoshBAN" pitchFamily="2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/>
                            <a:cs typeface="NikoshBAN" pitchFamily="2" charset="0"/>
                          </a:rPr>
                          <m:t>1</m:t>
                        </m:r>
                      </m:num>
                      <m:den>
                        <m:r>
                          <a:rPr lang="en-US" b="0" i="1" smtClean="0">
                            <a:latin typeface="Cambria Math"/>
                            <a:cs typeface="NikoshBAN" pitchFamily="2" charset="0"/>
                          </a:rPr>
                          <m:t>𝑥</m:t>
                        </m:r>
                      </m:den>
                    </m:f>
                  </m:oMath>
                </a14:m>
                <a:r>
                  <a:rPr lang="en-US" dirty="0" smtClean="0">
                    <a:latin typeface="NikoshBAN" pitchFamily="2" charset="0"/>
                    <a:cs typeface="NikoshBAN" pitchFamily="2" charset="0"/>
                  </a:rPr>
                  <a:t> </a:t>
                </a:r>
                <a:r>
                  <a:rPr lang="en-US" dirty="0" smtClean="0">
                    <a:latin typeface="Times New Roman" pitchFamily="18" charset="0"/>
                    <a:cs typeface="Times New Roman" pitchFamily="18" charset="0"/>
                  </a:rPr>
                  <a:t>=2 </a:t>
                </a:r>
                <a:r>
                  <a:rPr lang="en-US" dirty="0" smtClean="0">
                    <a:latin typeface="NikoshBAN" pitchFamily="2" charset="0"/>
                    <a:cs typeface="NikoshBAN" pitchFamily="2" charset="0"/>
                  </a:rPr>
                  <a:t>হলে 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i="1" smtClean="0">
                            <a:latin typeface="Cambria Math"/>
                            <a:cs typeface="NikoshBAN" pitchFamily="2" charset="0"/>
                          </a:rPr>
                        </m:ctrlPr>
                      </m:sSupPr>
                      <m:e>
                        <m:r>
                          <a:rPr lang="en-US" i="1" smtClean="0">
                            <a:latin typeface="Cambria Math"/>
                            <a:cs typeface="NikoshBAN" pitchFamily="2" charset="0"/>
                          </a:rPr>
                          <m:t>𝑥</m:t>
                        </m:r>
                      </m:e>
                      <m:sup>
                        <m:r>
                          <a:rPr lang="en-US" b="0" i="1" smtClean="0">
                            <a:latin typeface="Cambria Math"/>
                            <a:cs typeface="NikoshBAN" pitchFamily="2" charset="0"/>
                          </a:rPr>
                          <m:t>45</m:t>
                        </m:r>
                      </m:sup>
                    </m:sSup>
                    <m:r>
                      <a:rPr lang="en-US" i="1" smtClean="0">
                        <a:latin typeface="Cambria Math"/>
                        <a:ea typeface="Cambria Math"/>
                        <a:cs typeface="NikoshBAN" pitchFamily="2" charset="0"/>
                      </a:rPr>
                      <m:t>+</m:t>
                    </m:r>
                    <m:f>
                      <m:fPr>
                        <m:ctrlPr>
                          <a:rPr lang="en-US" i="1" smtClean="0">
                            <a:latin typeface="Cambria Math"/>
                            <a:ea typeface="Cambria Math"/>
                            <a:cs typeface="NikoshBAN" pitchFamily="2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/>
                            <a:ea typeface="Cambria Math"/>
                            <a:cs typeface="NikoshBAN" pitchFamily="2" charset="0"/>
                          </a:rPr>
                          <m:t>1</m:t>
                        </m:r>
                      </m:num>
                      <m:den>
                        <m:sSup>
                          <m:sSupPr>
                            <m:ctrlPr>
                              <a:rPr lang="en-US" i="1" smtClean="0">
                                <a:latin typeface="Cambria Math"/>
                                <a:ea typeface="Cambria Math"/>
                                <a:cs typeface="NikoshBAN" pitchFamily="2" charset="0"/>
                              </a:rPr>
                            </m:ctrlPr>
                          </m:sSupPr>
                          <m:e>
                            <m:r>
                              <a:rPr lang="en-US" i="1" smtClean="0">
                                <a:latin typeface="Cambria Math"/>
                                <a:ea typeface="Cambria Math"/>
                                <a:cs typeface="NikoshBAN" pitchFamily="2" charset="0"/>
                              </a:rPr>
                              <m:t>𝑥</m:t>
                            </m:r>
                          </m:e>
                          <m:sup>
                            <m:r>
                              <a:rPr lang="en-US" b="0" i="1" smtClean="0">
                                <a:latin typeface="Cambria Math"/>
                                <a:ea typeface="Cambria Math"/>
                                <a:cs typeface="NikoshBAN" pitchFamily="2" charset="0"/>
                              </a:rPr>
                              <m:t>23</m:t>
                            </m:r>
                          </m:sup>
                        </m:sSup>
                      </m:den>
                    </m:f>
                    <m:r>
                      <a:rPr lang="en-US" b="0" i="0" smtClean="0">
                        <a:latin typeface="Cambria Math"/>
                        <a:ea typeface="Cambria Math"/>
                        <a:cs typeface="NikoshBAN" pitchFamily="2" charset="0"/>
                      </a:rPr>
                      <m:t> </m:t>
                    </m:r>
                    <m:r>
                      <a:rPr lang="en-US" b="0" i="0" smtClean="0">
                        <a:latin typeface="Cambria Math"/>
                        <a:ea typeface="Cambria Math"/>
                        <a:cs typeface="NikoshBAN" pitchFamily="2" charset="0"/>
                      </a:rPr>
                      <m:t>এর</m:t>
                    </m:r>
                    <m:r>
                      <a:rPr lang="en-US" b="0" i="0" smtClean="0">
                        <a:latin typeface="Cambria Math"/>
                        <a:ea typeface="Cambria Math"/>
                        <a:cs typeface="NikoshBAN" pitchFamily="2" charset="0"/>
                      </a:rPr>
                      <m:t> </m:t>
                    </m:r>
                    <m:r>
                      <a:rPr lang="en-US" b="0" i="0" smtClean="0">
                        <a:latin typeface="Cambria Math"/>
                        <a:ea typeface="Cambria Math"/>
                        <a:cs typeface="NikoshBAN" pitchFamily="2" charset="0"/>
                      </a:rPr>
                      <m:t>মান</m:t>
                    </m:r>
                    <m:r>
                      <a:rPr lang="en-US" b="0" i="0" smtClean="0">
                        <a:latin typeface="Cambria Math"/>
                        <a:ea typeface="Cambria Math"/>
                        <a:cs typeface="NikoshBAN" pitchFamily="2" charset="0"/>
                      </a:rPr>
                      <m:t> </m:t>
                    </m:r>
                    <m:r>
                      <a:rPr lang="en-US" b="0" i="0" smtClean="0">
                        <a:latin typeface="Cambria Math"/>
                        <a:ea typeface="Cambria Math"/>
                        <a:cs typeface="NikoshBAN" pitchFamily="2" charset="0"/>
                      </a:rPr>
                      <m:t>নির্ণয়</m:t>
                    </m:r>
                    <m:r>
                      <a:rPr lang="en-US" b="0" i="0" smtClean="0">
                        <a:latin typeface="Cambria Math"/>
                        <a:ea typeface="Cambria Math"/>
                        <a:cs typeface="NikoshBAN" pitchFamily="2" charset="0"/>
                      </a:rPr>
                      <m:t> </m:t>
                    </m:r>
                    <m:r>
                      <a:rPr lang="en-US" b="0" i="0" smtClean="0">
                        <a:latin typeface="Cambria Math"/>
                        <a:ea typeface="Cambria Math"/>
                        <a:cs typeface="NikoshBAN" pitchFamily="2" charset="0"/>
                      </a:rPr>
                      <m:t>কর</m:t>
                    </m:r>
                    <m:r>
                      <a:rPr lang="en-US" b="0" i="0" smtClean="0">
                        <a:latin typeface="Cambria Math"/>
                        <a:ea typeface="Cambria Math"/>
                        <a:cs typeface="NikoshBAN" pitchFamily="2" charset="0"/>
                      </a:rPr>
                      <m:t> </m:t>
                    </m:r>
                    <m:r>
                      <a:rPr lang="en-US" b="0" i="0" smtClean="0">
                        <a:latin typeface="Cambria Math"/>
                        <a:ea typeface="Cambria Math"/>
                        <a:cs typeface="NikoshBAN" pitchFamily="2" charset="0"/>
                      </a:rPr>
                      <m:t>।</m:t>
                    </m:r>
                  </m:oMath>
                </a14:m>
                <a:endParaRPr lang="en-US" dirty="0" smtClean="0">
                  <a:latin typeface="NikoshBAN" pitchFamily="2" charset="0"/>
                  <a:cs typeface="NikoshBAN" pitchFamily="2" charset="0"/>
                </a:endParaRPr>
              </a:p>
              <a:p>
                <a:r>
                  <a:rPr lang="en-US" dirty="0" smtClean="0">
                    <a:latin typeface="Times New Roman" pitchFamily="18" charset="0"/>
                    <a:cs typeface="Times New Roman" pitchFamily="18" charset="0"/>
                  </a:rPr>
                  <a:t>2</a:t>
                </a:r>
                <a:r>
                  <a:rPr lang="en-US" dirty="0" smtClean="0">
                    <a:latin typeface="NikoshBAN" pitchFamily="2" charset="0"/>
                    <a:cs typeface="NikoshBAN" pitchFamily="2" charset="0"/>
                  </a:rPr>
                  <a:t>. y +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i="1" smtClean="0">
                            <a:latin typeface="Cambria Math"/>
                            <a:cs typeface="NikoshBAN" pitchFamily="2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/>
                            <a:cs typeface="NikoshBAN" pitchFamily="2" charset="0"/>
                          </a:rPr>
                          <m:t>1</m:t>
                        </m:r>
                      </m:num>
                      <m:den>
                        <m:r>
                          <a:rPr lang="en-US" b="0" i="1" smtClean="0">
                            <a:latin typeface="Cambria Math"/>
                            <a:cs typeface="NikoshBAN" pitchFamily="2" charset="0"/>
                          </a:rPr>
                          <m:t>𝑦</m:t>
                        </m:r>
                      </m:den>
                    </m:f>
                  </m:oMath>
                </a14:m>
                <a:r>
                  <a:rPr lang="en-US" dirty="0" smtClean="0">
                    <a:latin typeface="NikoshBAN" pitchFamily="2" charset="0"/>
                    <a:cs typeface="NikoshBAN" pitchFamily="2" charset="0"/>
                  </a:rPr>
                  <a:t> =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en-US" i="1" dirty="0" smtClean="0">
                            <a:latin typeface="Cambria Math"/>
                            <a:cs typeface="NikoshBAN" pitchFamily="2" charset="0"/>
                          </a:rPr>
                        </m:ctrlPr>
                      </m:radPr>
                      <m:deg/>
                      <m:e>
                        <m:r>
                          <a:rPr lang="en-US" b="0" i="1" dirty="0" smtClean="0">
                            <a:latin typeface="Cambria Math"/>
                            <a:cs typeface="NikoshBAN" pitchFamily="2" charset="0"/>
                          </a:rPr>
                          <m:t>7</m:t>
                        </m:r>
                      </m:e>
                    </m:rad>
                  </m:oMath>
                </a14:m>
                <a:r>
                  <a:rPr lang="en-US" dirty="0" smtClean="0">
                    <a:latin typeface="NikoshBAN" pitchFamily="2" charset="0"/>
                    <a:cs typeface="NikoshBAN" pitchFamily="2" charset="0"/>
                  </a:rPr>
                  <a:t>    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i="1" dirty="0" smtClean="0">
                            <a:latin typeface="Cambria Math"/>
                            <a:cs typeface="NikoshBAN" pitchFamily="2" charset="0"/>
                          </a:rPr>
                        </m:ctrlPr>
                      </m:sSupPr>
                      <m:e>
                        <m:r>
                          <a:rPr lang="en-US" b="0" i="1" dirty="0" smtClean="0">
                            <a:latin typeface="Cambria Math"/>
                            <a:cs typeface="NikoshBAN" pitchFamily="2" charset="0"/>
                          </a:rPr>
                          <m:t>𝑦</m:t>
                        </m:r>
                      </m:e>
                      <m:sup>
                        <m:r>
                          <a:rPr lang="en-US" b="0" i="1" dirty="0" smtClean="0">
                            <a:latin typeface="Cambria Math"/>
                            <a:cs typeface="NikoshBAN" pitchFamily="2" charset="0"/>
                          </a:rPr>
                          <m:t>3</m:t>
                        </m:r>
                      </m:sup>
                    </m:sSup>
                  </m:oMath>
                </a14:m>
                <a:r>
                  <a:rPr lang="en-US" dirty="0" smtClean="0">
                    <a:latin typeface="NikoshBAN" pitchFamily="2" charset="0"/>
                    <a:cs typeface="NikoshBAN" pitchFamily="2" charset="0"/>
                  </a:rPr>
                  <a:t> +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i="1" dirty="0" smtClean="0">
                            <a:latin typeface="Cambria Math"/>
                            <a:cs typeface="NikoshBAN" pitchFamily="2" charset="0"/>
                          </a:rPr>
                        </m:ctrlPr>
                      </m:fPr>
                      <m:num>
                        <m:r>
                          <a:rPr lang="en-US" b="0" i="1" dirty="0" smtClean="0">
                            <a:latin typeface="Cambria Math"/>
                            <a:cs typeface="NikoshBAN" pitchFamily="2" charset="0"/>
                          </a:rPr>
                          <m:t>1</m:t>
                        </m:r>
                      </m:num>
                      <m:den>
                        <m:sSup>
                          <m:sSupPr>
                            <m:ctrlPr>
                              <a:rPr lang="en-US" i="1" dirty="0" smtClean="0">
                                <a:latin typeface="Cambria Math"/>
                                <a:cs typeface="NikoshBAN" pitchFamily="2" charset="0"/>
                              </a:rPr>
                            </m:ctrlPr>
                          </m:sSupPr>
                          <m:e>
                            <m:r>
                              <a:rPr lang="en-US" b="0" i="1" dirty="0" smtClean="0">
                                <a:latin typeface="Cambria Math"/>
                                <a:cs typeface="NikoshBAN" pitchFamily="2" charset="0"/>
                              </a:rPr>
                              <m:t>𝑦</m:t>
                            </m:r>
                          </m:e>
                          <m:sup>
                            <m:r>
                              <a:rPr lang="en-US" b="0" i="1" dirty="0" smtClean="0">
                                <a:latin typeface="Cambria Math"/>
                                <a:cs typeface="NikoshBAN" pitchFamily="2" charset="0"/>
                              </a:rPr>
                              <m:t>3</m:t>
                            </m:r>
                          </m:sup>
                        </m:sSup>
                      </m:den>
                    </m:f>
                  </m:oMath>
                </a14:m>
                <a:r>
                  <a:rPr lang="en-US" dirty="0" smtClean="0">
                    <a:latin typeface="NikoshBAN" pitchFamily="2" charset="0"/>
                    <a:cs typeface="NikoshBAN" pitchFamily="2" charset="0"/>
                  </a:rPr>
                  <a:t>  এর  মান নিণয় কর ।</a:t>
                </a:r>
              </a:p>
              <a:p>
                <a:r>
                  <a:rPr lang="en-US" dirty="0" smtClean="0">
                    <a:latin typeface="Times New Roman" pitchFamily="18" charset="0"/>
                    <a:cs typeface="Times New Roman" pitchFamily="18" charset="0"/>
                  </a:rPr>
                  <a:t>3</a:t>
                </a:r>
                <a:r>
                  <a:rPr lang="en-US" dirty="0" smtClean="0">
                    <a:latin typeface="NikoshBAN" pitchFamily="2" charset="0"/>
                    <a:cs typeface="NikoshBAN" pitchFamily="2" charset="0"/>
                  </a:rPr>
                  <a:t>. x=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en-US" i="1" smtClean="0">
                            <a:latin typeface="Cambria Math"/>
                            <a:cs typeface="NikoshBAN" pitchFamily="2" charset="0"/>
                          </a:rPr>
                        </m:ctrlPr>
                      </m:radPr>
                      <m:deg/>
                      <m:e>
                        <m:r>
                          <a:rPr lang="en-US" b="0" i="1" smtClean="0">
                            <a:latin typeface="Cambria Math"/>
                            <a:cs typeface="NikoshBAN" pitchFamily="2" charset="0"/>
                          </a:rPr>
                          <m:t>12</m:t>
                        </m:r>
                      </m:e>
                    </m:rad>
                    <m:r>
                      <a:rPr lang="en-US" b="0" i="0" smtClean="0">
                        <a:latin typeface="Cambria Math"/>
                        <a:cs typeface="NikoshBAN" pitchFamily="2" charset="0"/>
                      </a:rPr>
                      <m:t>+</m:t>
                    </m:r>
                    <m:rad>
                      <m:radPr>
                        <m:degHide m:val="on"/>
                        <m:ctrlPr>
                          <a:rPr lang="en-US" b="0" i="1" smtClean="0">
                            <a:latin typeface="Cambria Math"/>
                            <a:cs typeface="NikoshBAN" pitchFamily="2" charset="0"/>
                          </a:rPr>
                        </m:ctrlPr>
                      </m:radPr>
                      <m:deg/>
                      <m:e>
                        <m:r>
                          <a:rPr lang="en-US" b="0" i="1" smtClean="0">
                            <a:latin typeface="Cambria Math"/>
                            <a:cs typeface="NikoshBAN" pitchFamily="2" charset="0"/>
                          </a:rPr>
                          <m:t>9</m:t>
                        </m:r>
                      </m:e>
                    </m:rad>
                  </m:oMath>
                </a14:m>
                <a:r>
                  <a:rPr lang="en-US" dirty="0" smtClean="0">
                    <a:latin typeface="NikoshBAN" pitchFamily="2" charset="0"/>
                    <a:cs typeface="NikoshBAN" pitchFamily="2" charset="0"/>
                  </a:rPr>
                  <a:t> হলে  ,  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i="1" dirty="0" smtClean="0">
                            <a:latin typeface="Cambria Math"/>
                            <a:cs typeface="NikoshBAN" pitchFamily="2" charset="0"/>
                          </a:rPr>
                        </m:ctrlPr>
                      </m:sSupPr>
                      <m:e>
                        <m:r>
                          <a:rPr lang="en-US" i="1" dirty="0" smtClean="0">
                            <a:latin typeface="Cambria Math"/>
                            <a:cs typeface="NikoshBAN" pitchFamily="2" charset="0"/>
                          </a:rPr>
                          <m:t>𝑥</m:t>
                        </m:r>
                      </m:e>
                      <m:sup>
                        <m:r>
                          <a:rPr lang="en-US" b="0" i="1" dirty="0" smtClean="0">
                            <a:latin typeface="Cambria Math"/>
                            <a:cs typeface="NikoshBAN" pitchFamily="2" charset="0"/>
                          </a:rPr>
                          <m:t>3</m:t>
                        </m:r>
                      </m:sup>
                    </m:sSup>
                  </m:oMath>
                </a14:m>
                <a:r>
                  <a:rPr lang="en-US" dirty="0" smtClean="0">
                    <a:latin typeface="NikoshBAN" pitchFamily="2" charset="0"/>
                    <a:cs typeface="NikoshBAN" pitchFamily="2" charset="0"/>
                  </a:rPr>
                  <a:t> +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i="1" dirty="0" smtClean="0">
                            <a:latin typeface="Cambria Math"/>
                            <a:cs typeface="NikoshBAN" pitchFamily="2" charset="0"/>
                          </a:rPr>
                        </m:ctrlPr>
                      </m:fPr>
                      <m:num>
                        <m:r>
                          <a:rPr lang="en-US" b="0" i="1" dirty="0" smtClean="0">
                            <a:latin typeface="Cambria Math"/>
                            <a:cs typeface="NikoshBAN" pitchFamily="2" charset="0"/>
                          </a:rPr>
                          <m:t>27</m:t>
                        </m:r>
                      </m:num>
                      <m:den>
                        <m:sSup>
                          <m:sSupPr>
                            <m:ctrlPr>
                              <a:rPr lang="en-US" i="1" dirty="0" smtClean="0">
                                <a:latin typeface="Cambria Math"/>
                                <a:cs typeface="NikoshBAN" pitchFamily="2" charset="0"/>
                              </a:rPr>
                            </m:ctrlPr>
                          </m:sSupPr>
                          <m:e>
                            <m:r>
                              <a:rPr lang="en-US" i="1" dirty="0" smtClean="0">
                                <a:latin typeface="Cambria Math"/>
                                <a:cs typeface="NikoshBAN" pitchFamily="2" charset="0"/>
                              </a:rPr>
                              <m:t>𝑥</m:t>
                            </m:r>
                          </m:e>
                          <m:sup>
                            <m:r>
                              <a:rPr lang="en-US" b="0" i="1" dirty="0" smtClean="0">
                                <a:latin typeface="Cambria Math"/>
                                <a:cs typeface="NikoshBAN" pitchFamily="2" charset="0"/>
                              </a:rPr>
                              <m:t>3</m:t>
                            </m:r>
                          </m:sup>
                        </m:sSup>
                      </m:den>
                    </m:f>
                  </m:oMath>
                </a14:m>
                <a:r>
                  <a:rPr lang="en-US" dirty="0" smtClean="0">
                    <a:latin typeface="NikoshBAN" pitchFamily="2" charset="0"/>
                    <a:cs typeface="NikoshBAN" pitchFamily="2" charset="0"/>
                  </a:rPr>
                  <a:t> </a:t>
                </a:r>
                <a:r>
                  <a:rPr lang="en-US" dirty="0">
                    <a:latin typeface="NikoshBAN" pitchFamily="2" charset="0"/>
                    <a:cs typeface="NikoshBAN" pitchFamily="2" charset="0"/>
                  </a:rPr>
                  <a:t>এর  মান নিণয় কর ।</a:t>
                </a:r>
              </a:p>
              <a:p>
                <a:endParaRPr lang="en-US" dirty="0">
                  <a:latin typeface="NikoshBAN" pitchFamily="2" charset="0"/>
                  <a:cs typeface="NikoshBAN" pitchFamily="2" charset="0"/>
                </a:endParaRP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2"/>
                <a:stretch>
                  <a:fillRect l="-1630" r="-140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480008551"/>
      </p:ext>
    </p:extLst>
  </p:cSld>
  <p:clrMapOvr>
    <a:masterClrMapping/>
  </p:clrMapOvr>
  <p:transition spd="slow">
    <p:wheel spokes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বাড়ীর কাজ 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143000"/>
            <a:ext cx="9144000" cy="49831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1438768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72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বাড়ীর কাজ </a:t>
            </a:r>
            <a:endParaRPr lang="en-US" sz="7200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Content Placeholder 1"/>
              <p:cNvSpPr>
                <a:spLocks noGrp="1"/>
              </p:cNvSpPr>
              <p:nvPr>
                <p:ph idx="1"/>
              </p:nvPr>
            </p:nvSpPr>
            <p:spPr>
              <a:xfrm>
                <a:off x="609600" y="2057400"/>
                <a:ext cx="7408333" cy="3450696"/>
              </a:xfrm>
            </p:spPr>
            <p:txBody>
              <a:bodyPr>
                <a:normAutofit/>
              </a:bodyPr>
              <a:lstStyle/>
              <a:p>
                <a:r>
                  <a:rPr lang="en-US" sz="4400" dirty="0" smtClean="0">
                    <a:latin typeface="NikoshBAN" pitchFamily="2" charset="0"/>
                    <a:cs typeface="NikoshBAN" pitchFamily="2" charset="0"/>
                  </a:rPr>
                  <a:t>X+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l-GR" sz="4400" i="1" smtClean="0">
                            <a:latin typeface="Cambria Math"/>
                            <a:cs typeface="NikoshBAN" pitchFamily="2" charset="0"/>
                          </a:rPr>
                        </m:ctrlPr>
                      </m:fPr>
                      <m:num>
                        <m:r>
                          <a:rPr lang="en-US" sz="4400" b="0" i="1" smtClean="0">
                            <a:latin typeface="Cambria Math"/>
                            <a:cs typeface="NikoshBAN" pitchFamily="2" charset="0"/>
                          </a:rPr>
                          <m:t>1</m:t>
                        </m:r>
                      </m:num>
                      <m:den>
                        <m:r>
                          <a:rPr lang="en-US" sz="4400" b="0" i="1" smtClean="0">
                            <a:latin typeface="Cambria Math"/>
                            <a:cs typeface="NikoshBAN" pitchFamily="2" charset="0"/>
                          </a:rPr>
                          <m:t>𝑋</m:t>
                        </m:r>
                      </m:den>
                    </m:f>
                  </m:oMath>
                </a14:m>
                <a:r>
                  <a:rPr lang="en-US" sz="4400" dirty="0" smtClean="0">
                    <a:latin typeface="NikoshBAN" pitchFamily="2" charset="0"/>
                    <a:cs typeface="NikoshBAN" pitchFamily="2" charset="0"/>
                  </a:rPr>
                  <a:t> =</a:t>
                </a:r>
                <a:r>
                  <a:rPr lang="en-US" sz="4400" dirty="0">
                    <a:latin typeface="Cambria" pitchFamily="18" charset="0"/>
                    <a:cs typeface="NikoshBAN" pitchFamily="2" charset="0"/>
                  </a:rPr>
                  <a:t>2</a:t>
                </a:r>
                <a:r>
                  <a:rPr lang="en-US" sz="4400" dirty="0" smtClean="0">
                    <a:latin typeface="NikoshBAN" pitchFamily="2" charset="0"/>
                    <a:cs typeface="NikoshBAN" pitchFamily="2" charset="0"/>
                  </a:rPr>
                  <a:t> হলে 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4400" i="1" smtClean="0">
                            <a:latin typeface="Cambria Math"/>
                            <a:cs typeface="NikoshBAN" pitchFamily="2" charset="0"/>
                          </a:rPr>
                        </m:ctrlPr>
                      </m:sSupPr>
                      <m:e>
                        <m:r>
                          <a:rPr lang="en-US" sz="4400" i="1" smtClean="0">
                            <a:latin typeface="Cambria Math"/>
                            <a:cs typeface="NikoshBAN" pitchFamily="2" charset="0"/>
                          </a:rPr>
                          <m:t>𝑥</m:t>
                        </m:r>
                      </m:e>
                      <m:sup>
                        <m:r>
                          <a:rPr lang="en-US" sz="4400" b="0" i="1" smtClean="0">
                            <a:latin typeface="Cambria Math"/>
                            <a:cs typeface="NikoshBAN" pitchFamily="2" charset="0"/>
                          </a:rPr>
                          <m:t>44</m:t>
                        </m:r>
                      </m:sup>
                    </m:sSup>
                    <m:r>
                      <a:rPr lang="en-US" sz="4400" i="1" smtClean="0">
                        <a:latin typeface="Cambria Math"/>
                        <a:ea typeface="Cambria Math"/>
                        <a:cs typeface="NikoshBAN" pitchFamily="2" charset="0"/>
                      </a:rPr>
                      <m:t>+</m:t>
                    </m:r>
                    <m:f>
                      <m:fPr>
                        <m:ctrlPr>
                          <a:rPr lang="el-GR" sz="4400" i="1" smtClean="0">
                            <a:latin typeface="Cambria Math"/>
                            <a:ea typeface="Cambria Math"/>
                            <a:cs typeface="NikoshBAN" pitchFamily="2" charset="0"/>
                          </a:rPr>
                        </m:ctrlPr>
                      </m:fPr>
                      <m:num>
                        <m:r>
                          <a:rPr lang="en-US" sz="4400" b="0" i="1" smtClean="0">
                            <a:latin typeface="Cambria Math"/>
                            <a:ea typeface="Cambria Math"/>
                            <a:cs typeface="NikoshBAN" pitchFamily="2" charset="0"/>
                          </a:rPr>
                          <m:t>1</m:t>
                        </m:r>
                      </m:num>
                      <m:den>
                        <m:sSup>
                          <m:sSupPr>
                            <m:ctrlPr>
                              <a:rPr lang="en-US" sz="4400" i="1" smtClean="0">
                                <a:latin typeface="Cambria Math"/>
                                <a:ea typeface="Cambria Math"/>
                                <a:cs typeface="NikoshBAN" pitchFamily="2" charset="0"/>
                              </a:rPr>
                            </m:ctrlPr>
                          </m:sSupPr>
                          <m:e>
                            <m:r>
                              <a:rPr lang="en-US" sz="4400" i="1" smtClean="0">
                                <a:latin typeface="Cambria Math"/>
                                <a:ea typeface="Cambria Math"/>
                                <a:cs typeface="NikoshBAN" pitchFamily="2" charset="0"/>
                              </a:rPr>
                              <m:t>𝑥</m:t>
                            </m:r>
                          </m:e>
                          <m:sup>
                            <m:r>
                              <a:rPr lang="en-US" sz="4400" b="0" i="1" smtClean="0">
                                <a:latin typeface="Cambria Math"/>
                                <a:ea typeface="Cambria Math"/>
                                <a:cs typeface="NikoshBAN" pitchFamily="2" charset="0"/>
                              </a:rPr>
                              <m:t>22</m:t>
                            </m:r>
                          </m:sup>
                        </m:sSup>
                      </m:den>
                    </m:f>
                  </m:oMath>
                </a14:m>
                <a:r>
                  <a:rPr lang="en-US" sz="4400" dirty="0" smtClean="0">
                    <a:latin typeface="NikoshBAN" pitchFamily="2" charset="0"/>
                    <a:cs typeface="NikoshBAN" pitchFamily="2" charset="0"/>
                  </a:rPr>
                  <a:t> এর মান নির্ণয় কর ।</a:t>
                </a:r>
                <a:endParaRPr lang="en-US" sz="4400" dirty="0">
                  <a:latin typeface="NikoshBAN" pitchFamily="2" charset="0"/>
                  <a:cs typeface="NikoshBAN" pitchFamily="2" charset="0"/>
                </a:endParaRPr>
              </a:p>
            </p:txBody>
          </p:sp>
        </mc:Choice>
        <mc:Fallback xmlns="">
          <p:sp>
            <p:nvSpPr>
              <p:cNvPr id="2" name="Content Placeholder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09600" y="2057400"/>
                <a:ext cx="7408333" cy="3450696"/>
              </a:xfrm>
              <a:blipFill rotWithShape="1">
                <a:blip r:embed="rId2"/>
                <a:stretch>
                  <a:fillRect l="-2963" r="-98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005260414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98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ধন্যবাদ</a:t>
            </a:r>
            <a:r>
              <a:rPr lang="en-US" sz="5400" dirty="0" smtClean="0">
                <a:latin typeface="NikoshBAN" pitchFamily="2" charset="0"/>
                <a:cs typeface="NikoshBAN" pitchFamily="2" charset="0"/>
              </a:rPr>
              <a:t> </a:t>
            </a:r>
            <a:endParaRPr lang="en-US" sz="5400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9100" y="1524000"/>
            <a:ext cx="8686800" cy="5219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8483235"/>
      </p:ext>
    </p:extLst>
  </p:cSld>
  <p:clrMapOvr>
    <a:masterClrMapping/>
  </p:clrMapOvr>
  <p:transition spd="slow">
    <p:wheel spokes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561</TotalTime>
  <Words>1134</Words>
  <Application>Microsoft Office PowerPoint</Application>
  <PresentationFormat>On-screen Show (4:3)</PresentationFormat>
  <Paragraphs>112</Paragraphs>
  <Slides>28</Slides>
  <Notes>4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28</vt:i4>
      </vt:variant>
    </vt:vector>
  </HeadingPairs>
  <TitlesOfParts>
    <vt:vector size="29" baseType="lpstr">
      <vt:lpstr>Office Theme</vt:lpstr>
      <vt:lpstr>স্বাগতম </vt:lpstr>
      <vt:lpstr>সকল শিক্ষার্থীদের প্রতি অভিনন্দন </vt:lpstr>
      <vt:lpstr>শিক্ষক পরিচিতি</vt:lpstr>
      <vt:lpstr>পাঠ পরিচিতি </vt:lpstr>
      <vt:lpstr>নিচেরসুত্রাবলী  লক্ষ্য কর :</vt:lpstr>
      <vt:lpstr>নিচেরসুত্রাবলী  লক্ষ্য কর :</vt:lpstr>
      <vt:lpstr>পাঠ ঘোষনা : আজকের পাঠ সু্ত্রের সাহায্যে মান নির্ণয় </vt:lpstr>
      <vt:lpstr>শিখনফল </vt:lpstr>
      <vt:lpstr>উদ্দিপক  নিচে দেওয়া হলো </vt:lpstr>
      <vt:lpstr>উদ্দিপক  এর সমাধান  দেওয়া হলো </vt:lpstr>
      <vt:lpstr>সমাধান </vt:lpstr>
      <vt:lpstr>PowerPoint Presentation</vt:lpstr>
      <vt:lpstr>সমাধান</vt:lpstr>
      <vt:lpstr>নিম্ন লিখিত মান নির্ণয় কর:</vt:lpstr>
      <vt:lpstr>সমাধান</vt:lpstr>
      <vt:lpstr>সমাধান</vt:lpstr>
      <vt:lpstr>সমাধান</vt:lpstr>
      <vt:lpstr>সমাধান</vt:lpstr>
      <vt:lpstr>সমাধান</vt:lpstr>
      <vt:lpstr>সমাধান</vt:lpstr>
      <vt:lpstr>সমাধান</vt:lpstr>
      <vt:lpstr>নিম্ন লিখিত মান নির্ণয় কর:</vt:lpstr>
      <vt:lpstr>একক কাজ :</vt:lpstr>
      <vt:lpstr>দলীয়কাজ:  </vt:lpstr>
      <vt:lpstr>মূল্যায়ন </vt:lpstr>
      <vt:lpstr>বাড়ীর কাজ </vt:lpstr>
      <vt:lpstr>বাড়ীর কাজ </vt:lpstr>
      <vt:lpstr>ধন্যবাদ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স্বাগম</dc:title>
  <dc:creator>FAHMIDA</dc:creator>
  <cp:lastModifiedBy>PC</cp:lastModifiedBy>
  <cp:revision>272</cp:revision>
  <dcterms:created xsi:type="dcterms:W3CDTF">2006-08-16T00:00:00Z</dcterms:created>
  <dcterms:modified xsi:type="dcterms:W3CDTF">2026-08-29T07:53:19Z</dcterms:modified>
</cp:coreProperties>
</file>