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18"/>
  </p:notesMasterIdLst>
  <p:sldIdLst>
    <p:sldId id="293" r:id="rId3"/>
    <p:sldId id="294" r:id="rId4"/>
    <p:sldId id="295" r:id="rId5"/>
    <p:sldId id="296" r:id="rId6"/>
    <p:sldId id="297" r:id="rId7"/>
    <p:sldId id="285" r:id="rId8"/>
    <p:sldId id="282" r:id="rId9"/>
    <p:sldId id="287" r:id="rId10"/>
    <p:sldId id="288" r:id="rId11"/>
    <p:sldId id="289" r:id="rId12"/>
    <p:sldId id="286" r:id="rId13"/>
    <p:sldId id="298" r:id="rId14"/>
    <p:sldId id="299" r:id="rId15"/>
    <p:sldId id="300" r:id="rId16"/>
    <p:sldId id="30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="" xmlns:p15="http://schemas.microsoft.com/office/powerpoint/2012/main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23F"/>
    <a:srgbClr val="3D734F"/>
    <a:srgbClr val="A3619B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orizontal Scroll 10"/>
          <p:cNvSpPr/>
          <p:nvPr/>
        </p:nvSpPr>
        <p:spPr>
          <a:xfrm>
            <a:off x="1452279" y="4854387"/>
            <a:ext cx="8283389" cy="1773204"/>
          </a:xfrm>
          <a:prstGeom prst="horizontalScroll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রসায়ন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bn-IN" sz="4000" b="1" dirty="0" smtClean="0">
                <a:solidFill>
                  <a:schemeClr val="tx1"/>
                </a:solidFill>
              </a:rPr>
              <a:t>স্বাগতম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="" xmlns:a16="http://schemas.microsoft.com/office/drawing/2014/main" id="{A6787EB4-A96F-4345-9F33-A618069F211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2279" y="734290"/>
            <a:ext cx="7855526" cy="399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2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58473" y="616528"/>
            <a:ext cx="3001901" cy="86177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28" y="2507673"/>
            <a:ext cx="578572" cy="32696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145" y="2707300"/>
            <a:ext cx="3118163" cy="307004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49383" y="2216727"/>
            <a:ext cx="5643418" cy="411658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</p:spTree>
    <p:extLst>
      <p:ext uri="{BB962C8B-B14F-4D97-AF65-F5344CB8AC3E}">
        <p14:creationId xmlns:p14="http://schemas.microsoft.com/office/powerpoint/2010/main" val="304155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26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11408"/>
            <a:ext cx="12230116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13953" y="718456"/>
            <a:ext cx="858546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b="1" dirty="0" smtClean="0"/>
              <a:t>কি ধরনের বিক্রিয়া ঘটছে দেখি......</a:t>
            </a:r>
            <a:endParaRPr 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613953" y="3454262"/>
                <a:ext cx="9573491" cy="1094509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5400" dirty="0" smtClean="0">
                    <a:solidFill>
                      <a:schemeClr val="tx1"/>
                    </a:solidFill>
                  </a:rPr>
                  <a:t>H</a:t>
                </a:r>
                <a:r>
                  <a:rPr lang="en-US" sz="5400" baseline="-25000" dirty="0" smtClean="0">
                    <a:solidFill>
                      <a:schemeClr val="tx1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chemeClr val="tx1"/>
                        </a:solidFill>
                        <a:latin typeface="Cambria Math"/>
                      </a:rPr>
                      <m:t>𝑆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𝐾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𝐶𝑟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7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𝐻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𝑆𝑂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4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53" y="3454262"/>
                <a:ext cx="9573491" cy="1094509"/>
              </a:xfrm>
              <a:prstGeom prst="roundRect">
                <a:avLst/>
              </a:prstGeom>
              <a:blipFill rotWithShape="1">
                <a:blip r:embed="rId2"/>
                <a:stretch>
                  <a:fillRect t="-7222" b="-2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241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00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422400" y="381001"/>
            <a:ext cx="10566400" cy="132343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000" y="3124200"/>
            <a:ext cx="10058400" cy="830997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সমতা-০৭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1" y="2286001"/>
            <a:ext cx="11000510" cy="40010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দর্শক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বিজারণ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অম্লীয়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H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S ,K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Cr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7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……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37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সমতাঃ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1273"/>
                <a:ext cx="12192000" cy="6026727"/>
              </a:xfr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STEP-1.জারন ও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বিক্রিয়া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চিহ্নিতকরনঃ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20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2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H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28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K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Cr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H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SO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→</m:t>
                    </m:r>
                  </m:oMath>
                </a14:m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</a:t>
                </a:r>
                <a:r>
                  <a:rPr lang="en-US" sz="2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Cr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(SO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K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SO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H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1273"/>
                <a:ext cx="12192000" cy="6026727"/>
              </a:xfrm>
              <a:blipFill rotWithShape="1">
                <a:blip r:embed="rId3"/>
                <a:stretch>
                  <a:fillRect l="-1449" t="-2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69819"/>
                <a:ext cx="12192000" cy="5888181"/>
              </a:xfr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endParaRPr lang="en-US" sz="32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2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S</a:t>
                </a:r>
                <a:r>
                  <a:rPr lang="en-US" sz="44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4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S</a:t>
                </a:r>
                <a:r>
                  <a:rPr lang="en-US" sz="44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 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+ 2e</a:t>
                </a:r>
                <a:r>
                  <a:rPr lang="en-US" sz="44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1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4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Cr</a:t>
                </a:r>
                <a:r>
                  <a:rPr lang="en-US" sz="44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4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4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44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+6e</a:t>
                </a:r>
                <a:r>
                  <a:rPr lang="en-US" sz="44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400" dirty="0" smtClean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 </m:t>
                    </m:r>
                  </m:oMath>
                </a14:m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2Cr</a:t>
                </a:r>
                <a:r>
                  <a:rPr lang="en-US" sz="44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endParaRPr lang="en-US" sz="44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2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69819"/>
                <a:ext cx="12192000" cy="5888181"/>
              </a:xfrm>
              <a:blipFill rotWithShape="1">
                <a:blip r:embed="rId3"/>
                <a:stretch>
                  <a:fillRect l="-1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0" y="0"/>
            <a:ext cx="12192000" cy="9698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STEP-2 : </a:t>
            </a:r>
            <a:r>
              <a:rPr lang="en-US" sz="3600" dirty="0" err="1" smtClean="0">
                <a:solidFill>
                  <a:srgbClr val="002060"/>
                </a:solidFill>
              </a:rPr>
              <a:t>জারণ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অর্ধবিক্রিয়া</a:t>
            </a:r>
            <a:r>
              <a:rPr lang="en-US" sz="3600" dirty="0" smtClean="0">
                <a:solidFill>
                  <a:srgbClr val="002060"/>
                </a:solidFill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</a:rPr>
              <a:t>বিজারণ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অর্ধবিক্রিয়া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688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69819"/>
                <a:ext cx="12192000" cy="5888181"/>
              </a:xfr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endParaRPr lang="en-US" sz="32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2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S</a:t>
                </a:r>
                <a:r>
                  <a:rPr lang="en-US" sz="36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S</a:t>
                </a:r>
                <a:r>
                  <a:rPr lang="en-US" sz="36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+ 2e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í</a:t>
                </a:r>
                <a:endParaRPr lang="en-US" sz="1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4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Cr</a:t>
                </a:r>
                <a:r>
                  <a:rPr lang="en-US" sz="32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2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32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+ 6e</a:t>
                </a:r>
                <a:r>
                  <a:rPr lang="en-US" sz="32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+14H</a:t>
                </a:r>
                <a:r>
                  <a:rPr lang="en-US" sz="32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2Cr</a:t>
                </a:r>
                <a:r>
                  <a:rPr lang="en-US" sz="32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  7H</a:t>
                </a:r>
                <a:r>
                  <a:rPr lang="en-US" sz="32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endParaRPr lang="en-US" sz="32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											</a:t>
                </a:r>
                <a:r>
                  <a:rPr lang="en-US" sz="4000" b="1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í</a:t>
                </a:r>
                <a:r>
                  <a:rPr lang="en-US" sz="3200" b="1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="1" baseline="30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í</a:t>
                </a:r>
                <a:endParaRPr lang="en-US" sz="3200" b="1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69819"/>
                <a:ext cx="12192000" cy="5888181"/>
              </a:xfrm>
              <a:blipFill rotWithShape="1">
                <a:blip r:embed="rId3"/>
                <a:stretch>
                  <a:fillRect l="-1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6795654" y="2438398"/>
            <a:ext cx="157941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375072" y="4253345"/>
            <a:ext cx="145472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-41564"/>
            <a:ext cx="12192000" cy="9698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STEP-3 :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হাইড্রোজেন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সমতা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4880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69819"/>
                <a:ext cx="12192000" cy="5888181"/>
              </a:xfr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3200" b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(Í </a:t>
                </a:r>
                <a:r>
                  <a:rPr lang="en-US" sz="3200" b="1" dirty="0" err="1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নং</a:t>
                </a:r>
                <a:r>
                  <a:rPr lang="en-US" sz="3200" b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× 3) </a:t>
                </a:r>
                <a:r>
                  <a:rPr lang="en-US" sz="3200" b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+ </a:t>
                </a:r>
                <a:r>
                  <a:rPr lang="en-US" sz="3200" b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(Í </a:t>
                </a:r>
                <a:r>
                  <a:rPr lang="en-US" sz="3200" b="1" dirty="0" err="1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Í</a:t>
                </a:r>
                <a:r>
                  <a:rPr lang="en-US" sz="3200" b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3200" b="1" dirty="0" err="1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নং</a:t>
                </a:r>
                <a:r>
                  <a:rPr lang="en-US" sz="3200" b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3200" b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× 1)  </a:t>
                </a:r>
                <a:r>
                  <a:rPr lang="en-US" sz="3200" b="1" dirty="0" err="1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হতে</a:t>
                </a:r>
                <a:r>
                  <a:rPr lang="en-US" sz="3200" b="1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3200" b="1" dirty="0" err="1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পাই</a:t>
                </a:r>
                <a:r>
                  <a:rPr lang="en-US" sz="3200" dirty="0" smtClean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, </a:t>
                </a:r>
                <a:endParaRPr lang="en-US" sz="32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6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 </a:t>
                </a: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3S</a:t>
                </a:r>
                <a:r>
                  <a:rPr lang="en-US" sz="32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3S</a:t>
                </a:r>
                <a:r>
                  <a:rPr lang="en-US" sz="32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 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6e</a:t>
                </a:r>
                <a:r>
                  <a:rPr lang="en-US" sz="32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4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Cr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32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+ 6e</a:t>
                </a:r>
                <a:r>
                  <a:rPr lang="en-US" sz="32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 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+14H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2Cr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  7H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endParaRPr lang="en-US" sz="32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যোগ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করে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3S</a:t>
                </a:r>
                <a:r>
                  <a:rPr lang="en-US" sz="32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Cr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32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+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14H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=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3S</a:t>
                </a:r>
                <a:r>
                  <a:rPr lang="en-US" sz="32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2Cr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+ 7H</a:t>
                </a:r>
                <a:r>
                  <a:rPr lang="en-US" sz="32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endParaRPr lang="en-US" sz="32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baseline="30000" dirty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200" baseline="30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69819"/>
                <a:ext cx="12192000" cy="5888181"/>
              </a:xfrm>
              <a:blipFill rotWithShape="1">
                <a:blip r:embed="rId3"/>
                <a:stretch>
                  <a:fillRect l="-1199" t="-2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0" y="0"/>
            <a:ext cx="12192000" cy="9698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STEP-4 :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সমতা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590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দর্শক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9927"/>
            <a:ext cx="12192000" cy="570807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en-US" sz="28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3H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Cr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7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+4H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 3S+Cr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(SO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K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+7H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712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23710"/>
            <a:ext cx="12192000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০১)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জারণ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০২)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জারক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="" xmlns:a16="http://schemas.microsoft.com/office/drawing/2014/main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67683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565913" y="0"/>
            <a:ext cx="5509918" cy="15712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45328"/>
            <a:ext cx="12192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3600" dirty="0" err="1" smtClean="0">
                <a:solidFill>
                  <a:schemeClr val="tx1"/>
                </a:solidFill>
              </a:rPr>
              <a:t>অম্লীয়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মাধ্যমে</a:t>
            </a:r>
            <a:r>
              <a:rPr lang="en-US" sz="3600" dirty="0" smtClean="0">
                <a:solidFill>
                  <a:schemeClr val="tx1"/>
                </a:solidFill>
              </a:rPr>
              <a:t> K</a:t>
            </a:r>
            <a:r>
              <a:rPr lang="en-US" sz="3600" baseline="-25000" dirty="0" smtClean="0">
                <a:solidFill>
                  <a:schemeClr val="tx1"/>
                </a:solidFill>
              </a:rPr>
              <a:t>2</a:t>
            </a:r>
            <a:r>
              <a:rPr lang="en-US" sz="3600" dirty="0" smtClean="0">
                <a:solidFill>
                  <a:schemeClr val="tx1"/>
                </a:solidFill>
              </a:rPr>
              <a:t>Cr</a:t>
            </a:r>
            <a:r>
              <a:rPr lang="en-US" sz="3600" baseline="-25000" dirty="0" smtClean="0">
                <a:solidFill>
                  <a:schemeClr val="tx1"/>
                </a:solidFill>
              </a:rPr>
              <a:t>2</a:t>
            </a:r>
            <a:r>
              <a:rPr lang="en-US" sz="3600" dirty="0" smtClean="0">
                <a:solidFill>
                  <a:schemeClr val="tx1"/>
                </a:solidFill>
              </a:rPr>
              <a:t>O</a:t>
            </a:r>
            <a:r>
              <a:rPr lang="en-US" sz="3600" baseline="-25000" dirty="0" smtClean="0">
                <a:solidFill>
                  <a:schemeClr val="tx1"/>
                </a:solidFill>
              </a:rPr>
              <a:t>7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কি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জারক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হিসেবে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আচরণ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করবে</a:t>
            </a:r>
            <a:r>
              <a:rPr lang="en-US" sz="3600" dirty="0" smtClean="0">
                <a:solidFill>
                  <a:schemeClr val="tx1"/>
                </a:solidFill>
              </a:rPr>
              <a:t>? </a:t>
            </a:r>
            <a:r>
              <a:rPr lang="en-US" sz="3600" dirty="0" err="1" smtClean="0">
                <a:solidFill>
                  <a:schemeClr val="tx1"/>
                </a:solidFill>
              </a:rPr>
              <a:t>ব্যাখ্যা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কর</a:t>
            </a:r>
            <a:r>
              <a:rPr lang="en-US" sz="3600" dirty="0" smtClean="0">
                <a:solidFill>
                  <a:schemeClr val="tx1"/>
                </a:solidFill>
              </a:rPr>
              <a:t>। 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0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3607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2673021"/>
                <a:ext cx="12192000" cy="107721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 err="1" smtClean="0">
                    <a:solidFill>
                      <a:schemeClr val="tx1"/>
                    </a:solidFill>
                  </a:rPr>
                  <a:t>আয়ন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ইলেক্ট্রন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পদ্ধতিতে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সমতা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কর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। </a:t>
                </a:r>
              </a:p>
              <a:p>
                <a:pPr>
                  <a:buFont typeface="Wingdings" pitchFamily="2" charset="2"/>
                  <a:buChar char="v"/>
                </a:pPr>
                <a:r>
                  <a:rPr lang="en-US" sz="3200" dirty="0" smtClean="0">
                    <a:solidFill>
                      <a:schemeClr val="tx1"/>
                    </a:solidFill>
                  </a:rPr>
                  <a:t> H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S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+ KMnO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4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+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HCl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? </m:t>
                    </m:r>
                  </m:oMath>
                </a14:m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73021"/>
                <a:ext cx="12192000" cy="1077218"/>
              </a:xfrm>
              <a:prstGeom prst="rect">
                <a:avLst/>
              </a:prstGeom>
              <a:blipFill rotWithShape="1">
                <a:blip r:embed="rId2"/>
                <a:stretch>
                  <a:fillRect l="-1199" t="-7821" b="-17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8433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="" xmlns:a16="http://schemas.microsoft.com/office/drawing/2014/main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943176-E7E7-48EA-A0FC-9CE2A2389CAC}"/>
              </a:ext>
            </a:extLst>
          </p:cNvPr>
          <p:cNvSpPr txBox="1"/>
          <p:nvPr/>
        </p:nvSpPr>
        <p:spPr>
          <a:xfrm>
            <a:off x="928255" y="498909"/>
            <a:ext cx="9481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32823F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32823F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32823F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32823F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74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1318</TotalTime>
  <Words>337</Words>
  <Application>Microsoft Office PowerPoint</Application>
  <PresentationFormat>Custom</PresentationFormat>
  <Paragraphs>69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আয়ন ইলেক্ট্রন পদ্ধতিতে সমতাঃ </vt:lpstr>
      <vt:lpstr>PowerPoint Presentation</vt:lpstr>
      <vt:lpstr>PowerPoint Presentation</vt:lpstr>
      <vt:lpstr>PowerPoint Presentation</vt:lpstr>
      <vt:lpstr>দর্শক আয়ন যোগ করে পাই,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254</cp:revision>
  <dcterms:created xsi:type="dcterms:W3CDTF">2021-07-04T04:33:59Z</dcterms:created>
  <dcterms:modified xsi:type="dcterms:W3CDTF">2026-08-29T01:17:07Z</dcterms:modified>
</cp:coreProperties>
</file>