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16" r:id="rId1"/>
  </p:sldMasterIdLst>
  <p:notesMasterIdLst>
    <p:notesMasterId r:id="rId14"/>
  </p:notesMasterIdLst>
  <p:sldIdLst>
    <p:sldId id="266" r:id="rId2"/>
    <p:sldId id="267" r:id="rId3"/>
    <p:sldId id="268" r:id="rId4"/>
    <p:sldId id="258" r:id="rId5"/>
    <p:sldId id="259" r:id="rId6"/>
    <p:sldId id="260" r:id="rId7"/>
    <p:sldId id="261" r:id="rId8"/>
    <p:sldId id="262" r:id="rId9"/>
    <p:sldId id="263" r:id="rId10"/>
    <p:sldId id="269" r:id="rId11"/>
    <p:sldId id="270" r:id="rId12"/>
    <p:sldId id="271" r:id="rId13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>
        <p:scale>
          <a:sx n="50" d="100"/>
          <a:sy n="50" d="100"/>
        </p:scale>
        <p:origin x="-1184" y="-40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6096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6096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816F36-40D7-4931-AB82-B601876DA149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-635000" y="914400"/>
            <a:ext cx="8128000" cy="4572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5791200"/>
            <a:ext cx="5486400" cy="54864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1580813"/>
            <a:ext cx="2971800" cy="6096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11580813"/>
            <a:ext cx="2971800" cy="6096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DDB0D1-E58D-45F6-A9EE-495F01A407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63197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905001"/>
            <a:ext cx="100584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4572000"/>
            <a:ext cx="861568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D3102-AD23-4BFF-87AE-61567A0BE8E3}" type="datetime1">
              <a:rPr lang="en-US" smtClean="0"/>
              <a:t>8/28/2026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9053D-4B37-4D7B-8ABF-990319F02EE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ABC42-E576-4B96-A2BC-C9DCC9DAE463}" type="datetime1">
              <a:rPr lang="en-US" smtClean="0"/>
              <a:t>8/28/2026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9053D-4B37-4D7B-8ABF-990319F02EE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336800" cy="58515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9B64A-A574-4632-8FB6-30501D3E1ACB}" type="datetime1">
              <a:rPr lang="en-US" smtClean="0"/>
              <a:t>8/28/2026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9053D-4B37-4D7B-8ABF-990319F02EE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607B-A47E-422C-9BEF-122CCDB7C526}" type="datetime1">
              <a:rPr lang="en-US" smtClean="0"/>
              <a:pPr/>
              <a:t>8/28/2026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5" y="5486400"/>
            <a:ext cx="10212916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5" y="3852863"/>
            <a:ext cx="8180916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DB90A-5AB2-4BF4-8147-F4CADCC03FE3}" type="datetime1">
              <a:rPr lang="en-US" smtClean="0"/>
              <a:t>8/28/2026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9053D-4B37-4D7B-8ABF-990319F02E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536192"/>
            <a:ext cx="48768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92800" y="1536192"/>
            <a:ext cx="48768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ECF7D-CB0D-4FDB-902B-9E5CD56B2F3F}" type="datetime1">
              <a:rPr lang="en-US" smtClean="0"/>
              <a:t>8/28/2026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9053D-4B37-4D7B-8ABF-990319F02E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48768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48768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92800" y="1535113"/>
            <a:ext cx="48768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92800" y="2174875"/>
            <a:ext cx="48768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55614-9033-4786-9235-17DD4EEE6651}" type="datetime1">
              <a:rPr lang="en-US" smtClean="0"/>
              <a:t>8/28/2026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9053D-4B37-4D7B-8ABF-990319F02E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FD299-E27D-455F-9667-E019E6CEA2DD}" type="datetime1">
              <a:rPr lang="en-US" smtClean="0"/>
              <a:t>8/28/2026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9053D-4B37-4D7B-8ABF-990319F02E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AA9CB-1752-48C5-8105-E376DCE212C0}" type="datetime1">
              <a:rPr lang="en-US" smtClean="0"/>
              <a:t>8/28/2026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9053D-4B37-4D7B-8ABF-990319F02E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6401" y="5495544"/>
            <a:ext cx="103632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6400" y="6096000"/>
            <a:ext cx="103632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F1C62-8F5A-4581-84EA-8C88B3391AE6}" type="datetime1">
              <a:rPr lang="en-US" smtClean="0"/>
              <a:t>8/28/2026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9053D-4B37-4D7B-8ABF-990319F02EE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406400" y="381000"/>
            <a:ext cx="10363200" cy="49428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2336" y="5495278"/>
            <a:ext cx="103632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112776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2336" y="6096000"/>
            <a:ext cx="103632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98DDE-8CD0-4E97-98D0-8F413940748F}" type="datetime1">
              <a:rPr lang="en-US" smtClean="0"/>
              <a:t>8/28/2026</a:t>
            </a:fld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B19053D-4B37-4D7B-8ABF-990319F02EE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16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16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1277600" y="0"/>
            <a:ext cx="9144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1277600" y="5486400"/>
            <a:ext cx="9144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75717" y="5648960"/>
            <a:ext cx="73152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2B19053D-4B37-4D7B-8ABF-990319F02EE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10510428" y="3987800"/>
            <a:ext cx="2367281" cy="4876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474869" y="1584960"/>
            <a:ext cx="2438399" cy="4876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34BB6B48-E8B6-492E-B5F2-B7A73A7469AD}" type="datetime1">
              <a:rPr lang="en-US" smtClean="0"/>
              <a:t>8/28/2026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  <p:sldLayoutId id="2147483728" r:id="rId12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828800" y="-2011680"/>
            <a:ext cx="4754880" cy="4754880"/>
          </a:xfrm>
          <a:prstGeom prst="ellipse">
            <a:avLst/>
          </a:prstGeom>
          <a:solidFill>
            <a:srgbClr val="126E63"/>
          </a:solidFill>
          <a:ln/>
        </p:spPr>
      </p:sp>
      <p:sp>
        <p:nvSpPr>
          <p:cNvPr id="3" name="Shape 1"/>
          <p:cNvSpPr/>
          <p:nvPr/>
        </p:nvSpPr>
        <p:spPr>
          <a:xfrm>
            <a:off x="10058400" y="4572000"/>
            <a:ext cx="4572000" cy="4572000"/>
          </a:xfrm>
          <a:prstGeom prst="ellipse">
            <a:avLst/>
          </a:prstGeom>
          <a:solidFill>
            <a:srgbClr val="126E63"/>
          </a:solidFill>
          <a:ln/>
        </p:spPr>
      </p:sp>
      <p:sp>
        <p:nvSpPr>
          <p:cNvPr id="6" name="Text 4"/>
          <p:cNvSpPr/>
          <p:nvPr/>
        </p:nvSpPr>
        <p:spPr>
          <a:xfrm>
            <a:off x="822960" y="685800"/>
            <a:ext cx="10515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0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ea typeface="Nirmala UI" pitchFamily="34" charset="-122"/>
              </a:rPr>
              <a:t>بِسْمِ اللهِ الرَّحْمٰنِ الرَّحِيْمِ</a:t>
            </a:r>
            <a:endParaRPr lang="en-US" sz="40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itchFamily="66" charset="-78"/>
            </a:endParaRPr>
          </a:p>
        </p:txBody>
      </p:sp>
      <p:sp>
        <p:nvSpPr>
          <p:cNvPr id="9" name="Text 7"/>
          <p:cNvSpPr/>
          <p:nvPr/>
        </p:nvSpPr>
        <p:spPr>
          <a:xfrm>
            <a:off x="744423" y="3621738"/>
            <a:ext cx="10515600" cy="1234440"/>
          </a:xfrm>
          <a:prstGeom prst="rect">
            <a:avLst/>
          </a:prstGeom>
          <a:solidFill>
            <a:schemeClr val="tx2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E8CD6B"/>
                </a:solidFill>
                <a:latin typeface="Arabic Typesetting" pitchFamily="66" charset="-78"/>
                <a:ea typeface="Nirmala UI" pitchFamily="34" charset="-122"/>
              </a:rPr>
              <a:t>السَّلَامُ عَلَيْكُمْ وَرَحْمَةُ اللهِ وَبَرَكَاتُهُ</a:t>
            </a:r>
            <a:endParaRPr lang="en-US" sz="3200" dirty="0">
              <a:latin typeface="Arabic Typesetting" pitchFamily="66" charset="-78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4718304" y="3246120"/>
            <a:ext cx="2743200" cy="0"/>
          </a:xfrm>
          <a:prstGeom prst="line">
            <a:avLst/>
          </a:prstGeom>
          <a:noFill/>
          <a:ln w="15875">
            <a:solidFill>
              <a:srgbClr val="C9A227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674960" y="1333948"/>
            <a:ext cx="9585063" cy="1981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ar-SA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ea typeface="Nirmala UI" pitchFamily="34" charset="-122"/>
              </a:rPr>
              <a:t>أهلا </a:t>
            </a:r>
            <a:r>
              <a:rPr lang="ar-SA" sz="8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ea typeface="Nirmala UI" pitchFamily="34" charset="-122"/>
              </a:rPr>
              <a:t>وسهلا</a:t>
            </a:r>
            <a:r>
              <a:rPr lang="ar-SA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ea typeface="Nirmala UI" pitchFamily="34" charset="-122"/>
              </a:rPr>
              <a:t> مرحبا بكم</a:t>
            </a:r>
            <a:endParaRPr lang="en-US" sz="9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2503203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26335" y="1308825"/>
            <a:ext cx="9716763" cy="2954655"/>
          </a:xfrm>
          <a:prstGeom prst="rect">
            <a:avLst/>
          </a:prstGeom>
        </p:spPr>
        <p:txBody>
          <a:bodyPr wrap="none" lIns="121917" tIns="60958" rIns="121917" bIns="60958">
            <a:spAutoFit/>
          </a:bodyPr>
          <a:lstStyle/>
          <a:p>
            <a:pPr algn="ctr"/>
            <a:r>
              <a:rPr lang="ar-SA" sz="18400" b="1" dirty="0">
                <a:solidFill>
                  <a:srgbClr val="7030A0"/>
                </a:solidFill>
              </a:rPr>
              <a:t>واجب منزلك</a:t>
            </a:r>
            <a:endParaRPr lang="en-US" sz="184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780779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chemeClr val="accent1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WELCOME\Downloads\ChatGPT Image Jul 25, 2026, 01_40_33 AM.pn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LineDraw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5224" y="403412"/>
            <a:ext cx="5966509" cy="601228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4" name="Rectangle 3"/>
          <p:cNvSpPr/>
          <p:nvPr/>
        </p:nvSpPr>
        <p:spPr>
          <a:xfrm>
            <a:off x="259975" y="931284"/>
            <a:ext cx="10650401" cy="2585319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r"/>
            <a:r>
              <a:rPr lang="ar-SA" sz="8000" b="1" dirty="0" smtClean="0"/>
              <a:t> </a:t>
            </a:r>
            <a:r>
              <a:rPr lang="ar-SA" sz="8000" b="1" dirty="0"/>
              <a:t>وَكَمْ قِسْمًا </a:t>
            </a:r>
            <a:r>
              <a:rPr lang="ar-SA" sz="8000" b="1" dirty="0" smtClean="0"/>
              <a:t>لإعراب المضارع؟ </a:t>
            </a:r>
            <a:r>
              <a:rPr lang="ar-SA" sz="8000" b="1" dirty="0" smtClean="0"/>
              <a:t>بَيِّنْ </a:t>
            </a:r>
            <a:r>
              <a:rPr lang="ar-SA" sz="8000" b="1" dirty="0" smtClean="0"/>
              <a:t>بِالْأَمْثِلَةِ</a:t>
            </a:r>
            <a:r>
              <a:rPr lang="ar-SA" sz="8000" b="1" dirty="0"/>
              <a:t>.</a:t>
            </a:r>
            <a:endParaRPr lang="ar-SA" sz="8000" dirty="0"/>
          </a:p>
        </p:txBody>
      </p:sp>
    </p:spTree>
    <p:extLst>
      <p:ext uri="{BB962C8B-B14F-4D97-AF65-F5344CB8AC3E}">
        <p14:creationId xmlns:p14="http://schemas.microsoft.com/office/powerpoint/2010/main" val="308174108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WELCOME\Downloads\ChatGPT Image Jul 25, 2026, 12_09_46 PM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877826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3"/>
          <p:cNvSpPr txBox="1">
            <a:spLocks/>
          </p:cNvSpPr>
          <p:nvPr/>
        </p:nvSpPr>
        <p:spPr>
          <a:xfrm>
            <a:off x="0" y="927938"/>
            <a:ext cx="11988800" cy="491406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38" tIns="45719" rIns="91438" bIns="45719" rtlCol="0" anchor="ctr">
            <a:normAutofit/>
          </a:bodyPr>
          <a:lstStyle/>
          <a:p>
            <a:pPr algn="just" rtl="1">
              <a:spcBef>
                <a:spcPct val="20000"/>
              </a:spcBef>
              <a:buClr>
                <a:schemeClr val="accent3"/>
              </a:buClr>
              <a:buSzPct val="95000"/>
              <a:defRPr/>
            </a:pPr>
            <a:r>
              <a:rPr lang="ar-SA" sz="8800" b="1" spc="-200" dirty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محمد سيف الإسلام </a:t>
            </a:r>
          </a:p>
          <a:p>
            <a:pPr marL="761981" indent="-761981" algn="just" rtl="1">
              <a:spcBef>
                <a:spcPct val="20000"/>
              </a:spcBef>
              <a:buClr>
                <a:schemeClr val="accent3"/>
              </a:buClr>
              <a:buSzPct val="95000"/>
              <a:buFont typeface="Wingdings" pitchFamily="2" charset="2"/>
              <a:buChar char="q"/>
              <a:defRPr/>
            </a:pPr>
            <a:r>
              <a:rPr lang="ar-SA" sz="4800" b="1" dirty="0">
                <a:ln>
                  <a:solidFill>
                    <a:schemeClr val="bg2">
                      <a:lumMod val="50000"/>
                    </a:schemeClr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  محاضر اللغة العربية</a:t>
            </a:r>
          </a:p>
          <a:p>
            <a:pPr marL="761981" indent="-761981" algn="just" rtl="1">
              <a:spcBef>
                <a:spcPct val="20000"/>
              </a:spcBef>
              <a:buClr>
                <a:schemeClr val="accent3"/>
              </a:buClr>
              <a:buSzPct val="95000"/>
              <a:buFont typeface="Wingdings" pitchFamily="2" charset="2"/>
              <a:buChar char="q"/>
              <a:defRPr/>
            </a:pPr>
            <a:r>
              <a:rPr lang="ar-SA" sz="4800" b="1" dirty="0">
                <a:ln>
                  <a:solidFill>
                    <a:schemeClr val="bg2">
                      <a:lumMod val="50000"/>
                    </a:schemeClr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المدرسة للبنات للعالم بمتابنغا</a:t>
            </a:r>
          </a:p>
          <a:p>
            <a:pPr marL="761981" indent="-761981" algn="just" rtl="1">
              <a:spcBef>
                <a:spcPct val="20000"/>
              </a:spcBef>
              <a:buClr>
                <a:schemeClr val="accent3"/>
              </a:buClr>
              <a:buSzPct val="95000"/>
              <a:buFont typeface="Wingdings" pitchFamily="2" charset="2"/>
              <a:buChar char="q"/>
              <a:defRPr/>
            </a:pPr>
            <a:r>
              <a:rPr lang="ar-SA" sz="4800" b="1" dirty="0">
                <a:ln>
                  <a:solidFill>
                    <a:schemeClr val="bg2">
                      <a:lumMod val="50000"/>
                    </a:schemeClr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غزاريا-مونشي غنز</a:t>
            </a:r>
            <a:endParaRPr lang="ar-SA" sz="4800" b="1" dirty="0">
              <a:ln>
                <a:solidFill>
                  <a:schemeClr val="bg2">
                    <a:lumMod val="50000"/>
                  </a:schemeClr>
                </a:solidFill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C:\Users\WELCOME\Downloads\de803fe2-1cc3-49ef-8413-7f089367edfb (1)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28" b="13365"/>
          <a:stretch/>
        </p:blipFill>
        <p:spPr bwMode="auto">
          <a:xfrm>
            <a:off x="17935" y="1967761"/>
            <a:ext cx="3899648" cy="4881282"/>
          </a:xfrm>
          <a:prstGeom prst="rect">
            <a:avLst/>
          </a:prstGeom>
          <a:ln>
            <a:solidFill>
              <a:schemeClr val="tx1">
                <a:lumMod val="25000"/>
                <a:lumOff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8745336"/>
      </p:ext>
    </p:extLst>
  </p:cSld>
  <p:clrMapOvr>
    <a:masterClrMapping/>
  </p:clrMapOvr>
  <p:transition spd="slow">
    <p:push dir="u"/>
    <p:sndAc>
      <p:stSnd>
        <p:snd r:embed="rId2" name="click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"/>
          <p:cNvSpPr/>
          <p:nvPr/>
        </p:nvSpPr>
        <p:spPr>
          <a:xfrm>
            <a:off x="4434840" y="4937760"/>
            <a:ext cx="3291840" cy="3291840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/>
          <a:scene3d>
            <a:camera prst="orthographicFront"/>
            <a:lightRig rig="threePt" dir="t"/>
          </a:scene3d>
          <a:sp3d>
            <a:bevelT prst="angle"/>
          </a:sp3d>
        </p:spPr>
      </p:sp>
      <p:sp>
        <p:nvSpPr>
          <p:cNvPr id="4" name="Text 2"/>
          <p:cNvSpPr/>
          <p:nvPr/>
        </p:nvSpPr>
        <p:spPr>
          <a:xfrm>
            <a:off x="0" y="2497365"/>
            <a:ext cx="12192000" cy="3583395"/>
          </a:xfrm>
          <a:prstGeom prst="rect">
            <a:avLst/>
          </a:prstGeom>
          <a:solidFill>
            <a:srgbClr val="006666"/>
          </a:solidFill>
          <a:ln/>
          <a:scene3d>
            <a:camera prst="orthographicFront"/>
            <a:lightRig rig="threePt" dir="t"/>
          </a:scene3d>
          <a:sp3d>
            <a:bevelT w="139700" h="139700" prst="divot"/>
          </a:sp3d>
        </p:spPr>
        <p:txBody>
          <a:bodyPr wrap="square" lIns="0" tIns="0" rIns="0" bIns="0" rtlCol="0" anchor="ctr"/>
          <a:lstStyle/>
          <a:p>
            <a:pPr algn="ctr"/>
            <a:r>
              <a:rPr lang="en-US" sz="8000" b="1" dirty="0" err="1">
                <a:solidFill>
                  <a:srgbClr val="E8CD6B"/>
                </a:solidFill>
                <a:latin typeface="Nirmala UI" pitchFamily="34" charset="0"/>
                <a:ea typeface="Nirmala UI" pitchFamily="34" charset="-122"/>
              </a:rPr>
              <a:t>إِعْرَابُ</a:t>
            </a:r>
            <a:r>
              <a:rPr lang="en-US" sz="8000" b="1" dirty="0">
                <a:solidFill>
                  <a:srgbClr val="E8CD6B"/>
                </a:solidFill>
                <a:latin typeface="Nirmala UI" pitchFamily="34" charset="0"/>
                <a:ea typeface="Nirmala UI" pitchFamily="34" charset="-122"/>
              </a:rPr>
              <a:t> </a:t>
            </a:r>
            <a:r>
              <a:rPr lang="en-US" sz="8000" b="1" dirty="0" err="1">
                <a:solidFill>
                  <a:srgbClr val="E8CD6B"/>
                </a:solidFill>
                <a:latin typeface="Nirmala UI" pitchFamily="34" charset="0"/>
                <a:ea typeface="Nirmala UI" pitchFamily="34" charset="-122"/>
              </a:rPr>
              <a:t>الْفِعْلِ</a:t>
            </a:r>
            <a:r>
              <a:rPr lang="en-US" sz="8000" b="1" dirty="0">
                <a:solidFill>
                  <a:srgbClr val="E8CD6B"/>
                </a:solidFill>
                <a:latin typeface="Nirmala UI" pitchFamily="34" charset="0"/>
                <a:ea typeface="Nirmala UI" pitchFamily="34" charset="-122"/>
              </a:rPr>
              <a:t> </a:t>
            </a:r>
            <a:r>
              <a:rPr lang="en-US" sz="8000" b="1" dirty="0" err="1">
                <a:solidFill>
                  <a:srgbClr val="E8CD6B"/>
                </a:solidFill>
                <a:latin typeface="Nirmala UI" pitchFamily="34" charset="0"/>
                <a:ea typeface="Nirmala UI" pitchFamily="34" charset="-122"/>
              </a:rPr>
              <a:t>الْمُضَارِعِ</a:t>
            </a:r>
            <a:endParaRPr lang="en-US" sz="8000" dirty="0"/>
          </a:p>
          <a:p>
            <a:pPr algn="ctr" rtl="1"/>
            <a:r>
              <a:rPr lang="ar-SA" sz="4800" b="1" dirty="0" smtClean="0">
                <a:solidFill>
                  <a:schemeClr val="bg1"/>
                </a:solidFill>
                <a:latin typeface="Simplified Arabic" pitchFamily="18" charset="-78"/>
              </a:rPr>
              <a:t>الصف </a:t>
            </a:r>
            <a:r>
              <a:rPr lang="ar-SA" sz="4800" b="1" dirty="0">
                <a:solidFill>
                  <a:schemeClr val="bg1"/>
                </a:solidFill>
                <a:latin typeface="Simplified Arabic" pitchFamily="18" charset="-78"/>
              </a:rPr>
              <a:t>العاشر من الداخل</a:t>
            </a:r>
          </a:p>
          <a:p>
            <a:pPr algn="ctr" rtl="1"/>
            <a:r>
              <a:rPr lang="ar-SA" sz="4800" b="1" dirty="0">
                <a:solidFill>
                  <a:schemeClr val="bg1"/>
                </a:solidFill>
                <a:latin typeface="Simplified Arabic" pitchFamily="18" charset="-78"/>
              </a:rPr>
              <a:t>     المادة:قواعد اللغة العربية</a:t>
            </a:r>
            <a:endParaRPr lang="en-US" sz="48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en-US" sz="4800" dirty="0">
              <a:solidFill>
                <a:srgbClr val="00FF00"/>
              </a:solidFill>
            </a:endParaRPr>
          </a:p>
        </p:txBody>
      </p:sp>
      <p:sp>
        <p:nvSpPr>
          <p:cNvPr id="5" name="Text 3"/>
          <p:cNvSpPr/>
          <p:nvPr/>
        </p:nvSpPr>
        <p:spPr>
          <a:xfrm>
            <a:off x="822960" y="2880360"/>
            <a:ext cx="10515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3000" dirty="0"/>
          </a:p>
        </p:txBody>
      </p:sp>
      <p:sp>
        <p:nvSpPr>
          <p:cNvPr id="6" name="Shape 4"/>
          <p:cNvSpPr/>
          <p:nvPr/>
        </p:nvSpPr>
        <p:spPr>
          <a:xfrm>
            <a:off x="4718304" y="5399495"/>
            <a:ext cx="2743200" cy="0"/>
          </a:xfrm>
          <a:prstGeom prst="line">
            <a:avLst/>
          </a:prstGeom>
          <a:noFill/>
          <a:ln w="19050">
            <a:solidFill>
              <a:srgbClr val="C9A227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5257800"/>
            <a:ext cx="10515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1700" dirty="0"/>
          </a:p>
        </p:txBody>
      </p:sp>
      <p:sp>
        <p:nvSpPr>
          <p:cNvPr id="9" name="Title 2"/>
          <p:cNvSpPr txBox="1">
            <a:spLocks/>
          </p:cNvSpPr>
          <p:nvPr/>
        </p:nvSpPr>
        <p:spPr>
          <a:xfrm>
            <a:off x="2036783" y="515022"/>
            <a:ext cx="8415318" cy="130107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SA" sz="9600" b="1" dirty="0" smtClean="0">
                <a:solidFill>
                  <a:schemeClr val="tx1"/>
                </a:solidFill>
              </a:rPr>
              <a:t>تعريف الدرس</a:t>
            </a:r>
            <a:r>
              <a:rPr lang="en-US" sz="6000" b="1" dirty="0" smtClean="0">
                <a:solidFill>
                  <a:schemeClr val="tx1"/>
                </a:solidFill>
              </a:rPr>
              <a:t/>
            </a:r>
            <a:br>
              <a:rPr lang="en-US" sz="6000" b="1" dirty="0" smtClean="0">
                <a:solidFill>
                  <a:schemeClr val="tx1"/>
                </a:solidFill>
              </a:rPr>
            </a:br>
            <a:endParaRPr lang="en-US" sz="4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50049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10642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54864" y="454660"/>
            <a:ext cx="11228832" cy="2468880"/>
          </a:xfrm>
          <a:prstGeom prst="roundRect">
            <a:avLst>
              <a:gd name="adj" fmla="val 7500"/>
            </a:avLst>
          </a:prstGeom>
          <a:solidFill>
            <a:srgbClr val="EAF3F1"/>
          </a:solidFill>
          <a:ln/>
        </p:spPr>
      </p:sp>
      <p:sp>
        <p:nvSpPr>
          <p:cNvPr id="4" name="Text 2"/>
          <p:cNvSpPr/>
          <p:nvPr/>
        </p:nvSpPr>
        <p:spPr>
          <a:xfrm>
            <a:off x="790956" y="960120"/>
            <a:ext cx="103327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35000"/>
              </a:lnSpc>
              <a:buNone/>
            </a:pPr>
            <a:r>
              <a:rPr lang="en-US" sz="4000" b="1" dirty="0">
                <a:solidFill>
                  <a:srgbClr val="126E63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فِعْلٌ مُضَارِعٌ</a:t>
            </a:r>
            <a:r>
              <a:rPr lang="en-US" sz="3200" b="1" dirty="0">
                <a:solidFill>
                  <a:srgbClr val="16302C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 (ফে'ল মুজারে) মু'রাব — অর্থাৎ এর শেষাক্ষরে ই'রাব (হরকত পরিবর্তন) হয়। তবে এই ইরাব সব সময় একই নিয়মে হয় না — মোট </a:t>
            </a:r>
            <a:r>
              <a:rPr lang="en-US" sz="3200" b="1" dirty="0">
                <a:solidFill>
                  <a:srgbClr val="0B4F4A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চারটি ভিন্ন ধরনে</a:t>
            </a:r>
            <a:r>
              <a:rPr lang="en-US" sz="3200" b="1" dirty="0">
                <a:solidFill>
                  <a:srgbClr val="16302C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 এই ইরাব সংঘটিত হয়, ফে'লের গঠন ও কর্তার (فَاعِل) ধরন অনুসারে।</a:t>
            </a:r>
            <a:endParaRPr lang="en-US" sz="4000" b="1" dirty="0"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5" name="Shape 3"/>
          <p:cNvSpPr/>
          <p:nvPr/>
        </p:nvSpPr>
        <p:spPr>
          <a:xfrm>
            <a:off x="790956" y="3200400"/>
            <a:ext cx="3383280" cy="1051560"/>
          </a:xfrm>
          <a:prstGeom prst="roundRect">
            <a:avLst>
              <a:gd name="adj" fmla="val 8696"/>
            </a:avLst>
          </a:prstGeom>
          <a:solidFill>
            <a:srgbClr val="0B4F4A"/>
          </a:solidFill>
          <a:ln/>
        </p:spPr>
      </p:sp>
      <p:sp>
        <p:nvSpPr>
          <p:cNvPr id="6" name="Text 4"/>
          <p:cNvSpPr/>
          <p:nvPr/>
        </p:nvSpPr>
        <p:spPr>
          <a:xfrm>
            <a:off x="790956" y="3200400"/>
            <a:ext cx="338328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3200" b="1" dirty="0">
                <a:solidFill>
                  <a:srgbClr val="E8CD6B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الرَّفْعُ</a:t>
            </a:r>
            <a:endParaRPr lang="en-US" sz="3200" dirty="0">
              <a:latin typeface="SutonnyOMJ" pitchFamily="2" charset="0"/>
              <a:cs typeface="SutonnyOMJ" pitchFamily="2" charset="0"/>
            </a:endParaRPr>
          </a:p>
          <a:p>
            <a:pPr marL="0" indent="0" algn="ctr">
              <a:lnSpc>
                <a:spcPct val="12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রফা (পেশ-জাতীয়)</a:t>
            </a:r>
            <a:endParaRPr lang="en-US" sz="3200" dirty="0"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7" name="Shape 5"/>
          <p:cNvSpPr/>
          <p:nvPr/>
        </p:nvSpPr>
        <p:spPr>
          <a:xfrm>
            <a:off x="4402836" y="3200400"/>
            <a:ext cx="3383280" cy="1051560"/>
          </a:xfrm>
          <a:prstGeom prst="roundRect">
            <a:avLst>
              <a:gd name="adj" fmla="val 8696"/>
            </a:avLst>
          </a:prstGeom>
          <a:solidFill>
            <a:srgbClr val="0B4F4A"/>
          </a:solidFill>
          <a:ln/>
        </p:spPr>
      </p:sp>
      <p:sp>
        <p:nvSpPr>
          <p:cNvPr id="8" name="Text 6"/>
          <p:cNvSpPr/>
          <p:nvPr/>
        </p:nvSpPr>
        <p:spPr>
          <a:xfrm>
            <a:off x="4402836" y="3200400"/>
            <a:ext cx="338328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3200" b="1" dirty="0">
                <a:solidFill>
                  <a:srgbClr val="E8CD6B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النَّصْبُ</a:t>
            </a:r>
            <a:endParaRPr lang="en-US" sz="3200" dirty="0">
              <a:latin typeface="SutonnyOMJ" pitchFamily="2" charset="0"/>
              <a:cs typeface="SutonnyOMJ" pitchFamily="2" charset="0"/>
            </a:endParaRPr>
          </a:p>
          <a:p>
            <a:pPr marL="0" indent="0" algn="ctr">
              <a:lnSpc>
                <a:spcPct val="12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নসব (যবর-জাতীয়)</a:t>
            </a:r>
            <a:endParaRPr lang="en-US" sz="3200" dirty="0"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9" name="Shape 7"/>
          <p:cNvSpPr/>
          <p:nvPr/>
        </p:nvSpPr>
        <p:spPr>
          <a:xfrm>
            <a:off x="8014716" y="3200400"/>
            <a:ext cx="3383280" cy="1051560"/>
          </a:xfrm>
          <a:prstGeom prst="roundRect">
            <a:avLst>
              <a:gd name="adj" fmla="val 8696"/>
            </a:avLst>
          </a:prstGeom>
          <a:solidFill>
            <a:srgbClr val="0B4F4A"/>
          </a:solidFill>
          <a:ln/>
        </p:spPr>
      </p:sp>
      <p:sp>
        <p:nvSpPr>
          <p:cNvPr id="10" name="Text 8"/>
          <p:cNvSpPr/>
          <p:nvPr/>
        </p:nvSpPr>
        <p:spPr>
          <a:xfrm>
            <a:off x="8014716" y="3200400"/>
            <a:ext cx="338328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3200" b="1" dirty="0">
                <a:solidFill>
                  <a:srgbClr val="E8CD6B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الْجَزْمُ</a:t>
            </a:r>
            <a:endParaRPr lang="en-US" sz="3200" dirty="0">
              <a:latin typeface="SutonnyOMJ" pitchFamily="2" charset="0"/>
              <a:cs typeface="SutonnyOMJ" pitchFamily="2" charset="0"/>
            </a:endParaRPr>
          </a:p>
          <a:p>
            <a:pPr marL="0" indent="0" algn="ctr">
              <a:lnSpc>
                <a:spcPct val="12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জজম (সুকুন-জাতীয়)</a:t>
            </a:r>
            <a:endParaRPr lang="en-US" sz="3200" dirty="0"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11" name="Text 9"/>
          <p:cNvSpPr/>
          <p:nvPr/>
        </p:nvSpPr>
        <p:spPr>
          <a:xfrm>
            <a:off x="822960" y="4526280"/>
            <a:ext cx="10515600" cy="15824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3200" b="1" dirty="0">
                <a:latin typeface="SutonnyOMJ" pitchFamily="2" charset="0"/>
                <a:ea typeface="Nirmala UI" pitchFamily="34" charset="-122"/>
                <a:cs typeface="SutonnyOMJ" pitchFamily="2" charset="0"/>
              </a:rPr>
              <a:t>ফে'ল মুজারের গঠন অনুযায়ী এই তিনটি অবস্থা— রফা, নসব, জজম— ভিন্ন ভিন্নভাবে প্রকাশ পায়। পরের স্লাইডগুলোতে ৪টি ধরন বিস্তারিত দেখুন।</a:t>
            </a:r>
            <a:endParaRPr lang="en-US" sz="3200" b="1" dirty="0"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11548872" y="64008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E6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৩</a:t>
            </a:r>
            <a:endParaRPr lang="en-US" sz="1000" dirty="0"/>
          </a:p>
        </p:txBody>
      </p:sp>
    </p:spTree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110642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000" b="1" dirty="0">
                <a:solidFill>
                  <a:srgbClr val="0B4F4A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এক নজরে চার প্রকার</a:t>
            </a:r>
            <a:endParaRPr lang="en-US" sz="6000" b="1" dirty="0"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3" name="Shape 1"/>
          <p:cNvSpPr/>
          <p:nvPr/>
        </p:nvSpPr>
        <p:spPr>
          <a:xfrm>
            <a:off x="548640" y="1097280"/>
            <a:ext cx="5394960" cy="2331720"/>
          </a:xfrm>
          <a:prstGeom prst="roundRect">
            <a:avLst>
              <a:gd name="adj" fmla="val 4706"/>
            </a:avLst>
          </a:prstGeom>
          <a:solidFill>
            <a:srgbClr val="0B4F4A"/>
          </a:solidFill>
          <a:ln/>
        </p:spPr>
      </p:sp>
      <p:sp>
        <p:nvSpPr>
          <p:cNvPr id="4" name="Shape 2"/>
          <p:cNvSpPr/>
          <p:nvPr/>
        </p:nvSpPr>
        <p:spPr>
          <a:xfrm>
            <a:off x="777240" y="1325880"/>
            <a:ext cx="502920" cy="502920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5" name="Text 3"/>
          <p:cNvSpPr/>
          <p:nvPr/>
        </p:nvSpPr>
        <p:spPr>
          <a:xfrm>
            <a:off x="777240" y="132588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400" b="1" dirty="0">
                <a:solidFill>
                  <a:srgbClr val="0B4F4A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১</a:t>
            </a:r>
            <a:endParaRPr lang="en-US" sz="4400" b="1" dirty="0"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1417320" y="1298448"/>
            <a:ext cx="4297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E8CD6B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الْمُفْرَدُ الصَّحِيْحُ</a:t>
            </a:r>
            <a:endParaRPr lang="en-US" sz="4400" b="1" dirty="0"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868680" y="1965960"/>
            <a:ext cx="47548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FFFFFF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সহীহ একবচন ফে'ল</a:t>
            </a:r>
            <a:endParaRPr lang="en-US" sz="4000" b="1" dirty="0"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8" name="Text 6"/>
          <p:cNvSpPr/>
          <p:nvPr/>
        </p:nvSpPr>
        <p:spPr>
          <a:xfrm>
            <a:off x="868680" y="2514600"/>
            <a:ext cx="47548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3600" b="1" dirty="0">
                <a:solidFill>
                  <a:srgbClr val="D7E9E5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প্রকাশ্য তিন ইরাব</a:t>
            </a:r>
            <a:endParaRPr lang="en-US" sz="3600" b="1" dirty="0"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9" name="Shape 7"/>
          <p:cNvSpPr/>
          <p:nvPr/>
        </p:nvSpPr>
        <p:spPr>
          <a:xfrm>
            <a:off x="6217920" y="1097280"/>
            <a:ext cx="5394960" cy="2331720"/>
          </a:xfrm>
          <a:prstGeom prst="roundRect">
            <a:avLst>
              <a:gd name="adj" fmla="val 4706"/>
            </a:avLst>
          </a:prstGeom>
          <a:solidFill>
            <a:srgbClr val="126E63"/>
          </a:solidFill>
          <a:ln/>
        </p:spPr>
      </p:sp>
      <p:sp>
        <p:nvSpPr>
          <p:cNvPr id="10" name="Shape 8"/>
          <p:cNvSpPr/>
          <p:nvPr/>
        </p:nvSpPr>
        <p:spPr>
          <a:xfrm>
            <a:off x="6446520" y="1325880"/>
            <a:ext cx="502920" cy="502920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11" name="Text 9"/>
          <p:cNvSpPr/>
          <p:nvPr/>
        </p:nvSpPr>
        <p:spPr>
          <a:xfrm>
            <a:off x="6446520" y="132588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400" b="1" dirty="0">
                <a:solidFill>
                  <a:srgbClr val="0B4F4A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২</a:t>
            </a:r>
            <a:endParaRPr lang="en-US" sz="4400" b="1" dirty="0"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7086600" y="1298448"/>
            <a:ext cx="4297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400" b="1" dirty="0" err="1">
                <a:solidFill>
                  <a:srgbClr val="E8CD6B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الْأَفْعَالُ</a:t>
            </a:r>
            <a:r>
              <a:rPr lang="en-US" sz="4400" b="1" dirty="0">
                <a:solidFill>
                  <a:srgbClr val="E8CD6B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 </a:t>
            </a:r>
            <a:r>
              <a:rPr lang="ar-SA" sz="4400" b="1" dirty="0" smtClean="0">
                <a:solidFill>
                  <a:srgbClr val="E8CD6B"/>
                </a:solidFill>
                <a:latin typeface="SutonnyOMJ" pitchFamily="2" charset="0"/>
                <a:ea typeface="Nirmala UI" pitchFamily="34" charset="-122"/>
              </a:rPr>
              <a:t>السبعة</a:t>
            </a:r>
            <a:endParaRPr lang="en-US" sz="4400" b="1" dirty="0"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6537960" y="1965960"/>
            <a:ext cx="47548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b="1" dirty="0" err="1">
                <a:solidFill>
                  <a:srgbClr val="FFFFFF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আফ'আলে</a:t>
            </a:r>
            <a:r>
              <a:rPr lang="en-US" sz="4000" b="1" dirty="0">
                <a:solidFill>
                  <a:srgbClr val="FFFFFF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 </a:t>
            </a:r>
            <a:r>
              <a:rPr lang="en-US" sz="4000" b="1" dirty="0" err="1" smtClean="0">
                <a:solidFill>
                  <a:srgbClr val="FFFFFF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সাবআ</a:t>
            </a:r>
            <a:r>
              <a:rPr lang="en-US" sz="4000" b="1" dirty="0" smtClean="0">
                <a:solidFill>
                  <a:srgbClr val="FFFFFF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(৭ </a:t>
            </a:r>
            <a:r>
              <a:rPr lang="en-US" sz="4000" b="1" dirty="0">
                <a:solidFill>
                  <a:srgbClr val="FFFFFF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ফে'ল)</a:t>
            </a:r>
            <a:endParaRPr lang="en-US" sz="4000" b="1" dirty="0"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6537960" y="2514600"/>
            <a:ext cx="47548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3600" b="1" dirty="0">
                <a:solidFill>
                  <a:srgbClr val="D7E9E5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নূনের উপস্থিতি/অনুপস্থিতি</a:t>
            </a:r>
            <a:endParaRPr lang="en-US" sz="3600" b="1" dirty="0"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548640" y="3703320"/>
            <a:ext cx="5394960" cy="2331720"/>
          </a:xfrm>
          <a:prstGeom prst="roundRect">
            <a:avLst>
              <a:gd name="adj" fmla="val 4706"/>
            </a:avLst>
          </a:prstGeom>
          <a:solidFill>
            <a:schemeClr val="tx1"/>
          </a:solidFill>
          <a:ln/>
        </p:spPr>
      </p:sp>
      <p:sp>
        <p:nvSpPr>
          <p:cNvPr id="16" name="Shape 14"/>
          <p:cNvSpPr/>
          <p:nvPr/>
        </p:nvSpPr>
        <p:spPr>
          <a:xfrm>
            <a:off x="777240" y="3931920"/>
            <a:ext cx="502920" cy="502920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17" name="Text 15"/>
          <p:cNvSpPr/>
          <p:nvPr/>
        </p:nvSpPr>
        <p:spPr>
          <a:xfrm>
            <a:off x="777240" y="393192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400" b="1" dirty="0">
                <a:solidFill>
                  <a:srgbClr val="0B4F4A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৩</a:t>
            </a:r>
            <a:endParaRPr lang="en-US" sz="4400" b="1" dirty="0"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1417320" y="3904488"/>
            <a:ext cx="4297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E8CD6B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النَّاقِصُ الْيَائِيُّ وَالْوَاوِيُّ</a:t>
            </a:r>
            <a:endParaRPr lang="en-US" sz="4400" b="1" dirty="0"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868680" y="4572000"/>
            <a:ext cx="47548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FFFFFF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নাকেস ي/و — ইয়াঈ ও ওয়াবী</a:t>
            </a:r>
            <a:endParaRPr lang="en-US" sz="4000" b="1" dirty="0"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868680" y="5120640"/>
            <a:ext cx="47548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3600" b="1" dirty="0">
                <a:solidFill>
                  <a:srgbClr val="D7E9E5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রফা গোপন, নসব প্রকাশ্য</a:t>
            </a:r>
            <a:endParaRPr lang="en-US" sz="3600" b="1" dirty="0"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21" name="Shape 19"/>
          <p:cNvSpPr/>
          <p:nvPr/>
        </p:nvSpPr>
        <p:spPr>
          <a:xfrm>
            <a:off x="6217920" y="3703320"/>
            <a:ext cx="5394960" cy="2331720"/>
          </a:xfrm>
          <a:prstGeom prst="roundRect">
            <a:avLst>
              <a:gd name="adj" fmla="val 4706"/>
            </a:avLst>
          </a:prstGeom>
          <a:solidFill>
            <a:srgbClr val="0E5C55"/>
          </a:solidFill>
          <a:ln/>
        </p:spPr>
      </p:sp>
      <p:sp>
        <p:nvSpPr>
          <p:cNvPr id="22" name="Shape 20"/>
          <p:cNvSpPr/>
          <p:nvPr/>
        </p:nvSpPr>
        <p:spPr>
          <a:xfrm>
            <a:off x="6446520" y="3931920"/>
            <a:ext cx="502920" cy="502920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23" name="Text 21"/>
          <p:cNvSpPr/>
          <p:nvPr/>
        </p:nvSpPr>
        <p:spPr>
          <a:xfrm>
            <a:off x="6446520" y="393192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400" b="1" dirty="0">
                <a:solidFill>
                  <a:srgbClr val="0B4F4A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৪</a:t>
            </a:r>
            <a:endParaRPr lang="en-US" sz="4400" b="1" dirty="0"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24" name="Text 22"/>
          <p:cNvSpPr/>
          <p:nvPr/>
        </p:nvSpPr>
        <p:spPr>
          <a:xfrm>
            <a:off x="7086600" y="3904488"/>
            <a:ext cx="4297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E8CD6B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النَّاقِصُ الْأَلِفِيُّ</a:t>
            </a:r>
            <a:endParaRPr lang="en-US" sz="4400" b="1" dirty="0"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25" name="Text 23"/>
          <p:cNvSpPr/>
          <p:nvPr/>
        </p:nvSpPr>
        <p:spPr>
          <a:xfrm>
            <a:off x="6537960" y="4572000"/>
            <a:ext cx="47548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FFFFFF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নাকেস আলিফী (ی শেষে)</a:t>
            </a:r>
            <a:endParaRPr lang="en-US" sz="4000" b="1" dirty="0"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26" name="Text 24"/>
          <p:cNvSpPr/>
          <p:nvPr/>
        </p:nvSpPr>
        <p:spPr>
          <a:xfrm>
            <a:off x="6537960" y="5120640"/>
            <a:ext cx="47548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3600" b="1" dirty="0">
                <a:solidFill>
                  <a:srgbClr val="D7E9E5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রফা ও নসব উভয়ই গোপন</a:t>
            </a:r>
            <a:endParaRPr lang="en-US" sz="3600" b="1" dirty="0"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27" name="Text 25"/>
          <p:cNvSpPr/>
          <p:nvPr/>
        </p:nvSpPr>
        <p:spPr>
          <a:xfrm>
            <a:off x="11548872" y="64008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E6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৪</a:t>
            </a:r>
            <a:endParaRPr lang="en-US" sz="1000" dirty="0"/>
          </a:p>
        </p:txBody>
      </p:sp>
    </p:spTree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188720"/>
          </a:xfrm>
          <a:prstGeom prst="roundRect">
            <a:avLst/>
          </a:prstGeom>
          <a:solidFill>
            <a:srgbClr val="0B4F4A"/>
          </a:solidFill>
          <a:ln/>
        </p:spPr>
      </p:sp>
      <p:sp>
        <p:nvSpPr>
          <p:cNvPr id="3" name="Shape 1"/>
          <p:cNvSpPr/>
          <p:nvPr/>
        </p:nvSpPr>
        <p:spPr>
          <a:xfrm>
            <a:off x="502920" y="274320"/>
            <a:ext cx="640080" cy="640080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4" name="Text 2"/>
          <p:cNvSpPr/>
          <p:nvPr/>
        </p:nvSpPr>
        <p:spPr>
          <a:xfrm>
            <a:off x="502920" y="27432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0B4F4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১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1371600" y="164592"/>
            <a:ext cx="5943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9FC2B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প্রকার ১/৪</a:t>
            </a:r>
            <a:endParaRPr lang="en-US" sz="1250" dirty="0"/>
          </a:p>
        </p:txBody>
      </p:sp>
      <p:sp>
        <p:nvSpPr>
          <p:cNvPr id="6" name="Text 4"/>
          <p:cNvSpPr/>
          <p:nvPr/>
        </p:nvSpPr>
        <p:spPr>
          <a:xfrm>
            <a:off x="1371600" y="438912"/>
            <a:ext cx="98755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সহীহ একবচন ফে'ল</a:t>
            </a:r>
            <a:endParaRPr lang="en-US" sz="2100" dirty="0"/>
          </a:p>
        </p:txBody>
      </p:sp>
      <p:sp>
        <p:nvSpPr>
          <p:cNvPr id="7" name="Text 5"/>
          <p:cNvSpPr/>
          <p:nvPr/>
        </p:nvSpPr>
        <p:spPr>
          <a:xfrm>
            <a:off x="480060" y="1376680"/>
            <a:ext cx="1122883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 dirty="0" err="1" smtClean="0">
                <a:solidFill>
                  <a:srgbClr val="0B4F4A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الْمُفْرَدُ</a:t>
            </a:r>
            <a:r>
              <a:rPr lang="en-US" sz="3600" b="1" dirty="0" smtClean="0">
                <a:solidFill>
                  <a:srgbClr val="0B4F4A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 </a:t>
            </a:r>
            <a:r>
              <a:rPr lang="en-US" sz="3600" b="1" dirty="0" err="1">
                <a:solidFill>
                  <a:srgbClr val="0B4F4A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الصَّحِيْحُ</a:t>
            </a:r>
            <a:r>
              <a:rPr lang="en-US" sz="3600" b="1" dirty="0">
                <a:solidFill>
                  <a:srgbClr val="0B4F4A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 </a:t>
            </a:r>
            <a:endParaRPr lang="en-US" sz="3600" b="1" dirty="0" smtClean="0">
              <a:solidFill>
                <a:srgbClr val="0B4F4A"/>
              </a:solidFill>
              <a:latin typeface="SutonnyOMJ" pitchFamily="2" charset="0"/>
              <a:ea typeface="Nirmala UI" pitchFamily="34" charset="-122"/>
              <a:cs typeface="SutonnyOMJ" pitchFamily="2" charset="0"/>
            </a:endParaRPr>
          </a:p>
          <a:p>
            <a:pPr marL="0" indent="0" algn="ctr">
              <a:buNone/>
            </a:pPr>
            <a:r>
              <a:rPr lang="en-US" sz="3600" b="1" dirty="0" smtClean="0">
                <a:solidFill>
                  <a:srgbClr val="0B4F4A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(</a:t>
            </a:r>
            <a:r>
              <a:rPr lang="en-US" sz="3600" b="1" dirty="0" err="1">
                <a:solidFill>
                  <a:srgbClr val="0B4F4A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غَيْرُ</a:t>
            </a:r>
            <a:r>
              <a:rPr lang="en-US" sz="3600" b="1" dirty="0">
                <a:solidFill>
                  <a:srgbClr val="0B4F4A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 </a:t>
            </a:r>
            <a:r>
              <a:rPr lang="en-US" sz="3600" b="1" dirty="0" err="1" smtClean="0">
                <a:solidFill>
                  <a:srgbClr val="0B4F4A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الْمُخَاطَبَةِ</a:t>
            </a:r>
            <a:r>
              <a:rPr lang="en-US" sz="3600" b="1" dirty="0" smtClean="0">
                <a:solidFill>
                  <a:srgbClr val="0B4F4A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)</a:t>
            </a:r>
            <a:endParaRPr lang="en-US" sz="3600" dirty="0"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8" name="Shape 6"/>
          <p:cNvSpPr/>
          <p:nvPr/>
        </p:nvSpPr>
        <p:spPr>
          <a:xfrm>
            <a:off x="548640" y="2331720"/>
            <a:ext cx="10835640" cy="685800"/>
          </a:xfrm>
          <a:prstGeom prst="roundRect">
            <a:avLst>
              <a:gd name="adj" fmla="val 10526"/>
            </a:avLst>
          </a:prstGeom>
          <a:solidFill>
            <a:srgbClr val="EAF3F1"/>
          </a:solidFill>
          <a:ln/>
        </p:spPr>
      </p:sp>
      <p:sp>
        <p:nvSpPr>
          <p:cNvPr id="9" name="Text 7"/>
          <p:cNvSpPr/>
          <p:nvPr/>
        </p:nvSpPr>
        <p:spPr>
          <a:xfrm>
            <a:off x="777240" y="1965960"/>
            <a:ext cx="106070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2400" b="1" dirty="0">
                <a:solidFill>
                  <a:srgbClr val="C9A227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প্রযোজ্য:  </a:t>
            </a:r>
            <a:r>
              <a:rPr lang="en-US" sz="2400" b="1" dirty="0">
                <a:solidFill>
                  <a:srgbClr val="16302C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একবচন সহীহ ফে'ল মুজারে — তবে একবচন স্ত্রীবাচক মুখাতাবা (تَفْعَلِينَ) ব্যতীত।</a:t>
            </a:r>
            <a:endParaRPr lang="en-US" sz="2400" b="1" dirty="0"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531114" y="2834640"/>
            <a:ext cx="3753612" cy="1234440"/>
          </a:xfrm>
          <a:prstGeom prst="roundRect">
            <a:avLst>
              <a:gd name="adj" fmla="val 8696"/>
            </a:avLst>
          </a:prstGeom>
          <a:solidFill>
            <a:srgbClr val="126E63"/>
          </a:solidFill>
          <a:ln/>
        </p:spPr>
      </p:sp>
      <p:sp>
        <p:nvSpPr>
          <p:cNvPr id="11" name="Text 9"/>
          <p:cNvSpPr/>
          <p:nvPr/>
        </p:nvSpPr>
        <p:spPr>
          <a:xfrm>
            <a:off x="531114" y="2834640"/>
            <a:ext cx="3753612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3200" b="1" dirty="0">
                <a:solidFill>
                  <a:srgbClr val="E8CD6B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রফা</a:t>
            </a:r>
            <a:endParaRPr lang="en-US" sz="3200" b="1" dirty="0">
              <a:latin typeface="SutonnyOMJ" pitchFamily="2" charset="0"/>
              <a:cs typeface="SutonnyOMJ" pitchFamily="2" charset="0"/>
            </a:endParaRPr>
          </a:p>
          <a:p>
            <a:pPr marL="0" indent="0" algn="ctr">
              <a:lnSpc>
                <a:spcPct val="120000"/>
              </a:lnSpc>
              <a:buNone/>
            </a:pPr>
            <a:r>
              <a:rPr lang="en-US" sz="2800" b="1" dirty="0">
                <a:solidFill>
                  <a:srgbClr val="FFFFFF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দু'পেশ (ضَمَّة)</a:t>
            </a:r>
            <a:endParaRPr lang="en-US" sz="3200" b="1" dirty="0">
              <a:latin typeface="SutonnyOMJ" pitchFamily="2" charset="0"/>
              <a:cs typeface="SutonnyOMJ" pitchFamily="2" charset="0"/>
            </a:endParaRPr>
          </a:p>
          <a:p>
            <a:pPr marL="0" indent="0" algn="ctr">
              <a:lnSpc>
                <a:spcPct val="120000"/>
              </a:lnSpc>
              <a:buNone/>
            </a:pPr>
            <a:r>
              <a:rPr lang="en-US" sz="2400" b="1" i="1" dirty="0">
                <a:solidFill>
                  <a:srgbClr val="CDE6E1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প্রকাশ্য</a:t>
            </a:r>
            <a:endParaRPr lang="en-US" sz="3200" b="1" dirty="0"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4234434" y="2834640"/>
            <a:ext cx="3753612" cy="1234440"/>
          </a:xfrm>
          <a:prstGeom prst="roundRect">
            <a:avLst>
              <a:gd name="adj" fmla="val 8696"/>
            </a:avLst>
          </a:prstGeom>
          <a:solidFill>
            <a:srgbClr val="126E63"/>
          </a:solidFill>
          <a:ln/>
        </p:spPr>
      </p:sp>
      <p:sp>
        <p:nvSpPr>
          <p:cNvPr id="13" name="Text 11"/>
          <p:cNvSpPr/>
          <p:nvPr/>
        </p:nvSpPr>
        <p:spPr>
          <a:xfrm>
            <a:off x="4234434" y="2834640"/>
            <a:ext cx="3753612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2800" b="1" dirty="0">
                <a:solidFill>
                  <a:srgbClr val="E8CD6B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নসব</a:t>
            </a:r>
            <a:endParaRPr lang="en-US" sz="2800" b="1" dirty="0">
              <a:latin typeface="SutonnyOMJ" pitchFamily="2" charset="0"/>
              <a:cs typeface="SutonnyOMJ" pitchFamily="2" charset="0"/>
            </a:endParaRPr>
          </a:p>
          <a:p>
            <a:pPr marL="0" indent="0" algn="ctr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FFFFFF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দু'যবর (فَتْحَة)</a:t>
            </a:r>
            <a:endParaRPr lang="en-US" sz="2800" b="1" dirty="0">
              <a:latin typeface="SutonnyOMJ" pitchFamily="2" charset="0"/>
              <a:cs typeface="SutonnyOMJ" pitchFamily="2" charset="0"/>
            </a:endParaRPr>
          </a:p>
          <a:p>
            <a:pPr marL="0" indent="0" algn="ctr">
              <a:lnSpc>
                <a:spcPct val="120000"/>
              </a:lnSpc>
              <a:buNone/>
            </a:pPr>
            <a:r>
              <a:rPr lang="en-US" sz="2000" b="1" i="1" dirty="0">
                <a:solidFill>
                  <a:srgbClr val="CDE6E1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প্রকাশ্য</a:t>
            </a:r>
            <a:endParaRPr lang="en-US" sz="2800" b="1" dirty="0"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7937754" y="2834640"/>
            <a:ext cx="3753612" cy="1234440"/>
          </a:xfrm>
          <a:prstGeom prst="roundRect">
            <a:avLst>
              <a:gd name="adj" fmla="val 8696"/>
            </a:avLst>
          </a:prstGeom>
          <a:solidFill>
            <a:srgbClr val="126E63"/>
          </a:solidFill>
          <a:ln/>
        </p:spPr>
      </p:sp>
      <p:sp>
        <p:nvSpPr>
          <p:cNvPr id="15" name="Text 13"/>
          <p:cNvSpPr/>
          <p:nvPr/>
        </p:nvSpPr>
        <p:spPr>
          <a:xfrm>
            <a:off x="7937754" y="2834640"/>
            <a:ext cx="3753612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2800" b="1" dirty="0">
                <a:solidFill>
                  <a:srgbClr val="E8CD6B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জজম</a:t>
            </a:r>
            <a:endParaRPr lang="en-US" sz="2800" b="1" dirty="0">
              <a:latin typeface="SutonnyOMJ" pitchFamily="2" charset="0"/>
              <a:cs typeface="SutonnyOMJ" pitchFamily="2" charset="0"/>
            </a:endParaRPr>
          </a:p>
          <a:p>
            <a:pPr marL="0" indent="0" algn="ctr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FFFFFF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সুকুন</a:t>
            </a:r>
            <a:endParaRPr lang="en-US" sz="2800" b="1" dirty="0">
              <a:latin typeface="SutonnyOMJ" pitchFamily="2" charset="0"/>
              <a:cs typeface="SutonnyOMJ" pitchFamily="2" charset="0"/>
            </a:endParaRPr>
          </a:p>
          <a:p>
            <a:pPr marL="0" indent="0" algn="ctr">
              <a:lnSpc>
                <a:spcPct val="120000"/>
              </a:lnSpc>
              <a:buNone/>
            </a:pPr>
            <a:r>
              <a:rPr lang="en-US" sz="2000" b="1" i="1" dirty="0">
                <a:solidFill>
                  <a:srgbClr val="CDE6E1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প্রকাশ্য</a:t>
            </a:r>
            <a:endParaRPr lang="en-US" sz="2800" b="1" dirty="0"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548640" y="4251960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C9A227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উদাহরণ</a:t>
            </a:r>
            <a:endParaRPr lang="en-US" sz="3200" b="1" dirty="0"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17" name="Shape 15"/>
          <p:cNvSpPr/>
          <p:nvPr/>
        </p:nvSpPr>
        <p:spPr>
          <a:xfrm>
            <a:off x="548640" y="4663440"/>
            <a:ext cx="3596640" cy="1600200"/>
          </a:xfrm>
          <a:prstGeom prst="roundRect">
            <a:avLst>
              <a:gd name="adj" fmla="val 5714"/>
            </a:avLst>
          </a:prstGeom>
          <a:solidFill>
            <a:srgbClr val="0B4F4A"/>
          </a:solidFill>
          <a:ln/>
        </p:spPr>
      </p:sp>
      <p:sp>
        <p:nvSpPr>
          <p:cNvPr id="18" name="Text 16"/>
          <p:cNvSpPr/>
          <p:nvPr/>
        </p:nvSpPr>
        <p:spPr>
          <a:xfrm>
            <a:off x="640080" y="4754880"/>
            <a:ext cx="3413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E8CD6B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রফা</a:t>
            </a:r>
            <a:endParaRPr lang="en-US" sz="2400" b="1" dirty="0"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640080" y="5029200"/>
            <a:ext cx="34137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FFFFFF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يَكْتُبُ</a:t>
            </a:r>
            <a:endParaRPr lang="en-US" sz="4000" b="1" dirty="0"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640080" y="5760720"/>
            <a:ext cx="3413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400" b="1" i="1" dirty="0">
                <a:solidFill>
                  <a:srgbClr val="BFD7D2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(সে লেখে)</a:t>
            </a:r>
            <a:endParaRPr lang="en-US" sz="2400" b="1" dirty="0"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21" name="Shape 19"/>
          <p:cNvSpPr/>
          <p:nvPr/>
        </p:nvSpPr>
        <p:spPr>
          <a:xfrm>
            <a:off x="4282440" y="4663440"/>
            <a:ext cx="3596640" cy="1600200"/>
          </a:xfrm>
          <a:prstGeom prst="roundRect">
            <a:avLst>
              <a:gd name="adj" fmla="val 5714"/>
            </a:avLst>
          </a:prstGeom>
          <a:solidFill>
            <a:srgbClr val="0B4F4A"/>
          </a:solidFill>
          <a:ln/>
        </p:spPr>
      </p:sp>
      <p:sp>
        <p:nvSpPr>
          <p:cNvPr id="22" name="Text 20"/>
          <p:cNvSpPr/>
          <p:nvPr/>
        </p:nvSpPr>
        <p:spPr>
          <a:xfrm>
            <a:off x="4373880" y="4754880"/>
            <a:ext cx="3413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E8CD6B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নসব</a:t>
            </a:r>
            <a:endParaRPr lang="en-US" sz="2400" b="1" dirty="0"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4373880" y="5029200"/>
            <a:ext cx="34137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FFFFFF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أَنْ يَكْتُبَ</a:t>
            </a:r>
            <a:endParaRPr lang="en-US" sz="4000" b="1" dirty="0"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24" name="Text 22"/>
          <p:cNvSpPr/>
          <p:nvPr/>
        </p:nvSpPr>
        <p:spPr>
          <a:xfrm>
            <a:off x="4373880" y="5760720"/>
            <a:ext cx="3413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400" b="1" i="1" dirty="0">
                <a:solidFill>
                  <a:srgbClr val="BFD7D2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(যে সে লিখবে)</a:t>
            </a:r>
            <a:endParaRPr lang="en-US" sz="2400" b="1" dirty="0"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25" name="Shape 23"/>
          <p:cNvSpPr/>
          <p:nvPr/>
        </p:nvSpPr>
        <p:spPr>
          <a:xfrm>
            <a:off x="8016240" y="4663440"/>
            <a:ext cx="3596640" cy="1600200"/>
          </a:xfrm>
          <a:prstGeom prst="roundRect">
            <a:avLst>
              <a:gd name="adj" fmla="val 5714"/>
            </a:avLst>
          </a:prstGeom>
          <a:solidFill>
            <a:srgbClr val="0B4F4A"/>
          </a:solidFill>
          <a:ln/>
        </p:spPr>
      </p:sp>
      <p:sp>
        <p:nvSpPr>
          <p:cNvPr id="26" name="Text 24"/>
          <p:cNvSpPr/>
          <p:nvPr/>
        </p:nvSpPr>
        <p:spPr>
          <a:xfrm>
            <a:off x="8107680" y="4754880"/>
            <a:ext cx="3413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E8CD6B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জজম</a:t>
            </a:r>
            <a:endParaRPr lang="en-US" sz="2400" b="1" dirty="0"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27" name="Text 25"/>
          <p:cNvSpPr/>
          <p:nvPr/>
        </p:nvSpPr>
        <p:spPr>
          <a:xfrm>
            <a:off x="8107680" y="5029200"/>
            <a:ext cx="34137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FFFFFF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لَمْ يَكْتُبْ</a:t>
            </a:r>
            <a:endParaRPr lang="en-US" sz="4000" b="1" dirty="0"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28" name="Text 26"/>
          <p:cNvSpPr/>
          <p:nvPr/>
        </p:nvSpPr>
        <p:spPr>
          <a:xfrm>
            <a:off x="8107680" y="5760720"/>
            <a:ext cx="3413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400" b="1" i="1" dirty="0">
                <a:solidFill>
                  <a:srgbClr val="BFD7D2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(সে লেখেনি)</a:t>
            </a:r>
            <a:endParaRPr lang="en-US" sz="2400" b="1" dirty="0"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29" name="Text 27"/>
          <p:cNvSpPr/>
          <p:nvPr/>
        </p:nvSpPr>
        <p:spPr>
          <a:xfrm>
            <a:off x="11548872" y="64008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E6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৫</a:t>
            </a:r>
            <a:endParaRPr lang="en-US" sz="1000" dirty="0"/>
          </a:p>
        </p:txBody>
      </p:sp>
    </p:spTree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188720"/>
          </a:xfrm>
          <a:prstGeom prst="roundRect">
            <a:avLst/>
          </a:prstGeom>
          <a:solidFill>
            <a:srgbClr val="0B4F4A"/>
          </a:solidFill>
          <a:ln/>
        </p:spPr>
      </p:sp>
      <p:sp>
        <p:nvSpPr>
          <p:cNvPr id="3" name="Shape 1"/>
          <p:cNvSpPr/>
          <p:nvPr/>
        </p:nvSpPr>
        <p:spPr>
          <a:xfrm>
            <a:off x="502920" y="274320"/>
            <a:ext cx="640080" cy="640080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4" name="Text 2"/>
          <p:cNvSpPr/>
          <p:nvPr/>
        </p:nvSpPr>
        <p:spPr>
          <a:xfrm>
            <a:off x="502920" y="27432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0B4F4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২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1371600" y="164592"/>
            <a:ext cx="5943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9FC2B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প্রকার ২/৪</a:t>
            </a:r>
            <a:endParaRPr lang="en-US" sz="1250" dirty="0"/>
          </a:p>
        </p:txBody>
      </p:sp>
      <p:sp>
        <p:nvSpPr>
          <p:cNvPr id="6" name="Text 4"/>
          <p:cNvSpPr/>
          <p:nvPr/>
        </p:nvSpPr>
        <p:spPr>
          <a:xfrm>
            <a:off x="1371600" y="438912"/>
            <a:ext cx="98755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আফ'আলে খামসা (৫ ফে'ল)</a:t>
            </a:r>
            <a:endParaRPr lang="en-US" sz="2100" dirty="0"/>
          </a:p>
        </p:txBody>
      </p:sp>
      <p:sp>
        <p:nvSpPr>
          <p:cNvPr id="7" name="Text 5"/>
          <p:cNvSpPr/>
          <p:nvPr/>
        </p:nvSpPr>
        <p:spPr>
          <a:xfrm>
            <a:off x="548640" y="1325880"/>
            <a:ext cx="11064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000" b="1" dirty="0" err="1">
                <a:solidFill>
                  <a:srgbClr val="0B4F4A"/>
                </a:solidFill>
                <a:latin typeface="SutonnyOMJ" pitchFamily="2" charset="0"/>
                <a:ea typeface="Nirmala UI" pitchFamily="34" charset="-122"/>
              </a:rPr>
              <a:t>الْأَفْعَالُ</a:t>
            </a:r>
            <a:r>
              <a:rPr lang="en-US" sz="4000" b="1" dirty="0">
                <a:solidFill>
                  <a:srgbClr val="0B4F4A"/>
                </a:solidFill>
                <a:latin typeface="SutonnyOMJ" pitchFamily="2" charset="0"/>
                <a:ea typeface="Nirmala UI" pitchFamily="34" charset="-122"/>
              </a:rPr>
              <a:t> </a:t>
            </a:r>
            <a:r>
              <a:rPr lang="ar-SA" sz="4000" b="1" dirty="0" smtClean="0">
                <a:solidFill>
                  <a:srgbClr val="0B4F4A"/>
                </a:solidFill>
                <a:latin typeface="SutonnyOMJ" pitchFamily="2" charset="0"/>
                <a:ea typeface="Nirmala UI" pitchFamily="34" charset="-122"/>
              </a:rPr>
              <a:t>السبعة</a:t>
            </a:r>
            <a:endParaRPr lang="en-US" sz="4000" dirty="0">
              <a:latin typeface="SutonnyOMJ" pitchFamily="2" charset="0"/>
            </a:endParaRPr>
          </a:p>
        </p:txBody>
      </p:sp>
      <p:sp>
        <p:nvSpPr>
          <p:cNvPr id="8" name="Shape 6"/>
          <p:cNvSpPr/>
          <p:nvPr/>
        </p:nvSpPr>
        <p:spPr>
          <a:xfrm>
            <a:off x="548640" y="1965960"/>
            <a:ext cx="11064240" cy="868680"/>
          </a:xfrm>
          <a:prstGeom prst="roundRect">
            <a:avLst>
              <a:gd name="adj" fmla="val 10526"/>
            </a:avLst>
          </a:prstGeom>
          <a:solidFill>
            <a:srgbClr val="EAF3F1"/>
          </a:solidFill>
          <a:ln/>
        </p:spPr>
      </p:sp>
      <p:sp>
        <p:nvSpPr>
          <p:cNvPr id="9" name="Text 7"/>
          <p:cNvSpPr/>
          <p:nvPr/>
        </p:nvSpPr>
        <p:spPr>
          <a:xfrm>
            <a:off x="914400" y="1965960"/>
            <a:ext cx="10607040" cy="1082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5000"/>
              </a:lnSpc>
            </a:pPr>
            <a:r>
              <a:rPr lang="en-US" sz="2400" b="1" dirty="0" err="1" smtClean="0">
                <a:solidFill>
                  <a:srgbClr val="C9A227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প্রযোজ্য</a:t>
            </a:r>
            <a:r>
              <a:rPr lang="en-US" sz="2400" b="1" dirty="0" smtClean="0">
                <a:solidFill>
                  <a:srgbClr val="C9A227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:  </a:t>
            </a:r>
            <a:r>
              <a:rPr lang="en-US" sz="2400" b="1" dirty="0" err="1" smtClean="0">
                <a:solidFill>
                  <a:srgbClr val="16302C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তাসনিয়া</a:t>
            </a:r>
            <a:r>
              <a:rPr lang="en-US" sz="2400" b="1" dirty="0" smtClean="0">
                <a:solidFill>
                  <a:srgbClr val="16302C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 (</a:t>
            </a:r>
            <a:r>
              <a:rPr lang="en-US" sz="2400" b="1" dirty="0" err="1" smtClean="0">
                <a:solidFill>
                  <a:srgbClr val="16302C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দ্বিবচন</a:t>
            </a:r>
            <a:r>
              <a:rPr lang="en-US" sz="2400" b="1" dirty="0" smtClean="0">
                <a:solidFill>
                  <a:srgbClr val="16302C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), </a:t>
            </a:r>
            <a:r>
              <a:rPr lang="en-US" sz="2400" b="1" dirty="0" err="1" smtClean="0">
                <a:solidFill>
                  <a:srgbClr val="16302C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জমঈ</a:t>
            </a:r>
            <a:r>
              <a:rPr lang="en-US" sz="2400" b="1" dirty="0" smtClean="0">
                <a:solidFill>
                  <a:srgbClr val="16302C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 </a:t>
            </a:r>
            <a:r>
              <a:rPr lang="en-US" sz="2400" b="1" dirty="0" err="1" smtClean="0">
                <a:solidFill>
                  <a:srgbClr val="16302C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মুজাক্কার</a:t>
            </a:r>
            <a:r>
              <a:rPr lang="en-US" sz="2400" b="1" dirty="0" smtClean="0">
                <a:solidFill>
                  <a:srgbClr val="16302C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 (</a:t>
            </a:r>
            <a:r>
              <a:rPr lang="en-US" sz="2400" b="1" dirty="0" err="1" smtClean="0">
                <a:solidFill>
                  <a:srgbClr val="16302C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পুংবাচক</a:t>
            </a:r>
            <a:r>
              <a:rPr lang="en-US" sz="2400" b="1" dirty="0" smtClean="0">
                <a:solidFill>
                  <a:srgbClr val="16302C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 </a:t>
            </a:r>
            <a:r>
              <a:rPr lang="en-US" sz="2400" b="1" dirty="0" err="1" smtClean="0">
                <a:solidFill>
                  <a:srgbClr val="16302C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বহুবচন</a:t>
            </a:r>
            <a:r>
              <a:rPr lang="en-US" sz="2400" b="1" dirty="0" smtClean="0">
                <a:solidFill>
                  <a:srgbClr val="16302C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), </a:t>
            </a:r>
            <a:r>
              <a:rPr lang="en-US" sz="2400" b="1" dirty="0" err="1" smtClean="0">
                <a:solidFill>
                  <a:srgbClr val="16302C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এবং</a:t>
            </a:r>
            <a:r>
              <a:rPr lang="en-US" sz="2400" b="1" dirty="0" smtClean="0">
                <a:solidFill>
                  <a:srgbClr val="16302C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 </a:t>
            </a:r>
            <a:r>
              <a:rPr lang="en-US" sz="2400" b="1" dirty="0" err="1" smtClean="0">
                <a:solidFill>
                  <a:srgbClr val="16302C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একবচন</a:t>
            </a:r>
            <a:r>
              <a:rPr lang="en-US" sz="2400" b="1" dirty="0" smtClean="0">
                <a:solidFill>
                  <a:srgbClr val="16302C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 </a:t>
            </a:r>
            <a:r>
              <a:rPr lang="en-US" sz="2400" b="1" dirty="0" err="1" smtClean="0">
                <a:solidFill>
                  <a:srgbClr val="16302C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স্ত্রীবাচক</a:t>
            </a:r>
            <a:r>
              <a:rPr lang="en-US" sz="2400" b="1" dirty="0" smtClean="0">
                <a:solidFill>
                  <a:srgbClr val="16302C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 </a:t>
            </a:r>
            <a:r>
              <a:rPr lang="en-US" sz="2400" b="1" dirty="0" err="1" smtClean="0">
                <a:solidFill>
                  <a:srgbClr val="16302C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মুখাতাবা</a:t>
            </a:r>
            <a:r>
              <a:rPr lang="en-US" sz="2400" b="1" dirty="0" smtClean="0">
                <a:solidFill>
                  <a:srgbClr val="16302C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 (</a:t>
            </a:r>
            <a:r>
              <a:rPr lang="en-US" sz="2400" b="1" dirty="0" err="1" smtClean="0">
                <a:solidFill>
                  <a:srgbClr val="16302C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تَفْعَلِينَ</a:t>
            </a:r>
            <a:r>
              <a:rPr lang="en-US" sz="2400" b="1" dirty="0" smtClean="0">
                <a:solidFill>
                  <a:srgbClr val="16302C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) — </a:t>
            </a:r>
            <a:r>
              <a:rPr lang="en-US" sz="2400" b="1" dirty="0" err="1" smtClean="0">
                <a:solidFill>
                  <a:srgbClr val="16302C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এই</a:t>
            </a:r>
            <a:r>
              <a:rPr lang="en-US" sz="2400" b="1" dirty="0" smtClean="0">
                <a:solidFill>
                  <a:srgbClr val="16302C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 </a:t>
            </a:r>
            <a:r>
              <a:rPr lang="en-US" sz="2400" b="1" dirty="0" err="1" smtClean="0">
                <a:solidFill>
                  <a:srgbClr val="16302C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তিন</a:t>
            </a:r>
            <a:r>
              <a:rPr lang="en-US" sz="2400" b="1" dirty="0" smtClean="0">
                <a:solidFill>
                  <a:srgbClr val="16302C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 </a:t>
            </a:r>
            <a:r>
              <a:rPr lang="en-US" sz="2400" b="1" dirty="0" err="1" smtClean="0">
                <a:solidFill>
                  <a:srgbClr val="16302C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ধরনের</a:t>
            </a:r>
            <a:r>
              <a:rPr lang="en-US" sz="2400" b="1" dirty="0" smtClean="0">
                <a:solidFill>
                  <a:srgbClr val="16302C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 </a:t>
            </a:r>
            <a:r>
              <a:rPr lang="en-US" sz="2400" b="1" dirty="0" err="1" smtClean="0">
                <a:solidFill>
                  <a:srgbClr val="16302C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ফে'ল</a:t>
            </a:r>
            <a:r>
              <a:rPr lang="en-US" sz="2400" b="1" dirty="0" smtClean="0">
                <a:solidFill>
                  <a:srgbClr val="16302C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 </a:t>
            </a:r>
            <a:r>
              <a:rPr lang="en-US" sz="2400" b="1" dirty="0" err="1" smtClean="0">
                <a:solidFill>
                  <a:srgbClr val="16302C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একত্রে</a:t>
            </a:r>
            <a:r>
              <a:rPr lang="en-US" sz="2400" b="1" dirty="0" smtClean="0">
                <a:solidFill>
                  <a:srgbClr val="16302C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 </a:t>
            </a:r>
            <a:r>
              <a:rPr lang="en-US" sz="2400" b="1" dirty="0" err="1">
                <a:solidFill>
                  <a:srgbClr val="0B4F4A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الْأَفْعَالُ</a:t>
            </a:r>
            <a:r>
              <a:rPr lang="en-US" sz="2400" b="1" dirty="0">
                <a:solidFill>
                  <a:srgbClr val="0B4F4A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 </a:t>
            </a:r>
            <a:r>
              <a:rPr lang="ar-SA" sz="2400" b="1" dirty="0" smtClean="0">
                <a:solidFill>
                  <a:srgbClr val="0B4F4A"/>
                </a:solidFill>
                <a:latin typeface="SutonnyOMJ" pitchFamily="2" charset="0"/>
                <a:ea typeface="Nirmala UI" pitchFamily="34" charset="-122"/>
                <a:cs typeface="Nirmala UI" pitchFamily="34" charset="-120"/>
              </a:rPr>
              <a:t>السبعة </a:t>
            </a:r>
            <a:r>
              <a:rPr lang="en-US" sz="2400" b="1" dirty="0" smtClean="0">
                <a:solidFill>
                  <a:srgbClr val="16302C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' </a:t>
            </a:r>
            <a:r>
              <a:rPr lang="en-US" sz="2400" b="1" dirty="0" err="1">
                <a:solidFill>
                  <a:srgbClr val="16302C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নামে</a:t>
            </a:r>
            <a:r>
              <a:rPr lang="en-US" sz="2400" b="1" dirty="0">
                <a:solidFill>
                  <a:srgbClr val="16302C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 </a:t>
            </a:r>
            <a:r>
              <a:rPr lang="en-US" sz="2400" b="1" dirty="0" err="1">
                <a:solidFill>
                  <a:srgbClr val="16302C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পরিচিত</a:t>
            </a:r>
            <a:r>
              <a:rPr lang="en-US" sz="2400" b="1" dirty="0">
                <a:solidFill>
                  <a:srgbClr val="16302C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।</a:t>
            </a:r>
            <a:endParaRPr lang="en-US" sz="2400" b="1" dirty="0">
              <a:latin typeface="SutonnyOMJ" pitchFamily="2" charset="0"/>
              <a:cs typeface="SutonnyOMJ" pitchFamily="2" charset="0"/>
            </a:endParaRPr>
          </a:p>
          <a:p>
            <a:pPr>
              <a:lnSpc>
                <a:spcPct val="125000"/>
              </a:lnSpc>
            </a:pPr>
            <a:endParaRPr lang="en-US" sz="2400" dirty="0"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548640" y="3017520"/>
            <a:ext cx="3566160" cy="1051560"/>
          </a:xfrm>
          <a:prstGeom prst="roundRect">
            <a:avLst>
              <a:gd name="adj" fmla="val 8696"/>
            </a:avLst>
          </a:prstGeom>
          <a:solidFill>
            <a:srgbClr val="126E63"/>
          </a:solidFill>
          <a:ln/>
        </p:spPr>
      </p:sp>
      <p:sp>
        <p:nvSpPr>
          <p:cNvPr id="11" name="Text 9"/>
          <p:cNvSpPr/>
          <p:nvPr/>
        </p:nvSpPr>
        <p:spPr>
          <a:xfrm>
            <a:off x="548640" y="3017520"/>
            <a:ext cx="356616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2400" dirty="0">
                <a:solidFill>
                  <a:srgbClr val="E8CD6B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রফা</a:t>
            </a:r>
            <a:endParaRPr lang="en-US" sz="2400" dirty="0">
              <a:latin typeface="SutonnyOMJ" pitchFamily="2" charset="0"/>
              <a:cs typeface="SutonnyOMJ" pitchFamily="2" charset="0"/>
            </a:endParaRPr>
          </a:p>
          <a:p>
            <a:pPr marL="0" indent="0" algn="ctr">
              <a:lnSpc>
                <a:spcPct val="120000"/>
              </a:lnSpc>
              <a:buNone/>
            </a:pPr>
            <a:r>
              <a:rPr lang="en-US" sz="2000" dirty="0">
                <a:solidFill>
                  <a:srgbClr val="FFFFFF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নূনের উপস্থিতি (ثُبُوْتُ النُّوْنِ)</a:t>
            </a:r>
            <a:endParaRPr lang="en-US" sz="2400" dirty="0">
              <a:latin typeface="SutonnyOMJ" pitchFamily="2" charset="0"/>
              <a:cs typeface="SutonnyOMJ" pitchFamily="2" charset="0"/>
            </a:endParaRPr>
          </a:p>
          <a:p>
            <a:pPr marL="0" indent="0" algn="ctr">
              <a:lnSpc>
                <a:spcPct val="120000"/>
              </a:lnSpc>
              <a:buNone/>
            </a:pPr>
            <a:r>
              <a:rPr lang="en-US" i="1" dirty="0">
                <a:solidFill>
                  <a:srgbClr val="CDE6E1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প্রকাশ্য</a:t>
            </a:r>
            <a:endParaRPr lang="en-US" sz="2400" dirty="0"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4251960" y="3017520"/>
            <a:ext cx="3566160" cy="1051560"/>
          </a:xfrm>
          <a:prstGeom prst="roundRect">
            <a:avLst>
              <a:gd name="adj" fmla="val 8696"/>
            </a:avLst>
          </a:prstGeom>
          <a:solidFill>
            <a:srgbClr val="126E63"/>
          </a:solidFill>
          <a:ln/>
        </p:spPr>
      </p:sp>
      <p:sp>
        <p:nvSpPr>
          <p:cNvPr id="13" name="Text 11"/>
          <p:cNvSpPr/>
          <p:nvPr/>
        </p:nvSpPr>
        <p:spPr>
          <a:xfrm>
            <a:off x="4251960" y="3017520"/>
            <a:ext cx="356616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500" b="1" dirty="0">
                <a:solidFill>
                  <a:srgbClr val="E8CD6B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নসব</a:t>
            </a:r>
            <a:endParaRPr lang="en-US" sz="1500" dirty="0"/>
          </a:p>
          <a:p>
            <a:pPr marL="0" indent="0" algn="ctr">
              <a:lnSpc>
                <a:spcPct val="120000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নূন হাযফ (বাদ)</a:t>
            </a:r>
            <a:endParaRPr lang="en-US" sz="1500" dirty="0"/>
          </a:p>
          <a:p>
            <a:pPr marL="0" indent="0" algn="ctr">
              <a:lnSpc>
                <a:spcPct val="120000"/>
              </a:lnSpc>
              <a:buNone/>
            </a:pPr>
            <a:r>
              <a:rPr lang="en-US" sz="1100" i="1" dirty="0">
                <a:solidFill>
                  <a:srgbClr val="CDE6E1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প্রকাশ্য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7955280" y="3017520"/>
            <a:ext cx="3566160" cy="1051560"/>
          </a:xfrm>
          <a:prstGeom prst="roundRect">
            <a:avLst>
              <a:gd name="adj" fmla="val 8696"/>
            </a:avLst>
          </a:prstGeom>
          <a:solidFill>
            <a:srgbClr val="126E63"/>
          </a:solidFill>
          <a:ln/>
        </p:spPr>
      </p:sp>
      <p:sp>
        <p:nvSpPr>
          <p:cNvPr id="15" name="Text 13"/>
          <p:cNvSpPr/>
          <p:nvPr/>
        </p:nvSpPr>
        <p:spPr>
          <a:xfrm>
            <a:off x="7955280" y="3017520"/>
            <a:ext cx="356616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500" b="1" dirty="0">
                <a:solidFill>
                  <a:srgbClr val="E8CD6B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জজম</a:t>
            </a:r>
            <a:endParaRPr lang="en-US" sz="1500" dirty="0"/>
          </a:p>
          <a:p>
            <a:pPr marL="0" indent="0" algn="ctr">
              <a:lnSpc>
                <a:spcPct val="120000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নূন হাযফ (বাদ)</a:t>
            </a:r>
            <a:endParaRPr lang="en-US" sz="1500" dirty="0"/>
          </a:p>
          <a:p>
            <a:pPr marL="0" indent="0" algn="ctr">
              <a:lnSpc>
                <a:spcPct val="120000"/>
              </a:lnSpc>
              <a:buNone/>
            </a:pPr>
            <a:r>
              <a:rPr lang="en-US" sz="1100" i="1" dirty="0">
                <a:solidFill>
                  <a:srgbClr val="CDE6E1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প্রকাশ্য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548640" y="4251960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C9A227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উদাহরণ</a:t>
            </a:r>
            <a:endParaRPr lang="en-US" sz="3200" b="1" dirty="0"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17" name="Shape 15"/>
          <p:cNvSpPr/>
          <p:nvPr/>
        </p:nvSpPr>
        <p:spPr>
          <a:xfrm>
            <a:off x="548640" y="4663440"/>
            <a:ext cx="2663190" cy="1600200"/>
          </a:xfrm>
          <a:prstGeom prst="roundRect">
            <a:avLst>
              <a:gd name="adj" fmla="val 5714"/>
            </a:avLst>
          </a:prstGeom>
          <a:solidFill>
            <a:srgbClr val="0B4F4A"/>
          </a:solidFill>
          <a:ln/>
        </p:spPr>
      </p:sp>
      <p:sp>
        <p:nvSpPr>
          <p:cNvPr id="18" name="Text 16"/>
          <p:cNvSpPr/>
          <p:nvPr/>
        </p:nvSpPr>
        <p:spPr>
          <a:xfrm>
            <a:off x="640080" y="4754880"/>
            <a:ext cx="248031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E8CD6B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রফা</a:t>
            </a:r>
            <a:endParaRPr lang="en-US" sz="2400" b="1" dirty="0"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640080" y="5029200"/>
            <a:ext cx="248031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FFFFFF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هُمَا يَفْعَلَانِ</a:t>
            </a:r>
            <a:endParaRPr lang="en-US" sz="3600" b="1" dirty="0"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640080" y="5760720"/>
            <a:ext cx="248031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400" b="1" i="1" dirty="0">
                <a:solidFill>
                  <a:srgbClr val="BFD7D2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(তারা দু'জন করে)</a:t>
            </a:r>
            <a:endParaRPr lang="en-US" sz="2400" b="1" dirty="0"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21" name="Shape 19"/>
          <p:cNvSpPr/>
          <p:nvPr/>
        </p:nvSpPr>
        <p:spPr>
          <a:xfrm>
            <a:off x="3348990" y="4663440"/>
            <a:ext cx="2663190" cy="1600200"/>
          </a:xfrm>
          <a:prstGeom prst="roundRect">
            <a:avLst>
              <a:gd name="adj" fmla="val 5714"/>
            </a:avLst>
          </a:prstGeom>
          <a:solidFill>
            <a:srgbClr val="0B4F4A"/>
          </a:solidFill>
          <a:ln/>
        </p:spPr>
      </p:sp>
      <p:sp>
        <p:nvSpPr>
          <p:cNvPr id="22" name="Text 20"/>
          <p:cNvSpPr/>
          <p:nvPr/>
        </p:nvSpPr>
        <p:spPr>
          <a:xfrm>
            <a:off x="3440430" y="4754880"/>
            <a:ext cx="248031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E8CD6B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রফা</a:t>
            </a:r>
            <a:endParaRPr lang="en-US" sz="2400" b="1" dirty="0"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3440430" y="5029200"/>
            <a:ext cx="248031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FFFFFF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أَنْتِ تَفْعَلِيْنَ</a:t>
            </a:r>
            <a:endParaRPr lang="en-US" sz="3600" b="1" dirty="0"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24" name="Text 22"/>
          <p:cNvSpPr/>
          <p:nvPr/>
        </p:nvSpPr>
        <p:spPr>
          <a:xfrm>
            <a:off x="3440430" y="5760720"/>
            <a:ext cx="248031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400" b="1" i="1" dirty="0">
                <a:solidFill>
                  <a:srgbClr val="BFD7D2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(তুমি — নারী — করো)</a:t>
            </a:r>
            <a:endParaRPr lang="en-US" sz="2400" b="1" dirty="0"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25" name="Shape 23"/>
          <p:cNvSpPr/>
          <p:nvPr/>
        </p:nvSpPr>
        <p:spPr>
          <a:xfrm>
            <a:off x="6149340" y="4663440"/>
            <a:ext cx="2663190" cy="1600200"/>
          </a:xfrm>
          <a:prstGeom prst="roundRect">
            <a:avLst>
              <a:gd name="adj" fmla="val 5714"/>
            </a:avLst>
          </a:prstGeom>
          <a:solidFill>
            <a:srgbClr val="0B4F4A"/>
          </a:solidFill>
          <a:ln/>
        </p:spPr>
      </p:sp>
      <p:sp>
        <p:nvSpPr>
          <p:cNvPr id="26" name="Text 24"/>
          <p:cNvSpPr/>
          <p:nvPr/>
        </p:nvSpPr>
        <p:spPr>
          <a:xfrm>
            <a:off x="6240780" y="4754880"/>
            <a:ext cx="248031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E8CD6B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নসব</a:t>
            </a:r>
            <a:endParaRPr lang="en-US" sz="2400" b="1" dirty="0"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27" name="Text 25"/>
          <p:cNvSpPr/>
          <p:nvPr/>
        </p:nvSpPr>
        <p:spPr>
          <a:xfrm>
            <a:off x="6240780" y="5029200"/>
            <a:ext cx="248031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FFFFFF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لَنْ تَفْعَلُوْا</a:t>
            </a:r>
            <a:endParaRPr lang="en-US" sz="3600" b="1" dirty="0"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28" name="Text 26"/>
          <p:cNvSpPr/>
          <p:nvPr/>
        </p:nvSpPr>
        <p:spPr>
          <a:xfrm>
            <a:off x="6240780" y="5760720"/>
            <a:ext cx="248031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400" b="1" i="1" dirty="0">
                <a:solidFill>
                  <a:srgbClr val="BFD7D2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(তোমরা করবে না)</a:t>
            </a:r>
            <a:endParaRPr lang="en-US" sz="2400" b="1" dirty="0"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29" name="Shape 27"/>
          <p:cNvSpPr/>
          <p:nvPr/>
        </p:nvSpPr>
        <p:spPr>
          <a:xfrm>
            <a:off x="8949690" y="4663440"/>
            <a:ext cx="2663190" cy="1600200"/>
          </a:xfrm>
          <a:prstGeom prst="roundRect">
            <a:avLst>
              <a:gd name="adj" fmla="val 5714"/>
            </a:avLst>
          </a:prstGeom>
          <a:solidFill>
            <a:srgbClr val="0B4F4A"/>
          </a:solidFill>
          <a:ln/>
        </p:spPr>
      </p:sp>
      <p:sp>
        <p:nvSpPr>
          <p:cNvPr id="30" name="Text 28"/>
          <p:cNvSpPr/>
          <p:nvPr/>
        </p:nvSpPr>
        <p:spPr>
          <a:xfrm>
            <a:off x="9041130" y="4754880"/>
            <a:ext cx="248031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E8CD6B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জজম</a:t>
            </a:r>
            <a:endParaRPr lang="en-US" sz="2400" b="1" dirty="0"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31" name="Text 29"/>
          <p:cNvSpPr/>
          <p:nvPr/>
        </p:nvSpPr>
        <p:spPr>
          <a:xfrm>
            <a:off x="9041130" y="5029200"/>
            <a:ext cx="248031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FFFFFF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لَمْ تَفْعَلِيْ</a:t>
            </a:r>
            <a:endParaRPr lang="en-US" sz="3600" b="1" dirty="0"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32" name="Text 30"/>
          <p:cNvSpPr/>
          <p:nvPr/>
        </p:nvSpPr>
        <p:spPr>
          <a:xfrm>
            <a:off x="9041130" y="5760720"/>
            <a:ext cx="248031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400" b="1" i="1" dirty="0">
                <a:solidFill>
                  <a:srgbClr val="BFD7D2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(তুমি — নারী — করোনি)</a:t>
            </a:r>
            <a:endParaRPr lang="en-US" sz="2400" b="1" dirty="0"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33" name="Text 31"/>
          <p:cNvSpPr/>
          <p:nvPr/>
        </p:nvSpPr>
        <p:spPr>
          <a:xfrm>
            <a:off x="11548872" y="64008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b="1" dirty="0">
                <a:solidFill>
                  <a:srgbClr val="5B6E6A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৬</a:t>
            </a:r>
            <a:endParaRPr lang="en-US" b="1" dirty="0">
              <a:latin typeface="SutonnyOMJ" pitchFamily="2" charset="0"/>
              <a:cs typeface="SutonnyOMJ" pitchFamily="2" charset="0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188720"/>
          </a:xfrm>
          <a:prstGeom prst="roundRect">
            <a:avLst/>
          </a:prstGeom>
          <a:solidFill>
            <a:srgbClr val="0B4F4A"/>
          </a:solidFill>
          <a:ln/>
        </p:spPr>
      </p:sp>
      <p:sp>
        <p:nvSpPr>
          <p:cNvPr id="3" name="Shape 1"/>
          <p:cNvSpPr/>
          <p:nvPr/>
        </p:nvSpPr>
        <p:spPr>
          <a:xfrm>
            <a:off x="502920" y="274320"/>
            <a:ext cx="640080" cy="640080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4" name="Text 2"/>
          <p:cNvSpPr/>
          <p:nvPr/>
        </p:nvSpPr>
        <p:spPr>
          <a:xfrm>
            <a:off x="502920" y="27432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0B4F4A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৩</a:t>
            </a:r>
            <a:endParaRPr lang="en-US" sz="2400" b="1" dirty="0"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1371600" y="164592"/>
            <a:ext cx="5943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9FC2BC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প্রকার ৩/৪</a:t>
            </a:r>
            <a:endParaRPr lang="en-US" sz="2400" b="1" dirty="0"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1371600" y="438912"/>
            <a:ext cx="98755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নাকেস ي / و (ইয়াঈ ও ওয়াবী)</a:t>
            </a:r>
            <a:endParaRPr lang="en-US" sz="2400" b="1" dirty="0"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548640" y="1325880"/>
            <a:ext cx="11064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0B4F4A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النَّاقِصُ الْيَائِيُّ وَالْوَاوِيُّ</a:t>
            </a:r>
            <a:endParaRPr lang="en-US" sz="2400" b="1" dirty="0"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8" name="Shape 6"/>
          <p:cNvSpPr/>
          <p:nvPr/>
        </p:nvSpPr>
        <p:spPr>
          <a:xfrm>
            <a:off x="548640" y="1965960"/>
            <a:ext cx="11064240" cy="868680"/>
          </a:xfrm>
          <a:prstGeom prst="roundRect">
            <a:avLst>
              <a:gd name="adj" fmla="val 10526"/>
            </a:avLst>
          </a:prstGeom>
          <a:solidFill>
            <a:srgbClr val="EAF3F1"/>
          </a:solidFill>
          <a:ln/>
        </p:spPr>
      </p:sp>
      <p:sp>
        <p:nvSpPr>
          <p:cNvPr id="9" name="Text 7"/>
          <p:cNvSpPr/>
          <p:nvPr/>
        </p:nvSpPr>
        <p:spPr>
          <a:xfrm>
            <a:off x="777240" y="1965960"/>
            <a:ext cx="106070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2400" b="1" dirty="0">
                <a:solidFill>
                  <a:srgbClr val="C9A227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প্রযোজ্য:  </a:t>
            </a:r>
            <a:r>
              <a:rPr lang="en-US" sz="2400" b="1" dirty="0">
                <a:solidFill>
                  <a:srgbClr val="16302C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যে ফে'লের শেষে ي বা و থাকে (তাসনিয়া, জমঈ ও মুখাতাবা ব্যতীত একবচন রূপে)।</a:t>
            </a:r>
            <a:endParaRPr lang="en-US" sz="2400" b="1" dirty="0"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548640" y="3017520"/>
            <a:ext cx="3566160" cy="1051560"/>
          </a:xfrm>
          <a:prstGeom prst="roundRect">
            <a:avLst>
              <a:gd name="adj" fmla="val 8696"/>
            </a:avLst>
          </a:prstGeom>
          <a:solidFill>
            <a:srgbClr val="126E63"/>
          </a:solidFill>
          <a:ln/>
        </p:spPr>
      </p:sp>
      <p:sp>
        <p:nvSpPr>
          <p:cNvPr id="11" name="Text 9"/>
          <p:cNvSpPr/>
          <p:nvPr/>
        </p:nvSpPr>
        <p:spPr>
          <a:xfrm>
            <a:off x="548640" y="3017520"/>
            <a:ext cx="356616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E8CD6B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রফা</a:t>
            </a:r>
            <a:endParaRPr lang="en-US" sz="2400" b="1" dirty="0">
              <a:latin typeface="SutonnyOMJ" pitchFamily="2" charset="0"/>
              <a:cs typeface="SutonnyOMJ" pitchFamily="2" charset="0"/>
            </a:endParaRPr>
          </a:p>
          <a:p>
            <a:pPr marL="0" indent="0" algn="ctr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FFFFFF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তাকদীরান পেশ</a:t>
            </a:r>
            <a:endParaRPr lang="en-US" sz="2400" b="1" dirty="0">
              <a:latin typeface="SutonnyOMJ" pitchFamily="2" charset="0"/>
              <a:cs typeface="SutonnyOMJ" pitchFamily="2" charset="0"/>
            </a:endParaRPr>
          </a:p>
          <a:p>
            <a:pPr marL="0" indent="0" algn="ctr">
              <a:lnSpc>
                <a:spcPct val="120000"/>
              </a:lnSpc>
              <a:buNone/>
            </a:pPr>
            <a:r>
              <a:rPr lang="en-US" sz="2400" b="1" i="1" dirty="0">
                <a:solidFill>
                  <a:srgbClr val="CDE6E1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গোপন</a:t>
            </a:r>
            <a:endParaRPr lang="en-US" sz="2400" b="1" dirty="0"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4251960" y="3017520"/>
            <a:ext cx="3566160" cy="1051560"/>
          </a:xfrm>
          <a:prstGeom prst="roundRect">
            <a:avLst>
              <a:gd name="adj" fmla="val 8696"/>
            </a:avLst>
          </a:prstGeom>
          <a:solidFill>
            <a:srgbClr val="126E63"/>
          </a:solidFill>
          <a:ln/>
        </p:spPr>
      </p:sp>
      <p:sp>
        <p:nvSpPr>
          <p:cNvPr id="13" name="Text 11"/>
          <p:cNvSpPr/>
          <p:nvPr/>
        </p:nvSpPr>
        <p:spPr>
          <a:xfrm>
            <a:off x="4251960" y="3017520"/>
            <a:ext cx="356616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E8CD6B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নসব</a:t>
            </a:r>
            <a:endParaRPr lang="en-US" sz="2400" b="1" dirty="0">
              <a:latin typeface="SutonnyOMJ" pitchFamily="2" charset="0"/>
              <a:cs typeface="SutonnyOMJ" pitchFamily="2" charset="0"/>
            </a:endParaRPr>
          </a:p>
          <a:p>
            <a:pPr marL="0" indent="0" algn="ctr">
              <a:lnSpc>
                <a:spcPct val="120000"/>
              </a:lnSpc>
              <a:buNone/>
            </a:pPr>
            <a:r>
              <a:rPr lang="en-US" sz="2400" b="1" dirty="0" smtClean="0">
                <a:solidFill>
                  <a:srgbClr val="FFFFFF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'</a:t>
            </a:r>
            <a:r>
              <a:rPr lang="en-US" sz="2400" b="1" dirty="0" err="1" smtClean="0">
                <a:solidFill>
                  <a:srgbClr val="FFFFFF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যবর</a:t>
            </a:r>
            <a:r>
              <a:rPr lang="en-US" sz="2400" b="1" dirty="0" smtClean="0">
                <a:solidFill>
                  <a:srgbClr val="FFFFFF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 </a:t>
            </a:r>
            <a:r>
              <a:rPr lang="en-US" sz="2400" b="1" dirty="0">
                <a:solidFill>
                  <a:srgbClr val="FFFFFF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(فَتْحَة)</a:t>
            </a:r>
            <a:endParaRPr lang="en-US" sz="2400" b="1" dirty="0">
              <a:latin typeface="SutonnyOMJ" pitchFamily="2" charset="0"/>
              <a:cs typeface="SutonnyOMJ" pitchFamily="2" charset="0"/>
            </a:endParaRPr>
          </a:p>
          <a:p>
            <a:pPr marL="0" indent="0" algn="ctr">
              <a:lnSpc>
                <a:spcPct val="120000"/>
              </a:lnSpc>
              <a:buNone/>
            </a:pPr>
            <a:r>
              <a:rPr lang="en-US" sz="2400" b="1" i="1" dirty="0">
                <a:solidFill>
                  <a:srgbClr val="CDE6E1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প্রকাশ্য</a:t>
            </a:r>
            <a:endParaRPr lang="en-US" sz="2400" b="1" dirty="0"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7955280" y="3017520"/>
            <a:ext cx="3566160" cy="1051560"/>
          </a:xfrm>
          <a:prstGeom prst="roundRect">
            <a:avLst>
              <a:gd name="adj" fmla="val 8696"/>
            </a:avLst>
          </a:prstGeom>
          <a:solidFill>
            <a:srgbClr val="126E63"/>
          </a:solidFill>
          <a:ln/>
        </p:spPr>
      </p:sp>
      <p:sp>
        <p:nvSpPr>
          <p:cNvPr id="15" name="Text 13"/>
          <p:cNvSpPr/>
          <p:nvPr/>
        </p:nvSpPr>
        <p:spPr>
          <a:xfrm>
            <a:off x="7955280" y="3017520"/>
            <a:ext cx="356616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E8CD6B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জজম</a:t>
            </a:r>
            <a:endParaRPr lang="en-US" sz="2400" b="1" dirty="0">
              <a:latin typeface="SutonnyOMJ" pitchFamily="2" charset="0"/>
              <a:cs typeface="SutonnyOMJ" pitchFamily="2" charset="0"/>
            </a:endParaRPr>
          </a:p>
          <a:p>
            <a:pPr marL="0" indent="0" algn="ctr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FFFFFF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লামুল ফে'ল (ي/و) হাযফ</a:t>
            </a:r>
            <a:endParaRPr lang="en-US" sz="2400" b="1" dirty="0">
              <a:latin typeface="SutonnyOMJ" pitchFamily="2" charset="0"/>
              <a:cs typeface="SutonnyOMJ" pitchFamily="2" charset="0"/>
            </a:endParaRPr>
          </a:p>
          <a:p>
            <a:pPr marL="0" indent="0" algn="ctr">
              <a:lnSpc>
                <a:spcPct val="120000"/>
              </a:lnSpc>
              <a:buNone/>
            </a:pPr>
            <a:r>
              <a:rPr lang="en-US" sz="2400" b="1" i="1" dirty="0">
                <a:solidFill>
                  <a:srgbClr val="CDE6E1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প্রকাশ্য</a:t>
            </a:r>
            <a:endParaRPr lang="en-US" sz="2400" b="1" dirty="0"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548640" y="4251960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C9A227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উদাহরণ</a:t>
            </a:r>
            <a:endParaRPr lang="en-US" sz="2400" b="1" dirty="0"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17" name="Shape 15"/>
          <p:cNvSpPr/>
          <p:nvPr/>
        </p:nvSpPr>
        <p:spPr>
          <a:xfrm>
            <a:off x="548640" y="4663440"/>
            <a:ext cx="3596640" cy="1600200"/>
          </a:xfrm>
          <a:prstGeom prst="roundRect">
            <a:avLst>
              <a:gd name="adj" fmla="val 5714"/>
            </a:avLst>
          </a:prstGeom>
          <a:solidFill>
            <a:srgbClr val="0B4F4A"/>
          </a:solidFill>
          <a:ln/>
        </p:spPr>
      </p:sp>
      <p:sp>
        <p:nvSpPr>
          <p:cNvPr id="18" name="Text 16"/>
          <p:cNvSpPr/>
          <p:nvPr/>
        </p:nvSpPr>
        <p:spPr>
          <a:xfrm>
            <a:off x="640080" y="4754880"/>
            <a:ext cx="3413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E8CD6B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রফা</a:t>
            </a:r>
            <a:endParaRPr lang="en-US" sz="2400" b="1" dirty="0"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640080" y="5029200"/>
            <a:ext cx="34137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هُوَ يَرْمِيْ</a:t>
            </a:r>
            <a:endParaRPr lang="en-US" sz="2400" b="1" dirty="0"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640080" y="5760720"/>
            <a:ext cx="3413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400" b="1" i="1" dirty="0">
                <a:solidFill>
                  <a:srgbClr val="BFD7D2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(সে ছুঁড়ে মারে)</a:t>
            </a:r>
            <a:endParaRPr lang="en-US" sz="2400" b="1" dirty="0"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21" name="Shape 19"/>
          <p:cNvSpPr/>
          <p:nvPr/>
        </p:nvSpPr>
        <p:spPr>
          <a:xfrm>
            <a:off x="4282440" y="4663440"/>
            <a:ext cx="3596640" cy="1600200"/>
          </a:xfrm>
          <a:prstGeom prst="roundRect">
            <a:avLst>
              <a:gd name="adj" fmla="val 5714"/>
            </a:avLst>
          </a:prstGeom>
          <a:solidFill>
            <a:srgbClr val="0B4F4A"/>
          </a:solidFill>
          <a:ln/>
        </p:spPr>
      </p:sp>
      <p:sp>
        <p:nvSpPr>
          <p:cNvPr id="22" name="Text 20"/>
          <p:cNvSpPr/>
          <p:nvPr/>
        </p:nvSpPr>
        <p:spPr>
          <a:xfrm>
            <a:off x="4373880" y="4754880"/>
            <a:ext cx="3413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E8CD6B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নসব</a:t>
            </a:r>
            <a:endParaRPr lang="en-US" sz="2400" b="1" dirty="0"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4373880" y="5029200"/>
            <a:ext cx="34137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لَنْ يَغْزُوَ</a:t>
            </a:r>
            <a:endParaRPr lang="en-US" sz="2400" b="1" dirty="0"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24" name="Text 22"/>
          <p:cNvSpPr/>
          <p:nvPr/>
        </p:nvSpPr>
        <p:spPr>
          <a:xfrm>
            <a:off x="4373880" y="5760720"/>
            <a:ext cx="3413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400" b="1" i="1" dirty="0">
                <a:solidFill>
                  <a:srgbClr val="BFD7D2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(সে অভিযান করবে না)</a:t>
            </a:r>
            <a:endParaRPr lang="en-US" sz="2400" b="1" dirty="0"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25" name="Shape 23"/>
          <p:cNvSpPr/>
          <p:nvPr/>
        </p:nvSpPr>
        <p:spPr>
          <a:xfrm>
            <a:off x="8016240" y="4663440"/>
            <a:ext cx="3596640" cy="1600200"/>
          </a:xfrm>
          <a:prstGeom prst="roundRect">
            <a:avLst>
              <a:gd name="adj" fmla="val 5714"/>
            </a:avLst>
          </a:prstGeom>
          <a:solidFill>
            <a:srgbClr val="0B4F4A"/>
          </a:solidFill>
          <a:ln/>
        </p:spPr>
      </p:sp>
      <p:sp>
        <p:nvSpPr>
          <p:cNvPr id="26" name="Text 24"/>
          <p:cNvSpPr/>
          <p:nvPr/>
        </p:nvSpPr>
        <p:spPr>
          <a:xfrm>
            <a:off x="8107680" y="4754880"/>
            <a:ext cx="3413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E8CD6B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জজম</a:t>
            </a:r>
            <a:endParaRPr lang="en-US" sz="2400" b="1" dirty="0"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27" name="Text 25"/>
          <p:cNvSpPr/>
          <p:nvPr/>
        </p:nvSpPr>
        <p:spPr>
          <a:xfrm>
            <a:off x="8107680" y="5029200"/>
            <a:ext cx="34137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لَمْ يَرْمِ</a:t>
            </a:r>
            <a:endParaRPr lang="en-US" sz="2400" b="1" dirty="0"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28" name="Text 26"/>
          <p:cNvSpPr/>
          <p:nvPr/>
        </p:nvSpPr>
        <p:spPr>
          <a:xfrm>
            <a:off x="8107680" y="5760720"/>
            <a:ext cx="3413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400" b="1" i="1" dirty="0">
                <a:solidFill>
                  <a:srgbClr val="BFD7D2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(সে ছুঁড়ে মারেনি)</a:t>
            </a:r>
            <a:endParaRPr lang="en-US" sz="2400" b="1" dirty="0"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29" name="Text 27"/>
          <p:cNvSpPr/>
          <p:nvPr/>
        </p:nvSpPr>
        <p:spPr>
          <a:xfrm>
            <a:off x="11548872" y="64008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2400" b="1" dirty="0">
                <a:solidFill>
                  <a:srgbClr val="5B6E6A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৭</a:t>
            </a:r>
            <a:endParaRPr lang="en-US" sz="2400" b="1" dirty="0">
              <a:latin typeface="SutonnyOMJ" pitchFamily="2" charset="0"/>
              <a:cs typeface="SutonnyOMJ" pitchFamily="2" charset="0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188720"/>
          </a:xfrm>
          <a:prstGeom prst="roundRect">
            <a:avLst/>
          </a:prstGeom>
          <a:solidFill>
            <a:srgbClr val="0B4F4A"/>
          </a:solidFill>
          <a:ln/>
        </p:spPr>
      </p:sp>
      <p:sp>
        <p:nvSpPr>
          <p:cNvPr id="3" name="Shape 1"/>
          <p:cNvSpPr/>
          <p:nvPr/>
        </p:nvSpPr>
        <p:spPr>
          <a:xfrm>
            <a:off x="502920" y="274320"/>
            <a:ext cx="640080" cy="640080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4" name="Text 2"/>
          <p:cNvSpPr/>
          <p:nvPr/>
        </p:nvSpPr>
        <p:spPr>
          <a:xfrm>
            <a:off x="502920" y="27432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0B4F4A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৪</a:t>
            </a:r>
            <a:endParaRPr lang="en-US" sz="4000" b="1" dirty="0"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1371600" y="164592"/>
            <a:ext cx="5943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9FC2BC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প্রকার ৪/৪</a:t>
            </a:r>
            <a:endParaRPr lang="en-US" sz="2400" b="1" dirty="0"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1371600" y="438912"/>
            <a:ext cx="98755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FFFFFF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নাকেস আলিফী</a:t>
            </a:r>
            <a:endParaRPr lang="en-US" sz="4000" b="1" dirty="0"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548640" y="1325880"/>
            <a:ext cx="11064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400" b="1" dirty="0">
                <a:solidFill>
                  <a:srgbClr val="0B4F4A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النَّاقِصُ الْأَلِفِيُّ</a:t>
            </a:r>
            <a:endParaRPr lang="en-US" sz="4400" b="1" dirty="0"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8" name="Shape 6"/>
          <p:cNvSpPr/>
          <p:nvPr/>
        </p:nvSpPr>
        <p:spPr>
          <a:xfrm>
            <a:off x="548640" y="1965960"/>
            <a:ext cx="11064240" cy="868680"/>
          </a:xfrm>
          <a:prstGeom prst="roundRect">
            <a:avLst>
              <a:gd name="adj" fmla="val 10526"/>
            </a:avLst>
          </a:prstGeom>
          <a:solidFill>
            <a:srgbClr val="EAF3F1"/>
          </a:solidFill>
          <a:ln/>
        </p:spPr>
      </p:sp>
      <p:sp>
        <p:nvSpPr>
          <p:cNvPr id="9" name="Text 7"/>
          <p:cNvSpPr/>
          <p:nvPr/>
        </p:nvSpPr>
        <p:spPr>
          <a:xfrm>
            <a:off x="777240" y="1965960"/>
            <a:ext cx="106070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2400" b="1" dirty="0">
                <a:solidFill>
                  <a:srgbClr val="C9A227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প্রযোজ্য:  </a:t>
            </a:r>
            <a:r>
              <a:rPr lang="en-US" sz="2400" b="1" dirty="0">
                <a:solidFill>
                  <a:srgbClr val="16302C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যে ফে'লের শেষে আলিফ (ا) থাকে (তাসনিয়া, জমঈ ও মুখাতাবা ব্যতীত একবচন রূপে)।</a:t>
            </a:r>
            <a:endParaRPr lang="en-US" sz="2400" b="1" dirty="0"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548640" y="3017520"/>
            <a:ext cx="3566160" cy="1051560"/>
          </a:xfrm>
          <a:prstGeom prst="roundRect">
            <a:avLst>
              <a:gd name="adj" fmla="val 8696"/>
            </a:avLst>
          </a:prstGeom>
          <a:solidFill>
            <a:srgbClr val="126E63"/>
          </a:solidFill>
          <a:ln/>
        </p:spPr>
      </p:sp>
      <p:sp>
        <p:nvSpPr>
          <p:cNvPr id="11" name="Text 9"/>
          <p:cNvSpPr/>
          <p:nvPr/>
        </p:nvSpPr>
        <p:spPr>
          <a:xfrm>
            <a:off x="548640" y="3017520"/>
            <a:ext cx="356616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2800" b="1" dirty="0">
                <a:solidFill>
                  <a:srgbClr val="E8CD6B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রফা</a:t>
            </a:r>
            <a:endParaRPr lang="en-US" sz="2800" b="1" dirty="0">
              <a:latin typeface="SutonnyOMJ" pitchFamily="2" charset="0"/>
              <a:cs typeface="SutonnyOMJ" pitchFamily="2" charset="0"/>
            </a:endParaRPr>
          </a:p>
          <a:p>
            <a:pPr marL="0" indent="0" algn="ctr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FFFFFF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তাকদীরান পেশ</a:t>
            </a:r>
            <a:endParaRPr lang="en-US" sz="2800" b="1" dirty="0">
              <a:latin typeface="SutonnyOMJ" pitchFamily="2" charset="0"/>
              <a:cs typeface="SutonnyOMJ" pitchFamily="2" charset="0"/>
            </a:endParaRPr>
          </a:p>
          <a:p>
            <a:pPr marL="0" indent="0" algn="ctr">
              <a:lnSpc>
                <a:spcPct val="120000"/>
              </a:lnSpc>
              <a:buNone/>
            </a:pPr>
            <a:r>
              <a:rPr lang="en-US" sz="2000" b="1" i="1" dirty="0">
                <a:solidFill>
                  <a:srgbClr val="CDE6E1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গোপন</a:t>
            </a:r>
            <a:endParaRPr lang="en-US" sz="2800" b="1" dirty="0"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4251960" y="3017520"/>
            <a:ext cx="3566160" cy="1051560"/>
          </a:xfrm>
          <a:prstGeom prst="roundRect">
            <a:avLst>
              <a:gd name="adj" fmla="val 8696"/>
            </a:avLst>
          </a:prstGeom>
          <a:solidFill>
            <a:srgbClr val="126E63"/>
          </a:solidFill>
          <a:ln/>
        </p:spPr>
      </p:sp>
      <p:sp>
        <p:nvSpPr>
          <p:cNvPr id="13" name="Text 11"/>
          <p:cNvSpPr/>
          <p:nvPr/>
        </p:nvSpPr>
        <p:spPr>
          <a:xfrm>
            <a:off x="4251960" y="3017520"/>
            <a:ext cx="356616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2800" b="1" dirty="0">
                <a:solidFill>
                  <a:srgbClr val="E8CD6B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নসব</a:t>
            </a:r>
            <a:endParaRPr lang="en-US" sz="2800" b="1" dirty="0">
              <a:latin typeface="SutonnyOMJ" pitchFamily="2" charset="0"/>
              <a:cs typeface="SutonnyOMJ" pitchFamily="2" charset="0"/>
            </a:endParaRPr>
          </a:p>
          <a:p>
            <a:pPr marL="0" indent="0" algn="ctr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FFFFFF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তাকদীরান যবর</a:t>
            </a:r>
            <a:endParaRPr lang="en-US" sz="2800" b="1" dirty="0">
              <a:latin typeface="SutonnyOMJ" pitchFamily="2" charset="0"/>
              <a:cs typeface="SutonnyOMJ" pitchFamily="2" charset="0"/>
            </a:endParaRPr>
          </a:p>
          <a:p>
            <a:pPr marL="0" indent="0" algn="ctr">
              <a:lnSpc>
                <a:spcPct val="120000"/>
              </a:lnSpc>
              <a:buNone/>
            </a:pPr>
            <a:r>
              <a:rPr lang="en-US" sz="2000" b="1" i="1" dirty="0">
                <a:solidFill>
                  <a:srgbClr val="CDE6E1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গোপন</a:t>
            </a:r>
            <a:endParaRPr lang="en-US" sz="2800" b="1" dirty="0"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7955280" y="3017520"/>
            <a:ext cx="3566160" cy="1051560"/>
          </a:xfrm>
          <a:prstGeom prst="roundRect">
            <a:avLst>
              <a:gd name="adj" fmla="val 8696"/>
            </a:avLst>
          </a:prstGeom>
          <a:solidFill>
            <a:srgbClr val="126E63"/>
          </a:solidFill>
          <a:ln/>
        </p:spPr>
      </p:sp>
      <p:sp>
        <p:nvSpPr>
          <p:cNvPr id="15" name="Text 13"/>
          <p:cNvSpPr/>
          <p:nvPr/>
        </p:nvSpPr>
        <p:spPr>
          <a:xfrm>
            <a:off x="7955280" y="3017520"/>
            <a:ext cx="356616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2800" b="1" dirty="0">
                <a:solidFill>
                  <a:srgbClr val="E8CD6B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জজম</a:t>
            </a:r>
            <a:endParaRPr lang="en-US" sz="2800" b="1" dirty="0">
              <a:latin typeface="SutonnyOMJ" pitchFamily="2" charset="0"/>
              <a:cs typeface="SutonnyOMJ" pitchFamily="2" charset="0"/>
            </a:endParaRPr>
          </a:p>
          <a:p>
            <a:pPr marL="0" indent="0" algn="ctr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FFFFFF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শেষ আলিফ হাযফ</a:t>
            </a:r>
            <a:endParaRPr lang="en-US" sz="2800" b="1" dirty="0">
              <a:latin typeface="SutonnyOMJ" pitchFamily="2" charset="0"/>
              <a:cs typeface="SutonnyOMJ" pitchFamily="2" charset="0"/>
            </a:endParaRPr>
          </a:p>
          <a:p>
            <a:pPr marL="0" indent="0" algn="ctr">
              <a:lnSpc>
                <a:spcPct val="120000"/>
              </a:lnSpc>
              <a:buNone/>
            </a:pPr>
            <a:r>
              <a:rPr lang="en-US" sz="2000" b="1" i="1" dirty="0">
                <a:solidFill>
                  <a:srgbClr val="CDE6E1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প্রকাশ্য</a:t>
            </a:r>
            <a:endParaRPr lang="en-US" sz="2800" b="1" dirty="0"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548640" y="4251960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C9A227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উদাহরণ</a:t>
            </a:r>
            <a:endParaRPr lang="en-US" sz="2800" b="1" dirty="0"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17" name="Shape 15"/>
          <p:cNvSpPr/>
          <p:nvPr/>
        </p:nvSpPr>
        <p:spPr>
          <a:xfrm>
            <a:off x="548640" y="4663440"/>
            <a:ext cx="3596640" cy="1600200"/>
          </a:xfrm>
          <a:prstGeom prst="roundRect">
            <a:avLst>
              <a:gd name="adj" fmla="val 5714"/>
            </a:avLst>
          </a:prstGeom>
          <a:solidFill>
            <a:srgbClr val="0B4F4A"/>
          </a:solidFill>
          <a:ln/>
        </p:spPr>
      </p:sp>
      <p:sp>
        <p:nvSpPr>
          <p:cNvPr id="18" name="Text 16"/>
          <p:cNvSpPr/>
          <p:nvPr/>
        </p:nvSpPr>
        <p:spPr>
          <a:xfrm>
            <a:off x="640080" y="4754880"/>
            <a:ext cx="3413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E8CD6B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রফা</a:t>
            </a:r>
            <a:endParaRPr lang="en-US" sz="2000" b="1" dirty="0"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640080" y="5029200"/>
            <a:ext cx="34137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FFFFFF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هُوَ يَسْعَى</a:t>
            </a:r>
            <a:endParaRPr lang="en-US" sz="3600" b="1" dirty="0"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640080" y="5760720"/>
            <a:ext cx="3413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000" b="1" i="1" dirty="0">
                <a:solidFill>
                  <a:srgbClr val="BFD7D2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(সে চেষ্টা করে)</a:t>
            </a:r>
            <a:endParaRPr lang="en-US" sz="2000" b="1" dirty="0"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21" name="Shape 19"/>
          <p:cNvSpPr/>
          <p:nvPr/>
        </p:nvSpPr>
        <p:spPr>
          <a:xfrm>
            <a:off x="4282440" y="4663440"/>
            <a:ext cx="3596640" cy="1600200"/>
          </a:xfrm>
          <a:prstGeom prst="roundRect">
            <a:avLst>
              <a:gd name="adj" fmla="val 5714"/>
            </a:avLst>
          </a:prstGeom>
          <a:solidFill>
            <a:srgbClr val="0B4F4A"/>
          </a:solidFill>
          <a:ln/>
        </p:spPr>
      </p:sp>
      <p:sp>
        <p:nvSpPr>
          <p:cNvPr id="22" name="Text 20"/>
          <p:cNvSpPr/>
          <p:nvPr/>
        </p:nvSpPr>
        <p:spPr>
          <a:xfrm>
            <a:off x="4373880" y="4754880"/>
            <a:ext cx="3413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E8CD6B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নসব</a:t>
            </a:r>
            <a:endParaRPr lang="en-US" sz="2000" b="1" dirty="0"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4373880" y="5029200"/>
            <a:ext cx="34137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FFFFFF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لَنْ يَسْعَى</a:t>
            </a:r>
            <a:endParaRPr lang="en-US" sz="3600" b="1" dirty="0"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24" name="Text 22"/>
          <p:cNvSpPr/>
          <p:nvPr/>
        </p:nvSpPr>
        <p:spPr>
          <a:xfrm>
            <a:off x="4373880" y="5760720"/>
            <a:ext cx="3413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000" b="1" i="1" dirty="0">
                <a:solidFill>
                  <a:srgbClr val="BFD7D2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(সে চেষ্টা করবে না)</a:t>
            </a:r>
            <a:endParaRPr lang="en-US" sz="2000" b="1" dirty="0"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25" name="Shape 23"/>
          <p:cNvSpPr/>
          <p:nvPr/>
        </p:nvSpPr>
        <p:spPr>
          <a:xfrm>
            <a:off x="8016240" y="4663440"/>
            <a:ext cx="3596640" cy="1600200"/>
          </a:xfrm>
          <a:prstGeom prst="roundRect">
            <a:avLst>
              <a:gd name="adj" fmla="val 5714"/>
            </a:avLst>
          </a:prstGeom>
          <a:solidFill>
            <a:srgbClr val="0B4F4A"/>
          </a:solidFill>
          <a:ln/>
        </p:spPr>
      </p:sp>
      <p:sp>
        <p:nvSpPr>
          <p:cNvPr id="26" name="Text 24"/>
          <p:cNvSpPr/>
          <p:nvPr/>
        </p:nvSpPr>
        <p:spPr>
          <a:xfrm>
            <a:off x="8107680" y="4754880"/>
            <a:ext cx="3413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E8CD6B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জজম</a:t>
            </a:r>
            <a:endParaRPr lang="en-US" sz="2000" b="1" dirty="0"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27" name="Text 25"/>
          <p:cNvSpPr/>
          <p:nvPr/>
        </p:nvSpPr>
        <p:spPr>
          <a:xfrm>
            <a:off x="8107680" y="5029200"/>
            <a:ext cx="34137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FFFFFF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لَمْ يَسْعَ</a:t>
            </a:r>
            <a:endParaRPr lang="en-US" sz="3600" b="1" dirty="0"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28" name="Text 26"/>
          <p:cNvSpPr/>
          <p:nvPr/>
        </p:nvSpPr>
        <p:spPr>
          <a:xfrm>
            <a:off x="8107680" y="5760720"/>
            <a:ext cx="3413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000" b="1" i="1" dirty="0">
                <a:solidFill>
                  <a:srgbClr val="BFD7D2"/>
                </a:solidFill>
                <a:latin typeface="SutonnyOMJ" pitchFamily="2" charset="0"/>
                <a:ea typeface="Nirmala UI" pitchFamily="34" charset="-122"/>
                <a:cs typeface="SutonnyOMJ" pitchFamily="2" charset="0"/>
              </a:rPr>
              <a:t>(সে চেষ্টা করেনি)</a:t>
            </a:r>
            <a:endParaRPr lang="en-US" sz="2000" b="1" dirty="0"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29" name="Text 27"/>
          <p:cNvSpPr/>
          <p:nvPr/>
        </p:nvSpPr>
        <p:spPr>
          <a:xfrm>
            <a:off x="11548872" y="64008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E6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৮</a:t>
            </a:r>
            <a:endParaRPr lang="en-US" sz="1000" dirty="0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BlackTie">
      <a:dk1>
        <a:srgbClr val="000000"/>
      </a:dk1>
      <a:lt1>
        <a:srgbClr val="FFFFFF"/>
      </a:lt1>
      <a:dk2>
        <a:srgbClr val="46464A"/>
      </a:dk2>
      <a:lt2>
        <a:srgbClr val="E3DCCF"/>
      </a:lt2>
      <a:accent1>
        <a:srgbClr val="6F6F74"/>
      </a:accent1>
      <a:accent2>
        <a:srgbClr val="A7B789"/>
      </a:accent2>
      <a:accent3>
        <a:srgbClr val="BEAE98"/>
      </a:accent3>
      <a:accent4>
        <a:srgbClr val="92A9B9"/>
      </a:accent4>
      <a:accent5>
        <a:srgbClr val="9C8265"/>
      </a:accent5>
      <a:accent6>
        <a:srgbClr val="8D6974"/>
      </a:accent6>
      <a:hlink>
        <a:srgbClr val="67AABF"/>
      </a:hlink>
      <a:folHlink>
        <a:srgbClr val="B1B5AB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37</TotalTime>
  <Words>513</Words>
  <Application>Microsoft Office PowerPoint</Application>
  <PresentationFormat>Custom</PresentationFormat>
  <Paragraphs>152</Paragraphs>
  <Slides>12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Adjacency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WELCOME</cp:lastModifiedBy>
  <cp:revision>14</cp:revision>
  <dcterms:created xsi:type="dcterms:W3CDTF">2026-08-28T08:55:11Z</dcterms:created>
  <dcterms:modified xsi:type="dcterms:W3CDTF">2026-08-28T10:07:34Z</dcterms:modified>
</cp:coreProperties>
</file>