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4" r:id="rId2"/>
    <p:sldId id="303" r:id="rId3"/>
    <p:sldId id="324" r:id="rId4"/>
    <p:sldId id="325" r:id="rId5"/>
    <p:sldId id="326" r:id="rId6"/>
    <p:sldId id="299" r:id="rId7"/>
    <p:sldId id="300" r:id="rId8"/>
    <p:sldId id="301" r:id="rId9"/>
    <p:sldId id="304" r:id="rId10"/>
    <p:sldId id="305" r:id="rId11"/>
    <p:sldId id="321" r:id="rId12"/>
    <p:sldId id="323" r:id="rId13"/>
    <p:sldId id="319" r:id="rId14"/>
    <p:sldId id="297" r:id="rId15"/>
    <p:sldId id="29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735F-077A-4D98-8E37-258808B4C684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1B61-67E1-4BF0-9751-8035787A7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58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6CA48-F746-443D-8607-2882779456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68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065A5-5BFA-4F90-84DC-B585981FBDC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82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1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3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1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8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1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BB478986-65AD-42D7-ADCB-F5B577517A12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-14989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 rot="19959880">
            <a:off x="31717" y="2875003"/>
            <a:ext cx="121285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" y="6371950"/>
            <a:ext cx="453310" cy="45331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1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-14989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31717" y="2875003"/>
            <a:ext cx="121285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1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@Bdmamunsi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10743176" cy="4223246"/>
          </a:xfrm>
          <a:prstGeom prst="pentagon">
            <a:avLst/>
          </a:prstGeom>
          <a:noFill/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১ম  </a:t>
            </a:r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endParaRPr lang="en-US" sz="7200" b="1" dirty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ম্যাজিক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বর্গ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নির্ণয়</a:t>
            </a:r>
            <a:endParaRPr lang="en-US" sz="54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20044"/>
              <a:gd name="adj2" fmla="val 7901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" r="3980" b="3846"/>
          <a:stretch/>
        </p:blipFill>
        <p:spPr>
          <a:xfrm>
            <a:off x="228600" y="1177668"/>
            <a:ext cx="2939143" cy="3320311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59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68991" y="914400"/>
            <a:ext cx="10099344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859808" y="155615"/>
            <a:ext cx="1133219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0585" y="936232"/>
            <a:ext cx="822960" cy="8229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90585" y="1950106"/>
            <a:ext cx="822960" cy="8229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0509" y="2963981"/>
            <a:ext cx="822960" cy="8229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56186" y="3035667"/>
            <a:ext cx="84289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6186" y="4140174"/>
            <a:ext cx="74671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1434046" y="5027928"/>
            <a:ext cx="980749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৪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4740" y="983892"/>
            <a:ext cx="102851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বিজোড়</a:t>
            </a:r>
            <a:r>
              <a:rPr lang="en-US" sz="36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36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56186" y="2014476"/>
            <a:ext cx="100222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3600" dirty="0"/>
          </a:p>
        </p:txBody>
      </p:sp>
      <p:sp>
        <p:nvSpPr>
          <p:cNvPr id="14" name="Oval 13"/>
          <p:cNvSpPr/>
          <p:nvPr/>
        </p:nvSpPr>
        <p:spPr>
          <a:xfrm>
            <a:off x="160509" y="4096243"/>
            <a:ext cx="822960" cy="8229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01780" y="5263046"/>
            <a:ext cx="822960" cy="8229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95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11" grpId="0" animBg="1"/>
      <p:bldP spid="12" grpId="0" animBg="1"/>
      <p:bldP spid="2" grpId="0"/>
      <p:bldP spid="6" grpId="0"/>
      <p:bldP spid="8" grpId="0"/>
      <p:bldP spid="10" grpId="0"/>
      <p:bldP spid="13" grpId="0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278913" y="30540"/>
            <a:ext cx="9778639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স্বাভাবিক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0" y="1160771"/>
            <a:ext cx="1230176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১+৩+৫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৭ + ৯ + ১১ + ১৩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১৫ + ১৭ + ১৯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87507" y="2213656"/>
            <a:ext cx="11961450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১৯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১+১৯ = ২০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৩+১৭ = ২০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507" y="3619265"/>
            <a:ext cx="11961450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এরকম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যাদের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২০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0550" y="4688758"/>
            <a:ext cx="1196145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= ৫ 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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২০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83841" y="5273533"/>
            <a:ext cx="13532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১০০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5265808"/>
            <a:ext cx="4586107" cy="107721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স্বাভাবিক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পূর্ণবর্গ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সংখ্যা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37787" y="5858308"/>
            <a:ext cx="11608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=১০</a:t>
            </a:r>
            <a:r>
              <a:rPr lang="en-US" sz="3200" b="1" baseline="300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200" b="1" dirty="0"/>
          </a:p>
        </p:txBody>
      </p:sp>
      <p:cxnSp>
        <p:nvCxnSpPr>
          <p:cNvPr id="5" name="Straight Arrow Connector 4"/>
          <p:cNvCxnSpPr>
            <a:stCxn id="3" idx="3"/>
          </p:cNvCxnSpPr>
          <p:nvPr/>
        </p:nvCxnSpPr>
        <p:spPr>
          <a:xfrm flipV="1">
            <a:off x="3798682" y="5804417"/>
            <a:ext cx="2678318" cy="3462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00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6" grpId="0"/>
      <p:bldP spid="11" grpId="0"/>
      <p:bldP spid="12" grpId="0"/>
      <p:bldP spid="2" grpId="0"/>
      <p:bldP spid="14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059513"/>
            <a:ext cx="11381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Shonar Bangla" pitchFamily="34" charset="0"/>
                <a:cs typeface="Shonar Bangla" pitchFamily="34" charset="0"/>
              </a:rPr>
              <a:t>১, ২, ৩, ৪, ৫, ৬, ৭, ৮, ৯, ১০</a:t>
            </a:r>
            <a:endParaRPr lang="en-US" sz="5400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স্বাভা</a:t>
            </a:r>
            <a:r>
              <a:rPr lang="en-US" sz="4000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বিক</a:t>
            </a:r>
            <a:r>
              <a:rPr lang="en-US" sz="40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ক্রমিক</a:t>
            </a:r>
            <a:r>
              <a:rPr lang="en-US" sz="40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সংখ্যা</a:t>
            </a:r>
            <a:r>
              <a:rPr lang="en-US" sz="40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র </a:t>
            </a:r>
            <a:r>
              <a:rPr lang="en-US" sz="4000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যোগফল</a:t>
            </a:r>
            <a:r>
              <a:rPr lang="en-US" sz="40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নির্ণয়</a:t>
            </a:r>
            <a:endParaRPr lang="en-US" sz="4000" dirty="0">
              <a:solidFill>
                <a:srgbClr val="FF000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57247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১+২+৩+৪+৫+৬+৭+৮+৯+১০=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2385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54023" y="117946"/>
            <a:ext cx="8871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ক্রমিক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স্বাভাবিক সংখ্যাগুলোর যোগফল = ‘ক’ হলে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698472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  =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৩ + ৪ + ৫ + ৬ + ৭ + ৮ + ৯ +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১০</a:t>
            </a:r>
            <a:endParaRPr lang="bn-B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0" y="1689070"/>
            <a:ext cx="7010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6000" y="1732624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২ক  = (১ + ১০) + (২ + ৯)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+...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...........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.... </a:t>
            </a:r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(৯ + ২) + (১০ + ১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)</a:t>
            </a:r>
            <a:endParaRPr lang="bn-BD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2567259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বা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,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২ক 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= (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১০)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/>
                <a:cs typeface="Aharoni"/>
              </a:rPr>
              <a:t>×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/>
                <a:cs typeface="Aharoni"/>
              </a:rPr>
              <a:t>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১০</a:t>
            </a:r>
            <a:endParaRPr lang="bn-B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3232616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বা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, ২ক  =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(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)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/>
                <a:cs typeface="Aharoni"/>
              </a:rPr>
              <a:t>×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/>
                <a:cs typeface="Aharoni"/>
              </a:rPr>
              <a:t>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১০</a:t>
            </a:r>
            <a:endParaRPr lang="bn-B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406549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বা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, ২ক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= ১১০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39" r="61193" b="1825"/>
          <a:stretch/>
        </p:blipFill>
        <p:spPr>
          <a:xfrm>
            <a:off x="2808514" y="5489786"/>
            <a:ext cx="4169229" cy="3918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4" t="81952" r="14533" b="2079"/>
          <a:stretch/>
        </p:blipFill>
        <p:spPr>
          <a:xfrm>
            <a:off x="6977743" y="5254682"/>
            <a:ext cx="4963885" cy="78856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0" y="477137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বা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,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 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=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১১০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  <a:sym typeface="Symbol" panose="05050102010706020507" pitchFamily="18" charset="2"/>
              </a:rPr>
              <a:t>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  <a:sym typeface="Symbol" panose="05050102010706020507" pitchFamily="18" charset="2"/>
              </a:rPr>
              <a:t> </a:t>
            </a:r>
            <a:endParaRPr lang="bn-B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0" y="5477250"/>
            <a:ext cx="2253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বা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,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 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=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৫৫ </a:t>
            </a:r>
            <a:endParaRPr lang="bn-B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22071" y="1170163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 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=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১০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৯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৮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৭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৬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৫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৪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৩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</a:t>
            </a:r>
            <a:endParaRPr lang="bn-B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0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4294967295"/>
          </p:nvPr>
        </p:nvSpPr>
        <p:spPr>
          <a:xfrm>
            <a:off x="10530967" y="410096"/>
            <a:ext cx="646550" cy="504304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" y="662248"/>
            <a:ext cx="12192000" cy="586854"/>
          </a:xfrm>
          <a:prstGeom prst="rect">
            <a:avLst/>
          </a:prstGeom>
        </p:spPr>
        <p:txBody>
          <a:bodyPr/>
          <a:lstStyle/>
          <a:p>
            <a:pPr marL="67865" lvl="1" indent="-157159" algn="ctr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599" t="7047" r="12982"/>
          <a:stretch/>
        </p:blipFill>
        <p:spPr>
          <a:xfrm>
            <a:off x="487681" y="1501254"/>
            <a:ext cx="3611879" cy="35353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232" t="5415"/>
          <a:stretch/>
        </p:blipFill>
        <p:spPr>
          <a:xfrm>
            <a:off x="4362530" y="1501254"/>
            <a:ext cx="3612514" cy="38939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-6358" t="1916" r="14692" b="-1916"/>
          <a:stretch/>
        </p:blipFill>
        <p:spPr>
          <a:xfrm>
            <a:off x="7975044" y="2185436"/>
            <a:ext cx="3444240" cy="2166938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257695" y="5492516"/>
            <a:ext cx="644147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4400" b="1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8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4294967295"/>
          </p:nvPr>
        </p:nvSpPr>
        <p:spPr>
          <a:xfrm>
            <a:off x="10530967" y="410096"/>
            <a:ext cx="646550" cy="504304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662248"/>
            <a:ext cx="12191999" cy="586854"/>
          </a:xfrm>
          <a:prstGeom prst="rect">
            <a:avLst/>
          </a:prstGeom>
        </p:spPr>
        <p:txBody>
          <a:bodyPr/>
          <a:lstStyle/>
          <a:p>
            <a:pPr marL="67865" lvl="1" indent="-157159" algn="ctr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34" y="1501254"/>
            <a:ext cx="3661351" cy="31469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49" y="1623060"/>
            <a:ext cx="5102679" cy="3025140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57695" y="5492516"/>
            <a:ext cx="6229205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4400" b="1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68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4294967295"/>
          </p:nvPr>
        </p:nvSpPr>
        <p:spPr>
          <a:xfrm>
            <a:off x="10530967" y="410096"/>
            <a:ext cx="646550" cy="504304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662248"/>
            <a:ext cx="12191999" cy="586854"/>
          </a:xfrm>
          <a:prstGeom prst="rect">
            <a:avLst/>
          </a:prstGeom>
        </p:spPr>
        <p:txBody>
          <a:bodyPr/>
          <a:lstStyle/>
          <a:p>
            <a:pPr marL="67865" lvl="1" indent="-157159" algn="ctr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57695" y="5492516"/>
            <a:ext cx="6465424" cy="586854"/>
          </a:xfrm>
          <a:prstGeom prst="rect">
            <a:avLst/>
          </a:prstGeom>
        </p:spPr>
        <p:txBody>
          <a:bodyPr/>
          <a:lstStyle/>
          <a:p>
            <a:pPr marL="67865" lvl="1" indent="-157159" algn="ctr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4400" b="1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" y="1501254"/>
            <a:ext cx="4839198" cy="27099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8673"/>
          <a:stretch/>
        </p:blipFill>
        <p:spPr>
          <a:xfrm>
            <a:off x="5467462" y="1501254"/>
            <a:ext cx="4255657" cy="334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3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-692" r="-512" b="88997"/>
          <a:stretch/>
        </p:blipFill>
        <p:spPr>
          <a:xfrm>
            <a:off x="400051" y="114299"/>
            <a:ext cx="11242220" cy="7810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11004" r="-512" b="76445"/>
          <a:stretch/>
        </p:blipFill>
        <p:spPr>
          <a:xfrm>
            <a:off x="400051" y="723900"/>
            <a:ext cx="11242220" cy="838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24410" r="-512" b="63324"/>
          <a:stretch/>
        </p:blipFill>
        <p:spPr>
          <a:xfrm>
            <a:off x="400051" y="1409701"/>
            <a:ext cx="11242220" cy="819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6392" r="73562" b="51057"/>
          <a:stretch/>
        </p:blipFill>
        <p:spPr>
          <a:xfrm>
            <a:off x="400051" y="2019301"/>
            <a:ext cx="2971799" cy="8381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-74839" y="3321085"/>
                <a:ext cx="12001500" cy="1346166"/>
              </a:xfrm>
              <a:prstGeom prst="rect">
                <a:avLst/>
              </a:prstGeom>
            </p:spPr>
            <p:txBody>
              <a:bodyPr/>
              <a:lstStyle/>
              <a:p>
                <a:pPr marL="67865" lvl="1" indent="-157159">
                  <a:spcBef>
                    <a:spcPct val="20000"/>
                  </a:spcBef>
                  <a:buClr>
                    <a:srgbClr val="10CF9B"/>
                  </a:buClr>
                  <a:buSzPct val="65000"/>
                  <a:defRPr/>
                </a:pP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ক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ক্রমের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ম্যাজিক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সমষ্টি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ক</m:t>
                        </m:r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ক</m:t>
                            </m:r>
                          </m:e>
                          <m:sup>
                            <m:r>
                              <a:rPr lang="en-US" sz="4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839" y="3321085"/>
                <a:ext cx="12001500" cy="1346166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-74839" y="4832422"/>
                <a:ext cx="12191999" cy="1187236"/>
              </a:xfrm>
              <a:prstGeom prst="rect">
                <a:avLst/>
              </a:prstGeom>
            </p:spPr>
            <p:txBody>
              <a:bodyPr/>
              <a:lstStyle/>
              <a:p>
                <a:pPr marL="67865" lvl="1" indent="-157159">
                  <a:spcBef>
                    <a:spcPct val="20000"/>
                  </a:spcBef>
                  <a:buClr>
                    <a:srgbClr val="10CF9B"/>
                  </a:buClr>
                  <a:buSzPct val="65000"/>
                  <a:defRPr/>
                </a:pP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ক্রমের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ম্যাজিক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সমষ্টি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𝟑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𝟑</m:t>
                            </m:r>
                          </m:e>
                          <m:sup>
                            <m:r>
                              <a:rPr lang="en-US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𝟏𝟓</m:t>
                    </m:r>
                  </m:oMath>
                </a14:m>
                <a:endParaRPr lang="en-US" sz="3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839" y="4832422"/>
                <a:ext cx="12191999" cy="1187236"/>
              </a:xfrm>
              <a:prstGeom prst="rect">
                <a:avLst/>
              </a:prstGeom>
              <a:blipFill>
                <a:blip r:embed="rId4"/>
                <a:stretch>
                  <a:fillRect l="-2050" b="-9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58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053921"/>
              </p:ext>
            </p:extLst>
          </p:nvPr>
        </p:nvGraphicFramePr>
        <p:xfrm>
          <a:off x="4210585" y="3912398"/>
          <a:ext cx="3206751" cy="2399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917">
                  <a:extLst>
                    <a:ext uri="{9D8B030D-6E8A-4147-A177-3AD203B41FA5}">
                      <a16:colId xmlns:a16="http://schemas.microsoft.com/office/drawing/2014/main" val="4082385311"/>
                    </a:ext>
                  </a:extLst>
                </a:gridCol>
                <a:gridCol w="1068917">
                  <a:extLst>
                    <a:ext uri="{9D8B030D-6E8A-4147-A177-3AD203B41FA5}">
                      <a16:colId xmlns:a16="http://schemas.microsoft.com/office/drawing/2014/main" val="1735183403"/>
                    </a:ext>
                  </a:extLst>
                </a:gridCol>
                <a:gridCol w="1068917">
                  <a:extLst>
                    <a:ext uri="{9D8B030D-6E8A-4147-A177-3AD203B41FA5}">
                      <a16:colId xmlns:a16="http://schemas.microsoft.com/office/drawing/2014/main" val="4232430912"/>
                    </a:ext>
                  </a:extLst>
                </a:gridCol>
              </a:tblGrid>
              <a:tr h="799697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745638"/>
                  </a:ext>
                </a:extLst>
              </a:tr>
              <a:tr h="799697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5596078"/>
                  </a:ext>
                </a:extLst>
              </a:tr>
              <a:tr h="799697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03059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99988" y="2876322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</a:t>
            </a:r>
            <a:endParaRPr lang="en-US" sz="5400" b="1" dirty="0"/>
          </a:p>
        </p:txBody>
      </p:sp>
      <p:sp>
        <p:nvSpPr>
          <p:cNvPr id="7" name="Rectangle 6"/>
          <p:cNvSpPr/>
          <p:nvPr/>
        </p:nvSpPr>
        <p:spPr>
          <a:xfrm>
            <a:off x="2874244" y="28928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2</a:t>
            </a:r>
            <a:endParaRPr lang="en-US" sz="5400" b="1" dirty="0"/>
          </a:p>
        </p:txBody>
      </p:sp>
      <p:sp>
        <p:nvSpPr>
          <p:cNvPr id="8" name="Rectangle 7"/>
          <p:cNvSpPr/>
          <p:nvPr/>
        </p:nvSpPr>
        <p:spPr>
          <a:xfrm>
            <a:off x="3676854" y="287358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4451110" y="288184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46170" y="28928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6</a:t>
            </a:r>
            <a:endParaRPr lang="en-US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5225366" y="28928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5</a:t>
            </a:r>
            <a:endParaRPr lang="en-US" sz="5400" b="1" dirty="0"/>
          </a:p>
        </p:txBody>
      </p:sp>
      <p:sp>
        <p:nvSpPr>
          <p:cNvPr id="12" name="Rectangle 11"/>
          <p:cNvSpPr/>
          <p:nvPr/>
        </p:nvSpPr>
        <p:spPr>
          <a:xfrm>
            <a:off x="7139692" y="28928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15772" y="287358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8</a:t>
            </a:r>
            <a:endParaRPr lang="en-US" sz="5400" b="1" dirty="0"/>
          </a:p>
        </p:txBody>
      </p:sp>
      <p:sp>
        <p:nvSpPr>
          <p:cNvPr id="14" name="Rectangle 13"/>
          <p:cNvSpPr/>
          <p:nvPr/>
        </p:nvSpPr>
        <p:spPr>
          <a:xfrm>
            <a:off x="8892108" y="2856629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9</a:t>
            </a:r>
            <a:endParaRPr lang="en-US" sz="5400" b="1" dirty="0"/>
          </a:p>
        </p:txBody>
      </p:sp>
      <p:sp>
        <p:nvSpPr>
          <p:cNvPr id="15" name="Rectangle 14"/>
          <p:cNvSpPr/>
          <p:nvPr/>
        </p:nvSpPr>
        <p:spPr>
          <a:xfrm>
            <a:off x="7675416" y="4726752"/>
            <a:ext cx="12314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=15</a:t>
            </a:r>
            <a:endParaRPr lang="en-US" sz="5400" b="1" dirty="0"/>
          </a:p>
        </p:txBody>
      </p:sp>
      <p:sp>
        <p:nvSpPr>
          <p:cNvPr id="16" name="Rectangle 15"/>
          <p:cNvSpPr/>
          <p:nvPr/>
        </p:nvSpPr>
        <p:spPr>
          <a:xfrm>
            <a:off x="7640246" y="3779959"/>
            <a:ext cx="12314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=15</a:t>
            </a:r>
            <a:endParaRPr lang="en-US" sz="5400" b="1" dirty="0"/>
          </a:p>
        </p:txBody>
      </p:sp>
      <p:sp>
        <p:nvSpPr>
          <p:cNvPr id="17" name="Rectangle 16"/>
          <p:cNvSpPr/>
          <p:nvPr/>
        </p:nvSpPr>
        <p:spPr>
          <a:xfrm>
            <a:off x="7675416" y="5484711"/>
            <a:ext cx="12314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=15</a:t>
            </a:r>
            <a:endParaRPr lang="en-US" sz="5400" b="1" dirty="0"/>
          </a:p>
        </p:txBody>
      </p:sp>
      <p:sp>
        <p:nvSpPr>
          <p:cNvPr id="19" name="Rectangle 18"/>
          <p:cNvSpPr/>
          <p:nvPr/>
        </p:nvSpPr>
        <p:spPr>
          <a:xfrm rot="974966">
            <a:off x="7376086" y="6017638"/>
            <a:ext cx="12314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=15</a:t>
            </a:r>
            <a:endParaRPr lang="en-US" sz="5400" b="1" dirty="0"/>
          </a:p>
        </p:txBody>
      </p:sp>
      <p:sp>
        <p:nvSpPr>
          <p:cNvPr id="21" name="Rectangle 20"/>
          <p:cNvSpPr/>
          <p:nvPr/>
        </p:nvSpPr>
        <p:spPr>
          <a:xfrm rot="9481860">
            <a:off x="3061140" y="6017639"/>
            <a:ext cx="12314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=15</a:t>
            </a:r>
            <a:endParaRPr lang="en-US" sz="5400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" t="62349" r="71172" b="25385"/>
          <a:stretch/>
        </p:blipFill>
        <p:spPr>
          <a:xfrm>
            <a:off x="400051" y="647698"/>
            <a:ext cx="3238499" cy="81915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49513" r="65225" b="37651"/>
          <a:stretch/>
        </p:blipFill>
        <p:spPr>
          <a:xfrm>
            <a:off x="421823" y="-114300"/>
            <a:ext cx="3902528" cy="8572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76042" r="22545" b="11978"/>
          <a:stretch/>
        </p:blipFill>
        <p:spPr>
          <a:xfrm>
            <a:off x="400051" y="1447800"/>
            <a:ext cx="8667750" cy="8001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5" t="49513" r="-320" b="36225"/>
          <a:stretch/>
        </p:blipFill>
        <p:spPr>
          <a:xfrm>
            <a:off x="4324350" y="-95252"/>
            <a:ext cx="7317921" cy="9525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3" t="62920" r="-319" b="25385"/>
          <a:stretch/>
        </p:blipFill>
        <p:spPr>
          <a:xfrm>
            <a:off x="3505200" y="704849"/>
            <a:ext cx="8115299" cy="78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3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0.02201 0.25764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1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59259E-6 L -0.29102 0.15093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57" y="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0.3 0.37199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02344 0.1386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00612 0.38079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1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07407E-6 L 0.27839 0.13635 " pathEditMode="relative" rAng="0" ptsTypes="AA">
                                      <p:cBhvr>
                                        <p:cTn id="1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19" y="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-0.27877 0.38449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45" y="1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0.06172 0.2581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6" y="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-0.04987 0.25764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1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6" grpId="0"/>
      <p:bldP spid="17" grpId="0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 txBox="1">
                <a:spLocks noChangeArrowheads="1"/>
              </p:cNvSpPr>
              <p:nvPr/>
            </p:nvSpPr>
            <p:spPr>
              <a:xfrm>
                <a:off x="1" y="25787"/>
                <a:ext cx="12001500" cy="1346166"/>
              </a:xfrm>
              <a:prstGeom prst="rect">
                <a:avLst/>
              </a:prstGeom>
            </p:spPr>
            <p:txBody>
              <a:bodyPr/>
              <a:lstStyle/>
              <a:p>
                <a:pPr marL="67865" lvl="1" indent="-157159">
                  <a:spcBef>
                    <a:spcPct val="20000"/>
                  </a:spcBef>
                  <a:buClr>
                    <a:srgbClr val="10CF9B"/>
                  </a:buClr>
                  <a:buSzPct val="65000"/>
                  <a:defRPr/>
                </a:pP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ক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ক্রমের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ম্যাজিক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সমষ্টি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ক</m:t>
                        </m:r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ক</m:t>
                            </m:r>
                          </m:e>
                          <m:sup>
                            <m:r>
                              <a:rPr lang="en-US" sz="4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25787"/>
                <a:ext cx="12001500" cy="1346166"/>
              </a:xfrm>
              <a:prstGeom prst="rect">
                <a:avLst/>
              </a:prstGeom>
              <a:blipFill>
                <a:blip r:embed="rId2"/>
                <a:stretch>
                  <a:fillRect l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 txBox="1">
                <a:spLocks noChangeArrowheads="1"/>
              </p:cNvSpPr>
              <p:nvPr/>
            </p:nvSpPr>
            <p:spPr>
              <a:xfrm>
                <a:off x="1" y="1101647"/>
                <a:ext cx="12191999" cy="1187236"/>
              </a:xfrm>
              <a:prstGeom prst="rect">
                <a:avLst/>
              </a:prstGeom>
            </p:spPr>
            <p:txBody>
              <a:bodyPr/>
              <a:lstStyle/>
              <a:p>
                <a:pPr marL="67865" lvl="1" indent="-157159">
                  <a:spcBef>
                    <a:spcPct val="20000"/>
                  </a:spcBef>
                  <a:buClr>
                    <a:srgbClr val="10CF9B"/>
                  </a:buClr>
                  <a:buSzPct val="65000"/>
                  <a:defRPr/>
                </a:pPr>
                <a:r>
                  <a:rPr lang="en-US" sz="44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ক্রমের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ম্যাজিক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সংখ্যার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সমষ্টি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𝟒</m:t>
                            </m:r>
                          </m:e>
                          <m:sup>
                            <m:r>
                              <a:rPr lang="en-US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𝟏</m:t>
                        </m:r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num>
                      <m:den>
                        <m:r>
                          <a:rPr lang="en-US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𝟑𝟒</m:t>
                    </m:r>
                  </m:oMath>
                </a14:m>
                <a:endParaRPr lang="en-US" sz="3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101647"/>
                <a:ext cx="12191999" cy="1187236"/>
              </a:xfrm>
              <a:prstGeom prst="rect">
                <a:avLst/>
              </a:prstGeom>
              <a:blipFill>
                <a:blip r:embed="rId3"/>
                <a:stretch>
                  <a:fillRect l="-2000" b="-9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92920" y="2342922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</a:t>
            </a:r>
            <a:endParaRPr lang="en-US" sz="5400" b="1" dirty="0"/>
          </a:p>
        </p:txBody>
      </p:sp>
      <p:sp>
        <p:nvSpPr>
          <p:cNvPr id="7" name="Rectangle 6"/>
          <p:cNvSpPr/>
          <p:nvPr/>
        </p:nvSpPr>
        <p:spPr>
          <a:xfrm>
            <a:off x="1079314" y="23594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2</a:t>
            </a:r>
            <a:endParaRPr lang="en-US" sz="5400" b="1" dirty="0"/>
          </a:p>
        </p:txBody>
      </p:sp>
      <p:sp>
        <p:nvSpPr>
          <p:cNvPr id="8" name="Rectangle 7"/>
          <p:cNvSpPr/>
          <p:nvPr/>
        </p:nvSpPr>
        <p:spPr>
          <a:xfrm>
            <a:off x="1610986" y="234018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2097378" y="2348445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13502" y="23594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6</a:t>
            </a:r>
            <a:endParaRPr lang="en-US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2634568" y="23594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5</a:t>
            </a:r>
            <a:endParaRPr lang="en-US" sz="5400" b="1" dirty="0"/>
          </a:p>
        </p:txBody>
      </p:sp>
      <p:sp>
        <p:nvSpPr>
          <p:cNvPr id="12" name="Rectangle 11"/>
          <p:cNvSpPr/>
          <p:nvPr/>
        </p:nvSpPr>
        <p:spPr>
          <a:xfrm>
            <a:off x="3668362" y="2359450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58171" y="234018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8</a:t>
            </a:r>
            <a:endParaRPr lang="en-US" sz="5400" b="1" dirty="0"/>
          </a:p>
        </p:txBody>
      </p:sp>
      <p:sp>
        <p:nvSpPr>
          <p:cNvPr id="14" name="Rectangle 13"/>
          <p:cNvSpPr/>
          <p:nvPr/>
        </p:nvSpPr>
        <p:spPr>
          <a:xfrm>
            <a:off x="4980508" y="2323229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9</a:t>
            </a:r>
            <a:endParaRPr lang="en-US" sz="5400" b="1" dirty="0"/>
          </a:p>
        </p:txBody>
      </p:sp>
      <p:sp>
        <p:nvSpPr>
          <p:cNvPr id="20" name="Rectangle 19"/>
          <p:cNvSpPr/>
          <p:nvPr/>
        </p:nvSpPr>
        <p:spPr>
          <a:xfrm>
            <a:off x="5696845" y="2359179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10</a:t>
            </a:r>
            <a:endParaRPr lang="en-US" sz="5400" b="1" dirty="0"/>
          </a:p>
        </p:txBody>
      </p:sp>
      <p:sp>
        <p:nvSpPr>
          <p:cNvPr id="22" name="Rectangle 21"/>
          <p:cNvSpPr/>
          <p:nvPr/>
        </p:nvSpPr>
        <p:spPr>
          <a:xfrm>
            <a:off x="6612477" y="2359179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11</a:t>
            </a:r>
            <a:endParaRPr lang="en-US" sz="5400" b="1" dirty="0"/>
          </a:p>
        </p:txBody>
      </p:sp>
      <p:sp>
        <p:nvSpPr>
          <p:cNvPr id="23" name="Rectangle 22"/>
          <p:cNvSpPr/>
          <p:nvPr/>
        </p:nvSpPr>
        <p:spPr>
          <a:xfrm>
            <a:off x="7449261" y="2359179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12</a:t>
            </a:r>
            <a:endParaRPr lang="en-US" sz="5400" b="1" dirty="0"/>
          </a:p>
        </p:txBody>
      </p:sp>
      <p:sp>
        <p:nvSpPr>
          <p:cNvPr id="24" name="Rectangle 23"/>
          <p:cNvSpPr/>
          <p:nvPr/>
        </p:nvSpPr>
        <p:spPr>
          <a:xfrm>
            <a:off x="8239909" y="2340181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13</a:t>
            </a:r>
            <a:endParaRPr lang="en-US" sz="5400" b="1" dirty="0"/>
          </a:p>
        </p:txBody>
      </p:sp>
      <p:sp>
        <p:nvSpPr>
          <p:cNvPr id="25" name="Rectangle 24"/>
          <p:cNvSpPr/>
          <p:nvPr/>
        </p:nvSpPr>
        <p:spPr>
          <a:xfrm>
            <a:off x="9105544" y="2359184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14</a:t>
            </a:r>
            <a:endParaRPr lang="en-US" sz="5400" b="1" dirty="0"/>
          </a:p>
        </p:txBody>
      </p:sp>
      <p:sp>
        <p:nvSpPr>
          <p:cNvPr id="26" name="Rectangle 25"/>
          <p:cNvSpPr/>
          <p:nvPr/>
        </p:nvSpPr>
        <p:spPr>
          <a:xfrm>
            <a:off x="9918038" y="2378187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15</a:t>
            </a:r>
            <a:endParaRPr lang="en-US" sz="5400" b="1" dirty="0"/>
          </a:p>
        </p:txBody>
      </p:sp>
      <p:sp>
        <p:nvSpPr>
          <p:cNvPr id="27" name="Rectangle 26"/>
          <p:cNvSpPr/>
          <p:nvPr/>
        </p:nvSpPr>
        <p:spPr>
          <a:xfrm>
            <a:off x="10804819" y="2362840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16</a:t>
            </a:r>
            <a:endParaRPr lang="en-US" sz="54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102919"/>
              </p:ext>
            </p:extLst>
          </p:nvPr>
        </p:nvGraphicFramePr>
        <p:xfrm>
          <a:off x="3766067" y="3347815"/>
          <a:ext cx="3861556" cy="2951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389">
                  <a:extLst>
                    <a:ext uri="{9D8B030D-6E8A-4147-A177-3AD203B41FA5}">
                      <a16:colId xmlns:a16="http://schemas.microsoft.com/office/drawing/2014/main" val="2243477675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3342347580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3830760514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1144866093"/>
                    </a:ext>
                  </a:extLst>
                </a:gridCol>
              </a:tblGrid>
              <a:tr h="7378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991828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337019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792721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3508248"/>
                  </a:ext>
                </a:extLst>
              </a:tr>
            </a:tbl>
          </a:graphicData>
        </a:graphic>
      </p:graphicFrame>
      <p:cxnSp>
        <p:nvCxnSpPr>
          <p:cNvPr id="31" name="Straight Connector 30"/>
          <p:cNvCxnSpPr/>
          <p:nvPr/>
        </p:nvCxnSpPr>
        <p:spPr>
          <a:xfrm>
            <a:off x="3725512" y="3339617"/>
            <a:ext cx="3886757" cy="295959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753444" y="3356466"/>
            <a:ext cx="3852111" cy="29427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1719619" y="2436423"/>
            <a:ext cx="8298306" cy="878739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১৬টি ঘর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710136" y="3138258"/>
            <a:ext cx="456437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ঘর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সিরিয়াল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 ‍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বসাব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7649" y="2261462"/>
            <a:ext cx="130302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কুনি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দিবো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569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4 3.7037E-6 L 0.27982 0.13634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19" y="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3095 0.13866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69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0.35507 0.13426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47" y="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22222E-6 L 0.38177 0.1331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89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10872 0.23866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0.14258 0.24097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2" y="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1806 0.24352 " pathEditMode="relative" rAng="0" ptsTypes="AA">
                                      <p:cBhvr>
                                        <p:cTn id="1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0.20312 0.24144 " pathEditMode="relative" rAng="0" ptsTypes="AA">
                                      <p:cBhvr>
                                        <p:cTn id="1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56" y="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-0.07865 0.35347 " pathEditMode="relative" rAng="0" ptsTypes="AA">
                                      <p:cBhvr>
                                        <p:cTn id="1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2" y="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-0.07566 0.35301 " pathEditMode="relative" rAng="0" ptsTypes="AA">
                                      <p:cBhvr>
                                        <p:cTn id="1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9" y="1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-0.07696 0.35047 " pathEditMode="relative" rAng="0" ptsTypes="AA">
                                      <p:cBhvr>
                                        <p:cTn id="1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1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7149 0.35023 " pathEditMode="relative" rAng="0" ptsTypes="AA">
                                      <p:cBhvr>
                                        <p:cTn id="1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-0.36367 0.45996 " pathEditMode="relative" rAng="0" ptsTypes="AA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90" y="2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35729 0.45718 " pathEditMode="relative" rAng="0" ptsTypes="AA">
                                      <p:cBhvr>
                                        <p:cTn id="1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65" y="2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35104 0.4544 " pathEditMode="relative" rAng="0" ptsTypes="AA">
                                      <p:cBhvr>
                                        <p:cTn id="1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52" y="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-0.33972 0.45393 " pathEditMode="relative" rAng="0" ptsTypes="AA">
                                      <p:cBhvr>
                                        <p:cTn id="1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92" y="22685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  <p:bldP spid="5" grpId="1"/>
      <p:bldP spid="5" grpId="2"/>
      <p:bldP spid="7" grpId="0"/>
      <p:bldP spid="7" grpId="1"/>
      <p:bldP spid="8" grpId="0"/>
      <p:bldP spid="8" grpId="1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2" grpId="0"/>
      <p:bldP spid="12" grpId="1"/>
      <p:bldP spid="12" grpId="2"/>
      <p:bldP spid="13" grpId="0"/>
      <p:bldP spid="13" grpId="1"/>
      <p:bldP spid="14" grpId="0"/>
      <p:bldP spid="14" grpId="1"/>
      <p:bldP spid="20" grpId="0"/>
      <p:bldP spid="20" grpId="1"/>
      <p:bldP spid="20" grpId="2"/>
      <p:bldP spid="22" grpId="0"/>
      <p:bldP spid="22" grpId="1"/>
      <p:bldP spid="22" grpId="2"/>
      <p:bldP spid="23" grpId="0"/>
      <p:bldP spid="23" grpId="1"/>
      <p:bldP spid="24" grpId="0"/>
      <p:bldP spid="24" grpId="1"/>
      <p:bldP spid="24" grpId="2"/>
      <p:bldP spid="25" grpId="0"/>
      <p:bldP spid="25" grpId="1"/>
      <p:bldP spid="26" grpId="0"/>
      <p:bldP spid="26" grpId="1"/>
      <p:bldP spid="27" grpId="0"/>
      <p:bldP spid="27" grpId="1"/>
      <p:bldP spid="27" grpId="2"/>
      <p:bldP spid="28" grpId="0"/>
      <p:bldP spid="28" grpId="1"/>
      <p:bldP spid="29" grpId="0"/>
      <p:bldP spid="29" grpId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741524"/>
              </p:ext>
            </p:extLst>
          </p:nvPr>
        </p:nvGraphicFramePr>
        <p:xfrm>
          <a:off x="1689053" y="1608291"/>
          <a:ext cx="386155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389">
                  <a:extLst>
                    <a:ext uri="{9D8B030D-6E8A-4147-A177-3AD203B41FA5}">
                      <a16:colId xmlns:a16="http://schemas.microsoft.com/office/drawing/2014/main" val="2243477675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3342347580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3830760514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1144866093"/>
                    </a:ext>
                  </a:extLst>
                </a:gridCol>
              </a:tblGrid>
              <a:tr h="737848"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991828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337019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792721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3508248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128483"/>
              </p:ext>
            </p:extLst>
          </p:nvPr>
        </p:nvGraphicFramePr>
        <p:xfrm>
          <a:off x="5803853" y="1565206"/>
          <a:ext cx="386155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389">
                  <a:extLst>
                    <a:ext uri="{9D8B030D-6E8A-4147-A177-3AD203B41FA5}">
                      <a16:colId xmlns:a16="http://schemas.microsoft.com/office/drawing/2014/main" val="2243477675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3342347580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3830760514"/>
                    </a:ext>
                  </a:extLst>
                </a:gridCol>
                <a:gridCol w="965389">
                  <a:extLst>
                    <a:ext uri="{9D8B030D-6E8A-4147-A177-3AD203B41FA5}">
                      <a16:colId xmlns:a16="http://schemas.microsoft.com/office/drawing/2014/main" val="1144866093"/>
                    </a:ext>
                  </a:extLst>
                </a:gridCol>
              </a:tblGrid>
              <a:tr h="737848"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991828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337019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792721"/>
                  </a:ext>
                </a:extLst>
              </a:tr>
              <a:tr h="737848"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350824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89462" y="155858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</a:t>
            </a:r>
            <a:endParaRPr lang="en-US" sz="5400" b="1" dirty="0"/>
          </a:p>
        </p:txBody>
      </p:sp>
      <p:sp>
        <p:nvSpPr>
          <p:cNvPr id="6" name="Rectangle 5"/>
          <p:cNvSpPr/>
          <p:nvPr/>
        </p:nvSpPr>
        <p:spPr>
          <a:xfrm>
            <a:off x="2867175" y="156520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2</a:t>
            </a:r>
            <a:endParaRPr lang="en-US" sz="5400" b="1" dirty="0"/>
          </a:p>
        </p:txBody>
      </p:sp>
      <p:sp>
        <p:nvSpPr>
          <p:cNvPr id="7" name="Rectangle 6"/>
          <p:cNvSpPr/>
          <p:nvPr/>
        </p:nvSpPr>
        <p:spPr>
          <a:xfrm>
            <a:off x="3800664" y="155196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4789531" y="160829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2904787" y="2492218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6</a:t>
            </a:r>
            <a:endParaRPr lang="en-US" sz="5400" b="1" dirty="0"/>
          </a:p>
        </p:txBody>
      </p:sp>
      <p:sp>
        <p:nvSpPr>
          <p:cNvPr id="10" name="Rectangle 9"/>
          <p:cNvSpPr/>
          <p:nvPr/>
        </p:nvSpPr>
        <p:spPr>
          <a:xfrm>
            <a:off x="1889462" y="248035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5</a:t>
            </a:r>
            <a:endParaRPr lang="en-US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3809547" y="2480351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62523" y="2488536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8</a:t>
            </a:r>
            <a:endParaRPr lang="en-US" sz="5400" b="1" dirty="0"/>
          </a:p>
        </p:txBody>
      </p:sp>
      <p:sp>
        <p:nvSpPr>
          <p:cNvPr id="13" name="Rectangle 12"/>
          <p:cNvSpPr/>
          <p:nvPr/>
        </p:nvSpPr>
        <p:spPr>
          <a:xfrm>
            <a:off x="1889462" y="3397693"/>
            <a:ext cx="535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9</a:t>
            </a:r>
            <a:endParaRPr lang="en-US" sz="5400" b="1" dirty="0"/>
          </a:p>
        </p:txBody>
      </p:sp>
      <p:sp>
        <p:nvSpPr>
          <p:cNvPr id="14" name="Rectangle 13"/>
          <p:cNvSpPr/>
          <p:nvPr/>
        </p:nvSpPr>
        <p:spPr>
          <a:xfrm>
            <a:off x="2669522" y="3419230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10</a:t>
            </a:r>
            <a:endParaRPr lang="en-US" sz="5400" b="1" dirty="0"/>
          </a:p>
        </p:txBody>
      </p:sp>
      <p:sp>
        <p:nvSpPr>
          <p:cNvPr id="15" name="Rectangle 14"/>
          <p:cNvSpPr/>
          <p:nvPr/>
        </p:nvSpPr>
        <p:spPr>
          <a:xfrm>
            <a:off x="3666674" y="3419230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11</a:t>
            </a:r>
            <a:endParaRPr lang="en-US" sz="5400" b="1" dirty="0"/>
          </a:p>
        </p:txBody>
      </p:sp>
      <p:sp>
        <p:nvSpPr>
          <p:cNvPr id="16" name="Rectangle 15"/>
          <p:cNvSpPr/>
          <p:nvPr/>
        </p:nvSpPr>
        <p:spPr>
          <a:xfrm>
            <a:off x="4554455" y="3403681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12</a:t>
            </a:r>
            <a:endParaRPr lang="en-US" sz="5400" b="1" dirty="0"/>
          </a:p>
        </p:txBody>
      </p:sp>
      <p:sp>
        <p:nvSpPr>
          <p:cNvPr id="17" name="Rectangle 16"/>
          <p:cNvSpPr/>
          <p:nvPr/>
        </p:nvSpPr>
        <p:spPr>
          <a:xfrm>
            <a:off x="1713933" y="4385646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13</a:t>
            </a:r>
            <a:endParaRPr lang="en-US" sz="5400" b="1" dirty="0"/>
          </a:p>
        </p:txBody>
      </p:sp>
      <p:sp>
        <p:nvSpPr>
          <p:cNvPr id="18" name="Rectangle 17"/>
          <p:cNvSpPr/>
          <p:nvPr/>
        </p:nvSpPr>
        <p:spPr>
          <a:xfrm>
            <a:off x="2729258" y="4364104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14</a:t>
            </a:r>
            <a:endParaRPr lang="en-US" sz="5400" b="1" dirty="0"/>
          </a:p>
        </p:txBody>
      </p:sp>
      <p:sp>
        <p:nvSpPr>
          <p:cNvPr id="19" name="Rectangle 18"/>
          <p:cNvSpPr/>
          <p:nvPr/>
        </p:nvSpPr>
        <p:spPr>
          <a:xfrm>
            <a:off x="3696542" y="4385646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15</a:t>
            </a:r>
            <a:endParaRPr lang="en-US" sz="5400" b="1" dirty="0"/>
          </a:p>
        </p:txBody>
      </p:sp>
      <p:sp>
        <p:nvSpPr>
          <p:cNvPr id="20" name="Rectangle 19"/>
          <p:cNvSpPr/>
          <p:nvPr/>
        </p:nvSpPr>
        <p:spPr>
          <a:xfrm>
            <a:off x="4656244" y="4398886"/>
            <a:ext cx="886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/>
              <a:t>16</a:t>
            </a:r>
            <a:endParaRPr lang="en-US" sz="5400" b="1" dirty="0"/>
          </a:p>
        </p:txBody>
      </p:sp>
      <p:sp>
        <p:nvSpPr>
          <p:cNvPr id="21" name="Rectangle 20"/>
          <p:cNvSpPr/>
          <p:nvPr/>
        </p:nvSpPr>
        <p:spPr>
          <a:xfrm>
            <a:off x="9665409" y="2565480"/>
            <a:ext cx="1035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=34</a:t>
            </a:r>
            <a:endParaRPr lang="en-US" sz="4400" b="1" dirty="0"/>
          </a:p>
        </p:txBody>
      </p:sp>
      <p:sp>
        <p:nvSpPr>
          <p:cNvPr id="22" name="Rectangle 21"/>
          <p:cNvSpPr/>
          <p:nvPr/>
        </p:nvSpPr>
        <p:spPr>
          <a:xfrm>
            <a:off x="9665409" y="1551966"/>
            <a:ext cx="1035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=34</a:t>
            </a:r>
            <a:endParaRPr lang="en-US" sz="4400" b="1" dirty="0"/>
          </a:p>
        </p:txBody>
      </p:sp>
      <p:sp>
        <p:nvSpPr>
          <p:cNvPr id="23" name="Rectangle 22"/>
          <p:cNvSpPr/>
          <p:nvPr/>
        </p:nvSpPr>
        <p:spPr>
          <a:xfrm>
            <a:off x="9665409" y="3474637"/>
            <a:ext cx="1035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=34</a:t>
            </a:r>
            <a:endParaRPr lang="en-US" sz="4400" b="1" dirty="0"/>
          </a:p>
        </p:txBody>
      </p:sp>
      <p:sp>
        <p:nvSpPr>
          <p:cNvPr id="24" name="Rectangle 23"/>
          <p:cNvSpPr/>
          <p:nvPr/>
        </p:nvSpPr>
        <p:spPr>
          <a:xfrm rot="1396033">
            <a:off x="9516514" y="5074609"/>
            <a:ext cx="1035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=34</a:t>
            </a:r>
            <a:endParaRPr lang="en-US" sz="4400" b="1" dirty="0"/>
          </a:p>
        </p:txBody>
      </p:sp>
      <p:sp>
        <p:nvSpPr>
          <p:cNvPr id="25" name="Rectangle 24"/>
          <p:cNvSpPr/>
          <p:nvPr/>
        </p:nvSpPr>
        <p:spPr>
          <a:xfrm rot="19945143">
            <a:off x="9546142" y="890811"/>
            <a:ext cx="1035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=34</a:t>
            </a:r>
            <a:endParaRPr lang="en-US" sz="4400" b="1" dirty="0"/>
          </a:p>
        </p:txBody>
      </p:sp>
      <p:sp>
        <p:nvSpPr>
          <p:cNvPr id="26" name="Rectangle 25"/>
          <p:cNvSpPr/>
          <p:nvPr/>
        </p:nvSpPr>
        <p:spPr>
          <a:xfrm>
            <a:off x="9665409" y="4398886"/>
            <a:ext cx="1035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=34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0" y="-66276"/>
            <a:ext cx="123825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কোনাকুনির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গুলো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উল্টো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দিবো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9550" y="5612973"/>
            <a:ext cx="131761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৩৪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5909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10092 0.39005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9" y="1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0.25665 0.13171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26" y="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40963 -0.1444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-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0.57526 -0.41481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63" y="-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0974 -0.41482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0" y="-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0.25286 -0.13449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43" y="-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0.40586 0.13171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86" y="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56524 0.39561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55" y="1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7" grpId="0"/>
      <p:bldP spid="8" grpId="0"/>
      <p:bldP spid="8" grpId="1"/>
      <p:bldP spid="9" grpId="0"/>
      <p:bldP spid="9" grpId="1"/>
      <p:bldP spid="10" grpId="0"/>
      <p:bldP spid="11" grpId="0"/>
      <p:bldP spid="11" grpId="1"/>
      <p:bldP spid="12" grpId="0"/>
      <p:bldP spid="13" grpId="0"/>
      <p:bldP spid="14" grpId="0"/>
      <p:bldP spid="14" grpId="1"/>
      <p:bldP spid="15" grpId="0"/>
      <p:bldP spid="15" grpId="1"/>
      <p:bldP spid="16" grpId="0"/>
      <p:bldP spid="17" grpId="0"/>
      <p:bldP spid="17" grpId="1"/>
      <p:bldP spid="18" grpId="0"/>
      <p:bldP spid="19" grpId="0"/>
      <p:bldP spid="20" grpId="0"/>
      <p:bldP spid="20" grpId="1"/>
      <p:bldP spid="21" grpId="0"/>
      <p:bldP spid="22" grpId="0"/>
      <p:bldP spid="23" grpId="0"/>
      <p:bldP spid="24" grpId="0"/>
      <p:bldP spid="25" grpId="0"/>
      <p:bldP spid="26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55785" y="559559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4"/>
          <a:stretch/>
        </p:blipFill>
        <p:spPr>
          <a:xfrm>
            <a:off x="3102429" y="1021224"/>
            <a:ext cx="5291410" cy="52060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22813" y="14406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বিনোদন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 rot="18350350">
            <a:off x="6111192" y="2742545"/>
            <a:ext cx="7101840" cy="13516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14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743" y="396866"/>
            <a:ext cx="647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বাড়ির কাজ 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74224" y="3795963"/>
            <a:ext cx="1007364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6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ক্রমের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কর।</a:t>
            </a:r>
            <a:endParaRPr lang="en-US" sz="3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24" y="2122714"/>
            <a:ext cx="10285912" cy="943056"/>
          </a:xfrm>
          <a:prstGeom prst="rect">
            <a:avLst/>
          </a:prstGeom>
        </p:spPr>
      </p:pic>
      <p:sp>
        <p:nvSpPr>
          <p:cNvPr id="5" name="Notched Right Arrow 4"/>
          <p:cNvSpPr/>
          <p:nvPr/>
        </p:nvSpPr>
        <p:spPr>
          <a:xfrm>
            <a:off x="457200" y="2449286"/>
            <a:ext cx="947057" cy="424543"/>
          </a:xfrm>
          <a:prstGeom prst="notchedRightArrow">
            <a:avLst/>
          </a:prstGeom>
          <a:gradFill flip="none" rotWithShape="1">
            <a:gsLst>
              <a:gs pos="0">
                <a:srgbClr val="FF0000"/>
              </a:gs>
              <a:gs pos="61000">
                <a:srgbClr val="FFFF00"/>
              </a:gs>
              <a:gs pos="100000">
                <a:srgbClr val="00B05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457200" y="3958274"/>
            <a:ext cx="947057" cy="424543"/>
          </a:xfrm>
          <a:prstGeom prst="notchedRightArrow">
            <a:avLst/>
          </a:prstGeom>
          <a:gradFill flip="none" rotWithShape="1">
            <a:gsLst>
              <a:gs pos="0">
                <a:srgbClr val="FF0000"/>
              </a:gs>
              <a:gs pos="61000">
                <a:srgbClr val="FFFF00"/>
              </a:gs>
              <a:gs pos="100000">
                <a:srgbClr val="00B05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2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48982"/>
            <a:ext cx="12191999" cy="623751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27668" y="80007"/>
            <a:ext cx="5519989" cy="67487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8CE8D-168A-9185-DD53-503F3043FAB8}"/>
              </a:ext>
            </a:extLst>
          </p:cNvPr>
          <p:cNvSpPr txBox="1"/>
          <p:nvPr/>
        </p:nvSpPr>
        <p:spPr>
          <a:xfrm>
            <a:off x="4404000" y="1445330"/>
            <a:ext cx="3482700" cy="646331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BF4A1-198D-F278-566F-7650E6787A93}"/>
              </a:ext>
            </a:extLst>
          </p:cNvPr>
          <p:cNvSpPr txBox="1"/>
          <p:nvPr/>
        </p:nvSpPr>
        <p:spPr>
          <a:xfrm>
            <a:off x="3142318" y="2682293"/>
            <a:ext cx="6328919" cy="1200329"/>
          </a:xfrm>
          <a:prstGeom prst="rect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আগামী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দেখা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ইনশাআল্লাহ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567DFD-98D2-9A97-BE44-6EE00CED1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120" y="641759"/>
            <a:ext cx="2143125" cy="38548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5C8A8B-130D-4518-B23F-547F9A0B4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93" y="754880"/>
            <a:ext cx="2143125" cy="385482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26566" y="669466"/>
            <a:ext cx="734785" cy="7347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656478" y="5062741"/>
            <a:ext cx="7662815" cy="120654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endParaRPr lang="en-US" sz="2400" b="1" dirty="0" smtClean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endParaRPr lang="en-US" sz="2400" b="1" dirty="0" smtClean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4"/>
              </a:rPr>
              <a:t>www.youtube.com/@Bdmamunsir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737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588</Words>
  <Application>Microsoft Office PowerPoint</Application>
  <PresentationFormat>Widescreen</PresentationFormat>
  <Paragraphs>134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Aharoni</vt:lpstr>
      <vt:lpstr>Arial</vt:lpstr>
      <vt:lpstr>Arial Black</vt:lpstr>
      <vt:lpstr>Calibri</vt:lpstr>
      <vt:lpstr>Calibri Light</vt:lpstr>
      <vt:lpstr>Cambria Math</vt:lpstr>
      <vt:lpstr>Nikosh</vt:lpstr>
      <vt:lpstr>NikoshBAN</vt:lpstr>
      <vt:lpstr>Nirmala UI</vt:lpstr>
      <vt:lpstr>Shonar Bangla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ICT_LAB</cp:lastModifiedBy>
  <cp:revision>165</cp:revision>
  <dcterms:created xsi:type="dcterms:W3CDTF">2026-08-16T17:16:24Z</dcterms:created>
  <dcterms:modified xsi:type="dcterms:W3CDTF">2026-08-29T16:22:35Z</dcterms:modified>
</cp:coreProperties>
</file>