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4D9"/>
    <a:srgbClr val="F1F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74B-4370-1F21-F5CA-1AB3073A18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607F22-C200-0EB0-3843-DD06C0E62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0687A-37F1-6A46-F3B6-8AAA9A11C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4081-1928-4028-8B30-9C426FFF03FA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C9B6-0753-DF43-F8F7-CC5D12FF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27A67-291B-2A7F-FBE1-EF451A3A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443-1599-4525-9741-B11710B7C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6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0E78B6-C654-18C7-2E70-EC66574BD1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315B85-84F6-DEAF-0AFC-D756BCC7A2F0}"/>
              </a:ext>
            </a:extLst>
          </p:cNvPr>
          <p:cNvSpPr txBox="1"/>
          <p:nvPr userDrawn="1"/>
        </p:nvSpPr>
        <p:spPr>
          <a:xfrm>
            <a:off x="1124928" y="6457890"/>
            <a:ext cx="9942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J. G. M Kamil (M.A) Madrasah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7A4C7F-F774-349F-8636-0BA349F3C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3" y="2811780"/>
            <a:ext cx="917615" cy="1085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2809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FF34C3-DCCC-9563-9ECD-71C2D5B5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9F36D-0BBB-4DC4-183B-5B71D8A3B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23A20-D48C-39CB-D266-B22D12334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94081-1928-4028-8B30-9C426FFF03FA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14618-C731-65CC-55DE-F64684564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4D913-32FF-172B-D736-41F6CA84C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CE443-1599-4525-9741-B11710B7C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4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1C8354-B3C4-BE5D-4F80-5359ECFEE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-228600"/>
            <a:ext cx="11544300" cy="721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3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06850A-8DFD-B73E-E1BB-2CD2E0D163CF}"/>
              </a:ext>
            </a:extLst>
          </p:cNvPr>
          <p:cNvSpPr txBox="1"/>
          <p:nvPr/>
        </p:nvSpPr>
        <p:spPr>
          <a:xfrm>
            <a:off x="6599172" y="690998"/>
            <a:ext cx="4448654" cy="9233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EA3D60-DC59-9BC3-A792-2BEF8C9620D5}"/>
              </a:ext>
            </a:extLst>
          </p:cNvPr>
          <p:cNvSpPr txBox="1"/>
          <p:nvPr/>
        </p:nvSpPr>
        <p:spPr>
          <a:xfrm>
            <a:off x="3153528" y="2702254"/>
            <a:ext cx="5884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C1A86-E063-E1E7-0619-56F28FFBB714}"/>
              </a:ext>
            </a:extLst>
          </p:cNvPr>
          <p:cNvSpPr txBox="1"/>
          <p:nvPr/>
        </p:nvSpPr>
        <p:spPr>
          <a:xfrm>
            <a:off x="4272424" y="3441476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29679-FE67-343E-DA5A-0CB98EBACCA9}"/>
              </a:ext>
            </a:extLst>
          </p:cNvPr>
          <p:cNvSpPr txBox="1"/>
          <p:nvPr/>
        </p:nvSpPr>
        <p:spPr>
          <a:xfrm>
            <a:off x="2620529" y="3930360"/>
            <a:ext cx="6950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Kamil (M.A) Madrasah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D2A499-A65C-C8BA-1AF8-45B0A8892A1E}"/>
              </a:ext>
            </a:extLst>
          </p:cNvPr>
          <p:cNvSpPr txBox="1"/>
          <p:nvPr/>
        </p:nvSpPr>
        <p:spPr>
          <a:xfrm>
            <a:off x="4536920" y="4435191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D2917F-6491-5A29-D7A6-1B0CC2293D29}"/>
              </a:ext>
            </a:extLst>
          </p:cNvPr>
          <p:cNvSpPr txBox="1"/>
          <p:nvPr/>
        </p:nvSpPr>
        <p:spPr>
          <a:xfrm>
            <a:off x="3047100" y="5342832"/>
            <a:ext cx="5163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Enjoy a Video!</a:t>
            </a:r>
          </a:p>
        </p:txBody>
      </p:sp>
      <p:sp>
        <p:nvSpPr>
          <p:cNvPr id="8" name="Arrow: U-Turn 7">
            <a:extLst>
              <a:ext uri="{FF2B5EF4-FFF2-40B4-BE49-F238E27FC236}">
                <a16:creationId xmlns:a16="http://schemas.microsoft.com/office/drawing/2014/main" id="{92C5C6F8-67ED-35E6-8DC8-96B3D7FC3EF9}"/>
              </a:ext>
            </a:extLst>
          </p:cNvPr>
          <p:cNvSpPr/>
          <p:nvPr/>
        </p:nvSpPr>
        <p:spPr>
          <a:xfrm>
            <a:off x="8200415" y="5087175"/>
            <a:ext cx="1634951" cy="1219200"/>
          </a:xfrm>
          <a:prstGeom prst="uturnArrow">
            <a:avLst>
              <a:gd name="adj1" fmla="val 11875"/>
              <a:gd name="adj2" fmla="val 25000"/>
              <a:gd name="adj3" fmla="val 25000"/>
              <a:gd name="adj4" fmla="val 5000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623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icles A and An _ English Grammar &amp; Composition Grade 1 _ Periwinkle (1)">
            <a:hlinkClick r:id="" action="ppaction://media"/>
            <a:extLst>
              <a:ext uri="{FF2B5EF4-FFF2-40B4-BE49-F238E27FC236}">
                <a16:creationId xmlns:a16="http://schemas.microsoft.com/office/drawing/2014/main" id="{D9211D8E-1BE9-FAAC-6668-68EB00822D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00550" y="533400"/>
            <a:ext cx="7524750" cy="5297090"/>
          </a:xfrm>
          <a:prstGeom prst="roundRect">
            <a:avLst>
              <a:gd name="adj" fmla="val 12794"/>
            </a:avLst>
          </a:prstGeom>
          <a:ln>
            <a:noFill/>
          </a:ln>
          <a:effectLst>
            <a:outerShdw blurRad="165100" dist="165100" dir="3000000" algn="t" rotWithShape="0">
              <a:srgbClr val="000000">
                <a:alpha val="27000"/>
              </a:srgbClr>
            </a:outerShdw>
          </a:effectLst>
          <a:scene3d>
            <a:camera prst="perspectiveRight" fov="1500000">
              <a:rot lat="300000" lon="1200000" rev="0"/>
            </a:camera>
            <a:lightRig rig="threePt" dir="t">
              <a:rot lat="0" lon="0" rev="19800000"/>
            </a:lightRig>
          </a:scene3d>
          <a:sp3d extrusionH="190500">
            <a:bevelT w="139700" h="12700" prst="softRound"/>
            <a:extrusionClr>
              <a:srgbClr val="000000"/>
            </a:extrusionClr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95615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5758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9CB719-594D-B1AD-5840-14F9449A0BF9}"/>
              </a:ext>
            </a:extLst>
          </p:cNvPr>
          <p:cNvSpPr txBox="1"/>
          <p:nvPr/>
        </p:nvSpPr>
        <p:spPr>
          <a:xfrm>
            <a:off x="4914900" y="666750"/>
            <a:ext cx="67120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Lesson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Diclaration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C78B6-EACE-18A7-206B-C6F76E36B659}"/>
              </a:ext>
            </a:extLst>
          </p:cNvPr>
          <p:cNvSpPr txBox="1"/>
          <p:nvPr/>
        </p:nvSpPr>
        <p:spPr>
          <a:xfrm>
            <a:off x="4343400" y="1543050"/>
            <a:ext cx="7399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What do you watch in this video?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85F22-90B0-C872-B247-AAD73054BFC3}"/>
              </a:ext>
            </a:extLst>
          </p:cNvPr>
          <p:cNvSpPr txBox="1"/>
          <p:nvPr/>
        </p:nvSpPr>
        <p:spPr>
          <a:xfrm>
            <a:off x="4305301" y="2127825"/>
            <a:ext cx="6267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What do you understand by watching this video?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B9C53-8F1E-D58B-5767-4A79500A19AF}"/>
              </a:ext>
            </a:extLst>
          </p:cNvPr>
          <p:cNvSpPr txBox="1"/>
          <p:nvPr/>
        </p:nvSpPr>
        <p:spPr>
          <a:xfrm>
            <a:off x="4305301" y="3053594"/>
            <a:ext cx="6038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Yes , you are right. So, Our today’s Lesson is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80BBF8-D062-E873-A477-D6E7FFD79AD4}"/>
              </a:ext>
            </a:extLst>
          </p:cNvPr>
          <p:cNvSpPr txBox="1"/>
          <p:nvPr/>
        </p:nvSpPr>
        <p:spPr>
          <a:xfrm>
            <a:off x="1845478" y="4059821"/>
            <a:ext cx="85010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ARTICLES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918D7B-2C3D-9701-214A-FB234819A3B6}"/>
              </a:ext>
            </a:extLst>
          </p:cNvPr>
          <p:cNvSpPr txBox="1"/>
          <p:nvPr/>
        </p:nvSpPr>
        <p:spPr>
          <a:xfrm>
            <a:off x="2933700" y="5623351"/>
            <a:ext cx="5934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The uses of A &amp; An </a:t>
            </a:r>
          </a:p>
        </p:txBody>
      </p:sp>
    </p:spTree>
    <p:extLst>
      <p:ext uri="{BB962C8B-B14F-4D97-AF65-F5344CB8AC3E}">
        <p14:creationId xmlns:p14="http://schemas.microsoft.com/office/powerpoint/2010/main" val="245244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6D065B-D673-E3C9-9925-F1526E3CDE60}"/>
              </a:ext>
            </a:extLst>
          </p:cNvPr>
          <p:cNvSpPr txBox="1"/>
          <p:nvPr/>
        </p:nvSpPr>
        <p:spPr>
          <a:xfrm>
            <a:off x="2265727" y="3536304"/>
            <a:ext cx="9602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After completing the lesson, the students will be able to ….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C4F2D0-024C-8C4A-6680-2D772BB658C3}"/>
              </a:ext>
            </a:extLst>
          </p:cNvPr>
          <p:cNvSpPr txBox="1"/>
          <p:nvPr/>
        </p:nvSpPr>
        <p:spPr>
          <a:xfrm>
            <a:off x="2265727" y="4686300"/>
            <a:ext cx="499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Identify the articles correctly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16E7AE-0A41-CF5E-D119-48B6004A35FC}"/>
              </a:ext>
            </a:extLst>
          </p:cNvPr>
          <p:cNvSpPr txBox="1"/>
          <p:nvPr/>
        </p:nvSpPr>
        <p:spPr>
          <a:xfrm>
            <a:off x="2265727" y="5186065"/>
            <a:ext cx="6984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Fill up each blank with appropriate Article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8A92BA-BC3D-3337-56A7-594747E1E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975" y="116829"/>
            <a:ext cx="665797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73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7F3E22-976C-0B0F-DEDD-3D75DBA5D8D2}"/>
              </a:ext>
            </a:extLst>
          </p:cNvPr>
          <p:cNvSpPr txBox="1"/>
          <p:nvPr/>
        </p:nvSpPr>
        <p:spPr>
          <a:xfrm>
            <a:off x="4686299" y="1723163"/>
            <a:ext cx="68225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মূলত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adjective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যা কোনো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না অনির্দিষ্ট তা নির্দেশ করে ।</a:t>
            </a:r>
          </a:p>
          <a:p>
            <a:pPr algn="just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Articles are basically adjectives defining a noun as specific or unspecific. The and a/an are called articles.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 boy was standing on the bench.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After working for a long time, a cup of tea really stimulates us.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172201-D372-3377-1C8E-49CEB8A1C2FF}"/>
              </a:ext>
            </a:extLst>
          </p:cNvPr>
          <p:cNvSpPr txBox="1"/>
          <p:nvPr/>
        </p:nvSpPr>
        <p:spPr>
          <a:xfrm>
            <a:off x="5488178" y="425668"/>
            <a:ext cx="47227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কাকে বলে?</a:t>
            </a:r>
          </a:p>
        </p:txBody>
      </p:sp>
    </p:spTree>
    <p:extLst>
      <p:ext uri="{BB962C8B-B14F-4D97-AF65-F5344CB8AC3E}">
        <p14:creationId xmlns:p14="http://schemas.microsoft.com/office/powerpoint/2010/main" val="401856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B2D6DB-E53E-B457-42A1-9C8570C1F42D}"/>
              </a:ext>
            </a:extLst>
          </p:cNvPr>
          <p:cNvSpPr txBox="1"/>
          <p:nvPr/>
        </p:nvSpPr>
        <p:spPr>
          <a:xfrm>
            <a:off x="4670534" y="1102512"/>
            <a:ext cx="71851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Classification: 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In English, articles are classified into two types: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ইংরেজিতে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দু’ধরণের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article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303C1-8A08-1CFC-78CF-3D8126BF57E5}"/>
              </a:ext>
            </a:extLst>
          </p:cNvPr>
          <p:cNvSpPr txBox="1"/>
          <p:nvPr/>
        </p:nvSpPr>
        <p:spPr>
          <a:xfrm>
            <a:off x="4670534" y="4233069"/>
            <a:ext cx="5182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Definite Article and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Indefinite Article</a:t>
            </a:r>
          </a:p>
        </p:txBody>
      </p:sp>
    </p:spTree>
    <p:extLst>
      <p:ext uri="{BB962C8B-B14F-4D97-AF65-F5344CB8AC3E}">
        <p14:creationId xmlns:p14="http://schemas.microsoft.com/office/powerpoint/2010/main" val="3183188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E3C308-F035-83BD-5EA6-C0864C6E8B3C}"/>
              </a:ext>
            </a:extLst>
          </p:cNvPr>
          <p:cNvSpPr txBox="1"/>
          <p:nvPr/>
        </p:nvSpPr>
        <p:spPr>
          <a:xfrm>
            <a:off x="5048912" y="761461"/>
            <a:ext cx="609337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Definite Article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“The”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শব্দটিকে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definite article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বলা হয় । এটি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noun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কে নির্দিষ্ট করে বোঝাতে ব্যবহৃত হয় 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The” is referred to as a definite article. It is used to modify specific or particular nouns.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really liked the book you gave me.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“the”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করে বইটিকে বোঝাচ্ছে যা আমাকে কেউ দিয়েছে 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83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887210-F672-0905-CD34-6D667DF69F09}"/>
              </a:ext>
            </a:extLst>
          </p:cNvPr>
          <p:cNvSpPr txBox="1"/>
          <p:nvPr/>
        </p:nvSpPr>
        <p:spPr>
          <a:xfrm>
            <a:off x="4717828" y="644370"/>
            <a:ext cx="70432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Indefinite Article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শব্দটিকে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indefinite article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বলা হয় । অনির্দিষ্ট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কে বোঝাতে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 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 word a/an is called an indefinite article. A/an is used to refer to non-specific or non-particular nouns.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am looking for a book of arts.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“a”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 যেকোনো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arts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বইকে বোঝাচ্ছে 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am looking for an English book.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“an”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 যেকোনো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English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বইকে বোঝাচ্ছে 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49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10AD65-1749-82E2-6FAF-B9E727AB1D9F}"/>
              </a:ext>
            </a:extLst>
          </p:cNvPr>
          <p:cNvSpPr txBox="1"/>
          <p:nvPr/>
        </p:nvSpPr>
        <p:spPr>
          <a:xfrm>
            <a:off x="4765127" y="698202"/>
            <a:ext cx="74268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Article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(Use of Articles)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F2CE3-E682-FF87-EDFE-822E87D1A0D4}"/>
              </a:ext>
            </a:extLst>
          </p:cNvPr>
          <p:cNvSpPr txBox="1"/>
          <p:nvPr/>
        </p:nvSpPr>
        <p:spPr>
          <a:xfrm>
            <a:off x="4423541" y="1593613"/>
            <a:ext cx="72744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1. General and Exceptional Use of a/an: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একটি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হওয়া শব্দকে অনির্দিষ্টভাবে বোঝাতে 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হয়। একটি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(a, e,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, o, u)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হওয়া শব্দকে অনির্দিষ্টভাবে বোঝাতে 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 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Generally, “a” is used before a word starting with a consonant to denote a non-specific thing. “An” is placed before a word that starts with a vowel (a, e,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o, u) to denote a non-specific thing.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saw a dog there.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saw an ant on the cake.</a:t>
            </a:r>
          </a:p>
        </p:txBody>
      </p:sp>
    </p:spTree>
    <p:extLst>
      <p:ext uri="{BB962C8B-B14F-4D97-AF65-F5344CB8AC3E}">
        <p14:creationId xmlns:p14="http://schemas.microsoft.com/office/powerpoint/2010/main" val="309930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17E28A-BE4F-0183-ECF0-AD26BB0DA532}"/>
              </a:ext>
            </a:extLst>
          </p:cNvPr>
          <p:cNvSpPr txBox="1"/>
          <p:nvPr/>
        </p:nvSpPr>
        <p:spPr>
          <a:xfrm>
            <a:off x="4828185" y="807537"/>
            <a:ext cx="683829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/>
              <a:t>এই নিয়মটির কিছু ব্যাতিক্রম আছে । যেমন: যদি কোনো শব্দের প্রথম অক্ষর </a:t>
            </a:r>
            <a:r>
              <a:rPr lang="en-US" sz="2400" b="1" dirty="0"/>
              <a:t>consonant </a:t>
            </a:r>
            <a:r>
              <a:rPr lang="as-IN" sz="2400" b="1" dirty="0"/>
              <a:t>হয় কিন্তু এটি </a:t>
            </a:r>
            <a:r>
              <a:rPr lang="en-US" sz="2400" b="1" dirty="0"/>
              <a:t>vowel </a:t>
            </a:r>
            <a:r>
              <a:rPr lang="as-IN" sz="2400" b="1" dirty="0"/>
              <a:t>এর মতো করে উচ্চারিত হয় তবে এর আগে “</a:t>
            </a:r>
            <a:r>
              <a:rPr lang="en-US" sz="2400" b="1" dirty="0"/>
              <a:t>a” </a:t>
            </a:r>
            <a:r>
              <a:rPr lang="as-IN" sz="2400" b="1" dirty="0"/>
              <a:t>এর পরিবর্তে “</a:t>
            </a:r>
            <a:r>
              <a:rPr lang="en-US" sz="2400" b="1" dirty="0"/>
              <a:t>an” </a:t>
            </a:r>
            <a:r>
              <a:rPr lang="as-IN" sz="2400" b="1" dirty="0"/>
              <a:t>ব্যবহৃত হয় 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/>
              <a:t>Example: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/>
              <a:t>She is an honorable member of the Parliament.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/>
              <a:t>My father was an honest doctor.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B6BCCA-9373-1F1D-A5FE-020FEB66B109}"/>
              </a:ext>
            </a:extLst>
          </p:cNvPr>
          <p:cNvSpPr txBox="1"/>
          <p:nvPr/>
        </p:nvSpPr>
        <p:spPr>
          <a:xfrm>
            <a:off x="4828185" y="3561650"/>
            <a:ext cx="68382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আবার কোনো শব্দ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হয় কিন্তু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মতো উচ্চারিত হয় তবে এর আগে 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 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This is a UK based company.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This is a university where students can study in a sound environment.</a:t>
            </a:r>
          </a:p>
        </p:txBody>
      </p:sp>
    </p:spTree>
    <p:extLst>
      <p:ext uri="{BB962C8B-B14F-4D97-AF65-F5344CB8AC3E}">
        <p14:creationId xmlns:p14="http://schemas.microsoft.com/office/powerpoint/2010/main" val="2482864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157550-7512-6981-226A-199B84A004AB}"/>
              </a:ext>
            </a:extLst>
          </p:cNvPr>
          <p:cNvSpPr txBox="1"/>
          <p:nvPr/>
        </p:nvSpPr>
        <p:spPr>
          <a:xfrm>
            <a:off x="8008883" y="666672"/>
            <a:ext cx="335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ব্যবহারঃ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E298F-4C85-4C0E-B6E6-3DF7E58E5918}"/>
              </a:ext>
            </a:extLst>
          </p:cNvPr>
          <p:cNvSpPr txBox="1"/>
          <p:nvPr/>
        </p:nvSpPr>
        <p:spPr>
          <a:xfrm>
            <a:off x="4335517" y="1612547"/>
            <a:ext cx="734673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(A, E, I, O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ব্যতীত সকল লেটার) এর পূর্বে সাধারণত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অর্থাৎ কোন শব্দের শুরুতে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তাহলে সেই শব্দের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এটা হলো আর্টিকেলের ইউনিভার্সাল নিয়ম। কিছু উদাহরণ দেখে নেওয়া যাক। ✪✪✪</a:t>
            </a: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man, This is a pen, Rima is a girl. 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শব্দের শুরুতে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এবং তার উচ্চারণ যদি ওয়াও এর মতই হয় তবে সেই শব্দের শুরুতে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যদিও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Vowel. ✪✪✪</a:t>
            </a: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It is a one taka note, He is a one-eyed man. </a:t>
            </a:r>
          </a:p>
        </p:txBody>
      </p:sp>
    </p:spTree>
    <p:extLst>
      <p:ext uri="{BB962C8B-B14F-4D97-AF65-F5344CB8AC3E}">
        <p14:creationId xmlns:p14="http://schemas.microsoft.com/office/powerpoint/2010/main" val="3690062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EA9F06-A3B2-589D-433A-66E196F69AA3}"/>
              </a:ext>
            </a:extLst>
          </p:cNvPr>
          <p:cNvSpPr txBox="1"/>
          <p:nvPr/>
        </p:nvSpPr>
        <p:spPr>
          <a:xfrm>
            <a:off x="4729653" y="2298434"/>
            <a:ext cx="69210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শব্দের প্রথম অক্ষর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 or 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দিয়ে শুরু হলেও উচ্চারণ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 or EW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হয় তবে সেই শব্দের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ewe, A university, This is a unique book, He is a European.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সংক্ষিপ্ত (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Abbreviation)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প্রথম অক্ষর উচ্চারণ করার সময়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উচ্চারিত হয় তবে সেই শব্দের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Ph.D.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এই শব্দের পিএইচডি উচ্চারণ করার সময় প্রথমেই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 উচ্চারিত হয় যা একটি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Consonant.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ঠিক একইভাবে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B.A,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B.Ed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B.sc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92919B-01E3-055A-A203-64650C3B3A70}"/>
              </a:ext>
            </a:extLst>
          </p:cNvPr>
          <p:cNvSpPr txBox="1"/>
          <p:nvPr/>
        </p:nvSpPr>
        <p:spPr>
          <a:xfrm>
            <a:off x="4729653" y="981021"/>
            <a:ext cx="67949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শব্দের শুরুতে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এবং তার উচ্চারণ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মতই হয় তবে সেই শব্দের শুরুতে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✪✪✪</a:t>
            </a: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This is a house, I want a horse, She is a housewife. He is a historian. </a:t>
            </a:r>
          </a:p>
        </p:txBody>
      </p:sp>
    </p:spTree>
    <p:extLst>
      <p:ext uri="{BB962C8B-B14F-4D97-AF65-F5344CB8AC3E}">
        <p14:creationId xmlns:p14="http://schemas.microsoft.com/office/powerpoint/2010/main" val="3570880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DBE903-F4D6-2F4F-01CE-F4ACE84596CE}"/>
              </a:ext>
            </a:extLst>
          </p:cNvPr>
          <p:cNvSpPr txBox="1"/>
          <p:nvPr/>
        </p:nvSpPr>
        <p:spPr>
          <a:xfrm>
            <a:off x="8238796" y="713968"/>
            <a:ext cx="3443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ব্যবহারঃ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55807-CABF-3353-8B3A-573D7B8193BB}"/>
              </a:ext>
            </a:extLst>
          </p:cNvPr>
          <p:cNvSpPr txBox="1"/>
          <p:nvPr/>
        </p:nvSpPr>
        <p:spPr>
          <a:xfrm>
            <a:off x="4481349" y="1678032"/>
            <a:ext cx="70747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(A, E, I, O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U)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সাধারণত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অর্থাৎ কোন শব্দের শুরুতে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তাহলে সেই শব্দের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এটাও আর্টিকেলের ইউনিভার্সাল একটি নিয়ম। কিছু উদাহরণ দেখে নেওয়া যাক। ✪✪✪</a:t>
            </a: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need an apple, This is an umbrella. 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শব্দের শুরুতে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এবং তার উচ্চারণ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না হয় তবে সেই শব্দের শুরুতে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</a:t>
            </a: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is an honest man, I am an heir to my father.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honest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শব্দটির উচ্চারণ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না হয়ে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হচ্ছে যে কারণে এখানে নিয়ম অনুযায়ী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না হয়ে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হচ্ছে।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55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E113CF-053F-0A46-95E1-1CCFD225241C}"/>
              </a:ext>
            </a:extLst>
          </p:cNvPr>
          <p:cNvSpPr txBox="1"/>
          <p:nvPr/>
        </p:nvSpPr>
        <p:spPr>
          <a:xfrm>
            <a:off x="4891251" y="825509"/>
            <a:ext cx="67437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 শব্দ গুলোর প্রথম অক্ষর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or 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যেটাই হোক না কেন উচ্চারণ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মত হয় তবে তার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MA, An MBBS, An FCPS. MA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শব্দটির প্রথম অক্ষর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হলেও এটা উচ্চারণ করার সময়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(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 ম) এর মত উচ্চারিত হয় যা একটি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Vowel.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সুতরাং এসকল শব্দের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57679-247D-5179-A7D1-CF7C8866FD08}"/>
              </a:ext>
            </a:extLst>
          </p:cNvPr>
          <p:cNvSpPr txBox="1"/>
          <p:nvPr/>
        </p:nvSpPr>
        <p:spPr>
          <a:xfrm>
            <a:off x="2617076" y="3166776"/>
            <a:ext cx="90178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800" b="1" i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 বর্ণিত নিয়মগুলো </a:t>
            </a:r>
            <a:r>
              <a:rPr lang="en-US" sz="2800" b="1" i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A, An </a:t>
            </a:r>
            <a:r>
              <a:rPr lang="as-IN" sz="2800" b="1" i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সাধারণ নিয়মাবলি। এর বাহিরেও কিছু অতিরিক্ত নিয়ম আছে যেগুলো নিচে বর্ণিত হল।</a:t>
            </a:r>
            <a:endParaRPr lang="en-US" sz="28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CD11DB-9BC8-6109-0231-67C542B9CDB7}"/>
              </a:ext>
            </a:extLst>
          </p:cNvPr>
          <p:cNvSpPr txBox="1"/>
          <p:nvPr/>
        </p:nvSpPr>
        <p:spPr>
          <a:xfrm>
            <a:off x="1828800" y="4093781"/>
            <a:ext cx="99480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অনির্দিষ্ট কোন ব্যাক্তি বা বস্তুর কথা বাক্যে উল্লেখ থাকলে তার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A, 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 –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Please send me a book, We need a pen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বাক্য গুলোতে নির্দিষ্ট কোন বই ও কলম চাওয়া হয়নি বরং যেকোন একটি বই বা কলম চাওয়া হয়েছে।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সংখ্যাবাচক শব্দের পরে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Singular Countable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তবে ঐ সংখ্যাবাচক শব্দের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যেমন-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seventeen years old boy. She made a four-pound cake. </a:t>
            </a:r>
          </a:p>
        </p:txBody>
      </p:sp>
    </p:spTree>
    <p:extLst>
      <p:ext uri="{BB962C8B-B14F-4D97-AF65-F5344CB8AC3E}">
        <p14:creationId xmlns:p14="http://schemas.microsoft.com/office/powerpoint/2010/main" val="2577614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F43842-E2A1-EDDC-7DD3-378E67909F0A}"/>
              </a:ext>
            </a:extLst>
          </p:cNvPr>
          <p:cNvSpPr txBox="1"/>
          <p:nvPr/>
        </p:nvSpPr>
        <p:spPr>
          <a:xfrm>
            <a:off x="4745431" y="826696"/>
            <a:ext cx="69052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Plural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বিভিন্ন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Modifying Word (Few, Little, Lot of, great many, good deal)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থাকলে সেই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গুলোর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need a lot of money, There is a little water in the glass.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সংখ্যাবাচক কিছু শব্দ-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Couple, dozen, hundred, thousand, million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earns a million dollar, He bought a dozen pens.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অপরিচিত কোন ব্যক্তিকে বোঝাতে যদি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Mrs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Miss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হয় তবে তার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Miss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Mitu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went there.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একই জাতীয় সকল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Singular Countable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বোঝাতে 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cow is a domestic animal. </a:t>
            </a:r>
          </a:p>
        </p:txBody>
      </p:sp>
    </p:spTree>
    <p:extLst>
      <p:ext uri="{BB962C8B-B14F-4D97-AF65-F5344CB8AC3E}">
        <p14:creationId xmlns:p14="http://schemas.microsoft.com/office/powerpoint/2010/main" val="1940081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DF9F02-8211-330B-C22F-59657A134506}"/>
              </a:ext>
            </a:extLst>
          </p:cNvPr>
          <p:cNvSpPr txBox="1"/>
          <p:nvPr/>
        </p:nvSpPr>
        <p:spPr>
          <a:xfrm>
            <a:off x="4985844" y="980966"/>
            <a:ext cx="652298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Proper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যখন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Common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হিসেবে কাজ করে তখন তার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✪✪✪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Rabindranath, You are a Nazrul.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Abstract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যখন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Common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হিসেবে কাজ করে তখন তার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Sumi is a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cutty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Rasel is a smart.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বাক্যে যদি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too/so + Adjective +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তাহলে সেই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Rashedul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is so smart a man.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আশ্চর্যবোধক বাক্যে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SIngular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Countable 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What, How, Such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থাকলে এর পরে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What a man! How funny! What a food!</a:t>
            </a:r>
          </a:p>
        </p:txBody>
      </p:sp>
    </p:spTree>
    <p:extLst>
      <p:ext uri="{BB962C8B-B14F-4D97-AF65-F5344CB8AC3E}">
        <p14:creationId xmlns:p14="http://schemas.microsoft.com/office/powerpoint/2010/main" val="420902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F666F8-E0DC-0BC7-A04E-090D0B34E886}"/>
              </a:ext>
            </a:extLst>
          </p:cNvPr>
          <p:cNvSpPr txBox="1"/>
          <p:nvPr/>
        </p:nvSpPr>
        <p:spPr>
          <a:xfrm>
            <a:off x="5506107" y="650906"/>
            <a:ext cx="6093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যেসব ক্ষেত্রে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হয় নাঃ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3B513C-6919-91D5-B0AD-06AC5B3F9D11}"/>
              </a:ext>
            </a:extLst>
          </p:cNvPr>
          <p:cNvSpPr txBox="1"/>
          <p:nvPr/>
        </p:nvSpPr>
        <p:spPr>
          <a:xfrm>
            <a:off x="4449817" y="2354767"/>
            <a:ext cx="68225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খাবারের নামের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না। তবে যদি তার আগে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Adjective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তবে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বসবে। যেমনঃ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We had an awesome dinner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হবে। কিন্তু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We had a dinner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হয় না।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Plural Number (a men, a boys, a girls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হবে না),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Abstract Noun (A beauty, a love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হবে না) ,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Uncountable Noun (a water, a milk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হবে না) 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A/An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না।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673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57DCBE-60FD-CACE-4A49-5443E31D0FC1}"/>
              </a:ext>
            </a:extLst>
          </p:cNvPr>
          <p:cNvSpPr txBox="1"/>
          <p:nvPr/>
        </p:nvSpPr>
        <p:spPr>
          <a:xfrm>
            <a:off x="4225163" y="1721938"/>
            <a:ext cx="78564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She saw _ beautiful butterfly in the garden. He bought _ apple at the grocery store.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They found _ new restaurant near their house.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need to buy _ new pair of shoes.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She adopted _ kitten from the animal shelter.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read _ interesting article in the magazine.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She has _ big test tomorrow in her history class.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met _ famous actor at the party last night.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He cooked _ amazing meal for his friends.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They are trying to bake _ cake.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743A6-6EE8-3FD5-FFD9-55C20FE2C002}"/>
              </a:ext>
            </a:extLst>
          </p:cNvPr>
          <p:cNvSpPr txBox="1"/>
          <p:nvPr/>
        </p:nvSpPr>
        <p:spPr>
          <a:xfrm>
            <a:off x="1466193" y="4650828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Ans: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F8852B-0790-1D8D-095B-E2B3402AC7B7}"/>
              </a:ext>
            </a:extLst>
          </p:cNvPr>
          <p:cNvSpPr txBox="1"/>
          <p:nvPr/>
        </p:nvSpPr>
        <p:spPr>
          <a:xfrm>
            <a:off x="1364402" y="502016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Ans: an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2865C8-988C-D2D1-51CE-6905FD7598A7}"/>
              </a:ext>
            </a:extLst>
          </p:cNvPr>
          <p:cNvSpPr txBox="1"/>
          <p:nvPr/>
        </p:nvSpPr>
        <p:spPr>
          <a:xfrm>
            <a:off x="1364402" y="5378137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Ans: 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F5C191-71B9-2B93-CAB6-EDCF704ECED0}"/>
              </a:ext>
            </a:extLst>
          </p:cNvPr>
          <p:cNvSpPr txBox="1"/>
          <p:nvPr/>
        </p:nvSpPr>
        <p:spPr>
          <a:xfrm>
            <a:off x="6637282" y="823421"/>
            <a:ext cx="4903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Individual Work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2FF873-F553-FE9F-104D-7AE1C149C802}"/>
              </a:ext>
            </a:extLst>
          </p:cNvPr>
          <p:cNvSpPr/>
          <p:nvPr/>
        </p:nvSpPr>
        <p:spPr>
          <a:xfrm>
            <a:off x="1466193" y="4650828"/>
            <a:ext cx="1069524" cy="1261241"/>
          </a:xfrm>
          <a:prstGeom prst="rect">
            <a:avLst/>
          </a:prstGeom>
          <a:solidFill>
            <a:srgbClr val="F1F4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08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8D9206-D16B-96BF-6F06-E1B70E4B9FCC}"/>
              </a:ext>
            </a:extLst>
          </p:cNvPr>
          <p:cNvSpPr txBox="1"/>
          <p:nvPr/>
        </p:nvSpPr>
        <p:spPr>
          <a:xfrm>
            <a:off x="7031424" y="993225"/>
            <a:ext cx="3584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Group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36B8F-4B5B-57F3-C9C2-C820998E7F45}"/>
              </a:ext>
            </a:extLst>
          </p:cNvPr>
          <p:cNvSpPr txBox="1"/>
          <p:nvPr/>
        </p:nvSpPr>
        <p:spPr>
          <a:xfrm>
            <a:off x="3121574" y="2173705"/>
            <a:ext cx="878139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Fill in the blanks with appropriate articles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Use ‘an’, ‘a’ appropriately in the sentences given below.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Sheldon is ___ honest man.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King Arthur was ___ just king.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I have fixed ___ appointment with the doctor.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Will you take ___ picture of us?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My mother has ___ polka-dotted umbrella.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team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organised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__ friendly match with the Presidents of both the countries.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We had __ mulberry tree in the garden.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painter drew __ life-sized portrait of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Mrs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Mary Poppins.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Sharon will take __ train from the next stop.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They are trying to bake _ cake.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9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6F1B44-B161-5AF0-01BB-F2E7073C89C9}"/>
              </a:ext>
            </a:extLst>
          </p:cNvPr>
          <p:cNvSpPr txBox="1"/>
          <p:nvPr/>
        </p:nvSpPr>
        <p:spPr>
          <a:xfrm>
            <a:off x="7036102" y="5058352"/>
            <a:ext cx="4920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There was  ………..spider in my shoe.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583F80-8B96-A161-CF56-03A26DD81B34}"/>
              </a:ext>
            </a:extLst>
          </p:cNvPr>
          <p:cNvSpPr txBox="1"/>
          <p:nvPr/>
        </p:nvSpPr>
        <p:spPr>
          <a:xfrm>
            <a:off x="7657300" y="5368964"/>
            <a:ext cx="4177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I will give you ……………hand.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F5CB8C-75CB-B76E-ACEE-73D748468C28}"/>
              </a:ext>
            </a:extLst>
          </p:cNvPr>
          <p:cNvSpPr txBox="1"/>
          <p:nvPr/>
        </p:nvSpPr>
        <p:spPr>
          <a:xfrm>
            <a:off x="6975730" y="4733469"/>
            <a:ext cx="49200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Ronald is  …………..excellent person.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58191-7847-EE32-DD57-B72B90C55CEF}"/>
              </a:ext>
            </a:extLst>
          </p:cNvPr>
          <p:cNvSpPr txBox="1"/>
          <p:nvPr/>
        </p:nvSpPr>
        <p:spPr>
          <a:xfrm>
            <a:off x="7186863" y="4361691"/>
            <a:ext cx="4800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He will come back in  …………hour.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BF87D2-18A9-E08F-D602-7F125BF7B25C}"/>
              </a:ext>
            </a:extLst>
          </p:cNvPr>
          <p:cNvSpPr txBox="1"/>
          <p:nvPr/>
        </p:nvSpPr>
        <p:spPr>
          <a:xfrm>
            <a:off x="7550277" y="4045971"/>
            <a:ext cx="4428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I have  ……….terrible headache.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DDC2A-D9CE-6414-FA7E-BECDB6D593D3}"/>
              </a:ext>
            </a:extLst>
          </p:cNvPr>
          <p:cNvSpPr txBox="1"/>
          <p:nvPr/>
        </p:nvSpPr>
        <p:spPr>
          <a:xfrm>
            <a:off x="8477873" y="3708676"/>
            <a:ext cx="3351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That is …….. good place.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077385-16BE-AA75-7204-C8979B873D25}"/>
              </a:ext>
            </a:extLst>
          </p:cNvPr>
          <p:cNvSpPr txBox="1"/>
          <p:nvPr/>
        </p:nvSpPr>
        <p:spPr>
          <a:xfrm>
            <a:off x="7529942" y="3392149"/>
            <a:ext cx="4428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Have you ever seen ……… alien?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1EC98A-47EB-EAEE-F0B7-E601537A4746}"/>
              </a:ext>
            </a:extLst>
          </p:cNvPr>
          <p:cNvSpPr txBox="1"/>
          <p:nvPr/>
        </p:nvSpPr>
        <p:spPr>
          <a:xfrm>
            <a:off x="7502905" y="3094655"/>
            <a:ext cx="4428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Sara has ……… a new boyfriend.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56FACC-4F3B-DBE3-73B8-CF191B9DA9C2}"/>
              </a:ext>
            </a:extLst>
          </p:cNvPr>
          <p:cNvSpPr txBox="1"/>
          <p:nvPr/>
        </p:nvSpPr>
        <p:spPr>
          <a:xfrm>
            <a:off x="3229704" y="5439529"/>
            <a:ext cx="3170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She is ……… actress.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5C2DF2-13C9-F5DF-4F04-90DE8A5436B3}"/>
              </a:ext>
            </a:extLst>
          </p:cNvPr>
          <p:cNvSpPr txBox="1"/>
          <p:nvPr/>
        </p:nvSpPr>
        <p:spPr>
          <a:xfrm>
            <a:off x="2960958" y="6096529"/>
            <a:ext cx="3765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Mallorca is …….. island.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853013-8DD9-A990-795C-91AC805EC5A6}"/>
              </a:ext>
            </a:extLst>
          </p:cNvPr>
          <p:cNvSpPr txBox="1"/>
          <p:nvPr/>
        </p:nvSpPr>
        <p:spPr>
          <a:xfrm>
            <a:off x="7846679" y="6029298"/>
            <a:ext cx="4082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My father has ……. headache.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1803C5-241C-D83C-AF55-82696E780D4D}"/>
              </a:ext>
            </a:extLst>
          </p:cNvPr>
          <p:cNvSpPr txBox="1"/>
          <p:nvPr/>
        </p:nvSpPr>
        <p:spPr>
          <a:xfrm>
            <a:off x="7617390" y="5716903"/>
            <a:ext cx="4221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She is ……… attractive woman.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093CA3-222C-28A0-FE3A-BCE9B1BD5456}"/>
              </a:ext>
            </a:extLst>
          </p:cNvPr>
          <p:cNvSpPr txBox="1"/>
          <p:nvPr/>
        </p:nvSpPr>
        <p:spPr>
          <a:xfrm>
            <a:off x="3361820" y="2645170"/>
            <a:ext cx="3365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They had ……….. idea.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0EDB03-9F27-EE53-1938-8D672EAF7516}"/>
              </a:ext>
            </a:extLst>
          </p:cNvPr>
          <p:cNvSpPr txBox="1"/>
          <p:nvPr/>
        </p:nvSpPr>
        <p:spPr>
          <a:xfrm>
            <a:off x="3306163" y="3068249"/>
            <a:ext cx="3365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Do you have ………pet?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A06A5F-7260-9253-AFB1-D89D9489DB93}"/>
              </a:ext>
            </a:extLst>
          </p:cNvPr>
          <p:cNvSpPr txBox="1"/>
          <p:nvPr/>
        </p:nvSpPr>
        <p:spPr>
          <a:xfrm>
            <a:off x="2666389" y="3864593"/>
            <a:ext cx="3824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There is ……. fly in my soup.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153E39-A9B4-A78B-98DB-2C7125FD5A9A}"/>
              </a:ext>
            </a:extLst>
          </p:cNvPr>
          <p:cNvSpPr txBox="1"/>
          <p:nvPr/>
        </p:nvSpPr>
        <p:spPr>
          <a:xfrm>
            <a:off x="2190397" y="4266053"/>
            <a:ext cx="4600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I had …….. orange juice for lunch.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6830B6-6FD0-6C75-E419-26116C1D9162}"/>
              </a:ext>
            </a:extLst>
          </p:cNvPr>
          <p:cNvSpPr txBox="1"/>
          <p:nvPr/>
        </p:nvSpPr>
        <p:spPr>
          <a:xfrm>
            <a:off x="3002692" y="3515099"/>
            <a:ext cx="3548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This is ___ interesting film.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26A84F-5049-BFE7-4BED-50B05CD22A6C}"/>
              </a:ext>
            </a:extLst>
          </p:cNvPr>
          <p:cNvSpPr txBox="1"/>
          <p:nvPr/>
        </p:nvSpPr>
        <p:spPr>
          <a:xfrm>
            <a:off x="2417631" y="4653263"/>
            <a:ext cx="4069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Spain is ___ European country.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ACC355-441B-9555-8D16-AD30E7DA01B2}"/>
              </a:ext>
            </a:extLst>
          </p:cNvPr>
          <p:cNvSpPr txBox="1"/>
          <p:nvPr/>
        </p:nvSpPr>
        <p:spPr>
          <a:xfrm>
            <a:off x="2445343" y="5058352"/>
            <a:ext cx="4069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That was ___ horrible mistake.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4E515F-10EA-73D6-09A5-7B72E9DB3C3D}"/>
              </a:ext>
            </a:extLst>
          </p:cNvPr>
          <p:cNvSpPr txBox="1"/>
          <p:nvPr/>
        </p:nvSpPr>
        <p:spPr>
          <a:xfrm>
            <a:off x="7786333" y="2777274"/>
            <a:ext cx="4072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She is reading ___ English book.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E93631-5E88-51C4-5334-E7B3AAD9710C}"/>
              </a:ext>
            </a:extLst>
          </p:cNvPr>
          <p:cNvSpPr txBox="1"/>
          <p:nvPr/>
        </p:nvSpPr>
        <p:spPr>
          <a:xfrm>
            <a:off x="6604780" y="2469250"/>
            <a:ext cx="5384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Some days I buy ___ ice cream for dessert.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AD7FA6-52E4-A5DA-ECDE-63C2A6E149F2}"/>
              </a:ext>
            </a:extLst>
          </p:cNvPr>
          <p:cNvSpPr txBox="1"/>
          <p:nvPr/>
        </p:nvSpPr>
        <p:spPr>
          <a:xfrm>
            <a:off x="2469306" y="5810654"/>
            <a:ext cx="4292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I have ___ idea for the project.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3F5EC9-126A-5340-6C88-1BD6D2170553}"/>
              </a:ext>
            </a:extLst>
          </p:cNvPr>
          <p:cNvSpPr txBox="1"/>
          <p:nvPr/>
        </p:nvSpPr>
        <p:spPr>
          <a:xfrm>
            <a:off x="5965482" y="1450411"/>
            <a:ext cx="6086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She always drinks ___ cup of tea in the morning.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E33D0C-C0AC-9714-A10C-5624F1C0F1DD}"/>
              </a:ext>
            </a:extLst>
          </p:cNvPr>
          <p:cNvSpPr txBox="1"/>
          <p:nvPr/>
        </p:nvSpPr>
        <p:spPr>
          <a:xfrm>
            <a:off x="7006470" y="2151677"/>
            <a:ext cx="4953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___ apple a day keeps the doctor away.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0D6779-DE12-6175-C1EC-36A77C699794}"/>
              </a:ext>
            </a:extLst>
          </p:cNvPr>
          <p:cNvSpPr txBox="1"/>
          <p:nvPr/>
        </p:nvSpPr>
        <p:spPr>
          <a:xfrm>
            <a:off x="7350907" y="1801044"/>
            <a:ext cx="4467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They bought ___ new car last week.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2A9E48-2BE1-36AB-0A04-925486686668}"/>
              </a:ext>
            </a:extLst>
          </p:cNvPr>
          <p:cNvSpPr txBox="1"/>
          <p:nvPr/>
        </p:nvSpPr>
        <p:spPr>
          <a:xfrm>
            <a:off x="7846679" y="518655"/>
            <a:ext cx="3470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2865929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4B6108-214E-97D8-4EF5-B6FDC6E35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-781050"/>
            <a:ext cx="8667750" cy="82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13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1833</Words>
  <Application>Microsoft Office PowerPoint</Application>
  <PresentationFormat>Widescreen</PresentationFormat>
  <Paragraphs>149</Paragraphs>
  <Slides>22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 Farid Uddin</cp:lastModifiedBy>
  <cp:revision>12</cp:revision>
  <dcterms:created xsi:type="dcterms:W3CDTF">2025-07-17T21:43:45Z</dcterms:created>
  <dcterms:modified xsi:type="dcterms:W3CDTF">2026-08-30T10:58:04Z</dcterms:modified>
</cp:coreProperties>
</file>