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50000" saltData="k851LrVQ4JV6r9fPHwhV6w" hashData="0NwEiJO4WrRvpWXuNl1rT7S2wj4" cryptProvider="" algIdExt="0" algIdExtSource="" cryptProviderTypeExt="0" cryptProviderTypeExtSource="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7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2.png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4775" y="6229350"/>
            <a:ext cx="4133850" cy="438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55457" y="3100387"/>
            <a:ext cx="8681085" cy="1104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5400" b="0" i="0" u="none">
                <a:solidFill>
                  <a:srgbClr val="FBBF24"/>
                </a:solidFill>
                <a:latin typeface="Hind Siliguri ExtraBold"/>
              </a:rPr>
              <a:t>আজকের পাঠে সবাইকে স্বাগতম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362348"/>
            <a:ext cx="5381625" cy="315247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128837"/>
            <a:ext cx="5381625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4775" y="6229350"/>
            <a:ext cx="4133850" cy="4381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14425" y="428625"/>
            <a:ext cx="11077575" cy="4847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0" i="0" u="none" smtClean="0">
                <a:solidFill>
                  <a:srgbClr val="1E3A8A"/>
                </a:solidFill>
                <a:latin typeface="Hind Siliguri ExtraBold"/>
              </a:rPr>
              <a:t>ছবি </a:t>
            </a:r>
            <a:r>
              <a:rPr sz="3150" b="0" i="0" u="none">
                <a:solidFill>
                  <a:srgbClr val="1E3A8A"/>
                </a:solidFill>
                <a:latin typeface="Hind Siliguri ExtraBold"/>
              </a:rPr>
              <a:t>লক্ষ্য করো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171575"/>
            <a:ext cx="11144250" cy="381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52450"/>
            <a:ext cx="447675" cy="4000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66775" y="2648098"/>
            <a:ext cx="4990623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50" b="1" i="0" u="none">
                <a:solidFill>
                  <a:srgbClr val="B45309"/>
                </a:solidFill>
                <a:latin typeface="Hind Siliguri"/>
              </a:rPr>
              <a:t>চিন্তা করে বলো তো: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6775" y="3248173"/>
            <a:ext cx="4752975" cy="19809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1E293B"/>
                </a:solidFill>
                <a:latin typeface="Hind Siliguri SemiBold"/>
              </a:rPr>
              <a:t>পাশের ছবিটিতে তোমরা কী দেখতে পাচ্ছো?</a:t>
            </a:r>
            <a:r>
              <a:t>
</a:t>
            </a:r>
            <a:r>
              <a:rPr sz="1950" b="0" i="0" u="none">
                <a:solidFill>
                  <a:srgbClr val="1E293B"/>
                </a:solidFill>
                <a:latin typeface="Hind Siliguri SemiBold"/>
              </a:rPr>
              <a:t> • এটি কোন ধরনের ব্যবসায় সংগঠন?</a:t>
            </a:r>
            <a:r>
              <a:t>
</a:t>
            </a:r>
            <a:r>
              <a:rPr sz="1950" b="0" i="0" u="none">
                <a:solidFill>
                  <a:srgbClr val="1E293B"/>
                </a:solidFill>
                <a:latin typeface="Hind Siliguri SemiBold"/>
              </a:rPr>
              <a:t> • এই ব্যবসায়ের মালিক কয়জন?</a:t>
            </a:r>
            <a:r>
              <a:t>
</a:t>
            </a:r>
            <a:r>
              <a:rPr sz="1950" b="0" i="0" u="none">
                <a:solidFill>
                  <a:srgbClr val="1E293B"/>
                </a:solidFill>
                <a:latin typeface="Hind Siliguri SemiBold"/>
              </a:rPr>
              <a:t> • সকল ব্যবসায়ের মালিকানা কি একই রকম?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4600" y="2166937"/>
            <a:ext cx="5305425" cy="35433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600325"/>
            <a:ext cx="11144250" cy="26765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4775" y="6229350"/>
            <a:ext cx="4133850" cy="438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19175" y="428625"/>
            <a:ext cx="11172825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0" i="0" u="none">
                <a:solidFill>
                  <a:srgbClr val="1E3A8A"/>
                </a:solidFill>
                <a:latin typeface="Hind Siliguri ExtraBold"/>
              </a:rPr>
              <a:t>শিক্ষক পরিচিতি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71575"/>
            <a:ext cx="11144250" cy="381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52450"/>
            <a:ext cx="352425" cy="4000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76525" y="2981325"/>
            <a:ext cx="4150518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0" i="0" u="none">
                <a:solidFill>
                  <a:srgbClr val="1E3A8A"/>
                </a:solidFill>
                <a:latin typeface="Hind Siliguri ExtraBold"/>
              </a:rPr>
              <a:t>মোঃ মিজানুর রহমান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76525" y="3657600"/>
            <a:ext cx="395287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sz="1950" b="0" i="0" u="none">
                <a:solidFill>
                  <a:srgbClr val="1E3A8A"/>
                </a:solidFill>
                <a:latin typeface="Hind Siliguri ExtraBold"/>
              </a:rPr>
              <a:t>সহকারী শিক্ষক (ব্যবসায় শিক্ষা)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76525" y="4105275"/>
            <a:ext cx="395287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1" i="0" u="none">
                <a:solidFill>
                  <a:srgbClr val="D97706"/>
                </a:solidFill>
                <a:latin typeface="Hind Siliguri"/>
              </a:rPr>
              <a:t>বি.এড, এম.এড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76525" y="4524375"/>
            <a:ext cx="395287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sz="1950" b="1" i="0" u="none">
                <a:solidFill>
                  <a:srgbClr val="1E293B"/>
                </a:solidFill>
                <a:latin typeface="Hind Siliguri"/>
              </a:rPr>
              <a:t>আর.আর.টেক্সটাইল মিলস্ উচ্চ বিদ্যালয়</a:t>
            </a:r>
          </a:p>
        </p:txBody>
      </p:sp>
      <p:pic>
        <p:nvPicPr>
          <p:cNvPr id="14" name="Picture 13" descr="miza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8987" y="1701144"/>
            <a:ext cx="3655001" cy="39900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56602" y="2373054"/>
          <a:ext cx="9203398" cy="2940320"/>
        </p:xfrm>
        <a:graphic>
          <a:graphicData uri="http://schemas.openxmlformats.org/drawingml/2006/table">
            <a:tbl>
              <a:tblPr/>
              <a:tblGrid>
                <a:gridCol w="3685736"/>
                <a:gridCol w="5517662"/>
              </a:tblGrid>
              <a:tr h="422378">
                <a:tc>
                  <a:txBody>
                    <a:bodyPr/>
                    <a:lstStyle/>
                    <a:p>
                      <a:pPr algn="l"/>
                      <a:r>
                        <a:rPr lang="as-IN" sz="2400" dirty="0">
                          <a:solidFill>
                            <a:srgbClr val="FFFFFF"/>
                          </a:solidFill>
                        </a:rPr>
                        <a:t>বিষয়</a:t>
                      </a:r>
                    </a:p>
                  </a:txBody>
                  <a:tcPr marL="111152" marR="111152" marT="111152" marB="1111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s-IN" sz="2400" b="1">
                          <a:solidFill>
                            <a:srgbClr val="1E293B"/>
                          </a:solidFill>
                        </a:rPr>
                        <a:t>ব্যবসায় উদ্যোগ</a:t>
                      </a:r>
                    </a:p>
                  </a:txBody>
                  <a:tcPr marL="111152" marR="111152" marT="111152" marB="1111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2378">
                <a:tc>
                  <a:txBody>
                    <a:bodyPr/>
                    <a:lstStyle/>
                    <a:p>
                      <a:pPr algn="l"/>
                      <a:r>
                        <a:rPr lang="as-IN" sz="2400">
                          <a:solidFill>
                            <a:srgbClr val="FFFFFF"/>
                          </a:solidFill>
                        </a:rPr>
                        <a:t>শ্রেণি</a:t>
                      </a:r>
                    </a:p>
                  </a:txBody>
                  <a:tcPr marL="111152" marR="111152" marT="111152" marB="1111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s-IN" sz="2400" b="1">
                          <a:solidFill>
                            <a:srgbClr val="1E293B"/>
                          </a:solidFill>
                        </a:rPr>
                        <a:t>নবম শ্রেণি (৯ম)</a:t>
                      </a:r>
                    </a:p>
                  </a:txBody>
                  <a:tcPr marL="111152" marR="111152" marT="111152" marB="111152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22378">
                <a:tc>
                  <a:txBody>
                    <a:bodyPr/>
                    <a:lstStyle/>
                    <a:p>
                      <a:pPr algn="l"/>
                      <a:r>
                        <a:rPr lang="as-IN" sz="2400" dirty="0">
                          <a:solidFill>
                            <a:srgbClr val="FFFFFF"/>
                          </a:solidFill>
                        </a:rPr>
                        <a:t>অধ্যায়</a:t>
                      </a:r>
                    </a:p>
                  </a:txBody>
                  <a:tcPr marL="111152" marR="111152" marT="111152" marB="1111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s-IN" sz="2400" b="1" dirty="0">
                          <a:solidFill>
                            <a:srgbClr val="1E293B"/>
                          </a:solidFill>
                        </a:rPr>
                        <a:t>চতুর্থ অধ্যায় (৪র্থ)</a:t>
                      </a:r>
                    </a:p>
                  </a:txBody>
                  <a:tcPr marL="111152" marR="111152" marT="111152" marB="111152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2378">
                <a:tc>
                  <a:txBody>
                    <a:bodyPr/>
                    <a:lstStyle/>
                    <a:p>
                      <a:pPr algn="l"/>
                      <a:r>
                        <a:rPr lang="as-IN" sz="2400">
                          <a:solidFill>
                            <a:srgbClr val="FFFFFF"/>
                          </a:solidFill>
                        </a:rPr>
                        <a:t>পাঠের বিষয়বস্তু</a:t>
                      </a:r>
                    </a:p>
                  </a:txBody>
                  <a:tcPr marL="111152" marR="111152" marT="111152" marB="1111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s-IN" sz="2400" b="1">
                          <a:solidFill>
                            <a:srgbClr val="1E293B"/>
                          </a:solidFill>
                        </a:rPr>
                        <a:t>মালিকানার ভিত্তিতে ব্যবসায়</a:t>
                      </a:r>
                    </a:p>
                  </a:txBody>
                  <a:tcPr marL="111152" marR="111152" marT="111152" marB="111152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22378">
                <a:tc>
                  <a:txBody>
                    <a:bodyPr/>
                    <a:lstStyle/>
                    <a:p>
                      <a:pPr algn="l"/>
                      <a:r>
                        <a:rPr lang="as-IN" sz="2400">
                          <a:solidFill>
                            <a:srgbClr val="FFFFFF"/>
                          </a:solidFill>
                        </a:rPr>
                        <a:t>সময়</a:t>
                      </a:r>
                    </a:p>
                  </a:txBody>
                  <a:tcPr marL="111152" marR="111152" marT="111152" marB="1111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s-IN" sz="2400" b="1" dirty="0">
                          <a:solidFill>
                            <a:srgbClr val="1E293B"/>
                          </a:solidFill>
                        </a:rPr>
                        <a:t>৫০ মিনিট</a:t>
                      </a:r>
                    </a:p>
                  </a:txBody>
                  <a:tcPr marL="111152" marR="111152" marT="111152" marB="111152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90695" y="567441"/>
            <a:ext cx="11527693" cy="980005"/>
          </a:xfrm>
          <a:prstGeom prst="rect">
            <a:avLst/>
          </a:prstGeom>
          <a:solidFill>
            <a:srgbClr val="F3F4F6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22376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sz="3100" b="1" i="0" u="none" strike="noStrike" cap="none" normalizeH="0" baseline="0" dirty="0" smtClean="0">
                <a:ln>
                  <a:noFill/>
                </a:ln>
                <a:solidFill>
                  <a:srgbClr val="1E3A8A"/>
                </a:solidFill>
                <a:effectLst/>
                <a:latin typeface="Hind Siliguri"/>
                <a:cs typeface="Vrinda" pitchFamily="34" charset="0"/>
              </a:rPr>
              <a:t>পাঠ পরিচিতি</a:t>
            </a:r>
            <a:endParaRPr kumimoji="0" lang="en-US" sz="3100" b="1" i="0" u="none" strike="noStrike" cap="none" normalizeH="0" baseline="0" dirty="0" smtClean="0">
              <a:ln>
                <a:noFill/>
              </a:ln>
              <a:solidFill>
                <a:srgbClr val="1E3A8A"/>
              </a:solidFill>
              <a:effectLst/>
              <a:latin typeface="Hind Siliguri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8108" y="2105767"/>
            <a:ext cx="3069092" cy="34467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4775" y="6229350"/>
            <a:ext cx="4133850" cy="4381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1137" y="2458342"/>
            <a:ext cx="1609725" cy="495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5462" y="3144142"/>
            <a:ext cx="8601075" cy="6933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459"/>
              </a:lnSpc>
              <a:defRPr/>
            </a:pPr>
            <a:r>
              <a:rPr sz="4200" b="0" i="0" u="none">
                <a:solidFill>
                  <a:srgbClr val="1E3A8A"/>
                </a:solidFill>
                <a:latin typeface="Hind Siliguri ExtraBold"/>
              </a:rPr>
              <a:t>মালিকানার ভিত্তিতে ব্যবসায়ের প্রকারভেদ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04049" y="4028033"/>
            <a:ext cx="6625663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0" i="0" u="none">
                <a:solidFill>
                  <a:srgbClr val="475569"/>
                </a:solidFill>
                <a:latin typeface="Hind Siliguri SemiBold"/>
              </a:rPr>
              <a:t>(Different Types of Business on the Basis of Ownership)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314575"/>
            <a:ext cx="11144250" cy="32480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4775" y="6229350"/>
            <a:ext cx="4133850" cy="438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428625"/>
            <a:ext cx="1112520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0" i="0" u="none">
                <a:solidFill>
                  <a:srgbClr val="1E3A8A"/>
                </a:solidFill>
                <a:latin typeface="Hind Siliguri ExtraBold"/>
              </a:rPr>
              <a:t>শিখনফল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71575"/>
            <a:ext cx="11144250" cy="381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52450"/>
            <a:ext cx="400050" cy="4000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66775" y="2600325"/>
            <a:ext cx="1051560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sz="1950" b="0" i="0" u="none">
                <a:solidFill>
                  <a:srgbClr val="065F46"/>
                </a:solidFill>
                <a:latin typeface="Hind Siliguri ExtraBold"/>
              </a:rPr>
              <a:t>এই পাঠ শেষে তোমরা 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47775" y="3162300"/>
            <a:ext cx="10134600" cy="3571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sz="1875" b="1" i="0" u="none">
                <a:solidFill>
                  <a:srgbClr val="1E293B"/>
                </a:solidFill>
                <a:latin typeface="Hind Siliguri"/>
              </a:rPr>
              <a:t>মালিকানার ভিত্তিতে ব্যবসায়ের ধারণাব্যাখ্যা করতে পারবে।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47775" y="3690937"/>
            <a:ext cx="10134600" cy="3571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sz="1875" b="1" i="0" u="none">
                <a:solidFill>
                  <a:srgbClr val="1E293B"/>
                </a:solidFill>
                <a:latin typeface="Hind Siliguri"/>
              </a:rPr>
              <a:t>মালিকানার ভিত্তিতে ব্যবসায়ের বিভিন্ন প্রকারভেদ চিহ্নিত করতে পারবে।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47775" y="4219575"/>
            <a:ext cx="10134600" cy="3571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sz="1875" b="1" i="0" u="none">
                <a:solidFill>
                  <a:srgbClr val="1E293B"/>
                </a:solidFill>
                <a:latin typeface="Hind Siliguri"/>
              </a:rPr>
              <a:t>একমালিকানা, অংশীদারি ও যৌথ মূলধনী ব্যবসায়ের মূল বৈশিষ্ট্যসমূহ বর্ণনা করতে পারবে।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47775" y="4748212"/>
            <a:ext cx="10134600" cy="3571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sz="1875" b="1" i="0" u="none">
                <a:solidFill>
                  <a:srgbClr val="1E293B"/>
                </a:solidFill>
                <a:latin typeface="Hind Siliguri"/>
              </a:rPr>
              <a:t>সমবায় সমিতি ও রাষ্ট্রীয় ব্যবসায়ের গুরুত্ব অনুধাবন করতে পারবে।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775" y="3209925"/>
            <a:ext cx="228600" cy="2476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775" y="3738562"/>
            <a:ext cx="228600" cy="24765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775" y="4267200"/>
            <a:ext cx="228600" cy="2476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775" y="4795837"/>
            <a:ext cx="228600" cy="24765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540793"/>
            <a:ext cx="11144250" cy="279558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4775" y="6229350"/>
            <a:ext cx="4133850" cy="438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71575" y="428625"/>
            <a:ext cx="11020425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0" i="0" u="none">
                <a:solidFill>
                  <a:srgbClr val="1E3A8A"/>
                </a:solidFill>
                <a:latin typeface="Hind Siliguri ExtraBold"/>
              </a:rPr>
              <a:t>পূর্বজ্ঞান যাচাই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71575"/>
            <a:ext cx="11144250" cy="381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52450"/>
            <a:ext cx="504825" cy="4000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66775" y="2826543"/>
            <a:ext cx="105156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0" i="0" u="none">
                <a:solidFill>
                  <a:srgbClr val="92400E"/>
                </a:solidFill>
                <a:latin typeface="Hind Siliguri ExtraBold"/>
              </a:rPr>
              <a:t>তোমরা চিন্তা করে নিচে দেওয়া প্রশ্নগুলোর উত্তর দাও: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47775" y="3464718"/>
            <a:ext cx="10134600" cy="3571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sz="1875" b="1" i="0" u="none">
                <a:solidFill>
                  <a:srgbClr val="1E293B"/>
                </a:solidFill>
                <a:latin typeface="Hind Siliguri"/>
              </a:rPr>
              <a:t>১. তোমাদের এলাকায় সবচেয়ে বেশি কোন ধরনের দোকান দেখতে পাও?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47775" y="3993356"/>
            <a:ext cx="10134600" cy="3571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sz="1875" b="1" i="0" u="none">
                <a:solidFill>
                  <a:srgbClr val="1E293B"/>
                </a:solidFill>
                <a:latin typeface="Hind Siliguri"/>
              </a:rPr>
              <a:t>২. একাধিক ব্যক্তি মিলে চুক্তি করে যে ব্যবসায় করা হয় তাকে কী বলে?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47775" y="4521993"/>
            <a:ext cx="10134600" cy="3571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sz="1875" b="1" i="0" u="none">
                <a:solidFill>
                  <a:srgbClr val="1E293B"/>
                </a:solidFill>
                <a:latin typeface="Hind Siliguri"/>
              </a:rPr>
              <a:t>৩. বাংলাদেশ রেলওয়ে বা ডাক বিভাগ কোন ধরনের সংগঠন?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775" y="3512343"/>
            <a:ext cx="228600" cy="2476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775" y="4040981"/>
            <a:ext cx="228600" cy="2476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775" y="4569618"/>
            <a:ext cx="228600" cy="24765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4775" y="6229350"/>
            <a:ext cx="4133850" cy="4381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14425" y="428625"/>
            <a:ext cx="11077575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0" i="0" u="none">
                <a:solidFill>
                  <a:srgbClr val="1E3A8A"/>
                </a:solidFill>
                <a:latin typeface="Hind Siliguri ExtraBold"/>
              </a:rPr>
              <a:t>মালিকানার ভিত্তিতে ব্যবসায় (৫ প্রকার)</a:t>
            </a:r>
          </a:p>
        </p:txBody>
      </p:sp>
      <p:sp>
        <p:nvSpPr>
          <p:cNvPr id="5" name="Rectangle 4"/>
          <p:cNvSpPr/>
          <p:nvPr/>
        </p:nvSpPr>
        <p:spPr>
          <a:xfrm>
            <a:off x="523875" y="1171575"/>
            <a:ext cx="11144250" cy="381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552450"/>
            <a:ext cx="447675" cy="4000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4462" y="3538537"/>
            <a:ext cx="333375" cy="381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3876" y="4033837"/>
            <a:ext cx="1997392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F172A"/>
                </a:solidFill>
                <a:latin typeface="Hind Siliguri"/>
              </a:rPr>
              <a:t>১. একমালিকানা ব্যবসায়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0450" y="3538537"/>
            <a:ext cx="476250" cy="381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43475" y="4033837"/>
            <a:ext cx="186615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F172A"/>
                </a:solidFill>
                <a:latin typeface="Hind Siliguri"/>
              </a:rPr>
              <a:t>২. অংশীদারি ব্যবসায়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3125" y="3538537"/>
            <a:ext cx="28575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170884" y="4033837"/>
            <a:ext cx="2073978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F172A"/>
                </a:solidFill>
                <a:latin typeface="Hind Siliguri"/>
              </a:rPr>
              <a:t>৩. যৌথ মূলধনী ব্যবসায়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15300" y="3538537"/>
            <a:ext cx="476250" cy="381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515958" y="4033837"/>
            <a:ext cx="1743641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F172A"/>
                </a:solidFill>
                <a:latin typeface="Hind Siliguri"/>
              </a:rPr>
              <a:t>৪. সমবায় সমিতি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20350" y="3538537"/>
            <a:ext cx="381000" cy="381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734843" y="4033837"/>
            <a:ext cx="1521087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F172A"/>
                </a:solidFill>
                <a:latin typeface="Hind Siliguri"/>
              </a:rPr>
              <a:t>৫. রাষ্ট্রীয় ব্যবসায়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662386"/>
            <a:ext cx="11144250" cy="255240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4775" y="6229350"/>
            <a:ext cx="4133850" cy="438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1550" y="428625"/>
            <a:ext cx="1122045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0" i="0" u="none">
                <a:solidFill>
                  <a:srgbClr val="1E3A8A"/>
                </a:solidFill>
                <a:latin typeface="Hind Siliguri ExtraBold"/>
              </a:rPr>
              <a:t>ব্যবসায়ের প্রকারভেদের পটভূমি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71575"/>
            <a:ext cx="11144250" cy="381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52450"/>
            <a:ext cx="304800" cy="4000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66775" y="2948136"/>
            <a:ext cx="10515600" cy="19809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1E293B"/>
                </a:solidFill>
                <a:latin typeface="Hind Siliguri SemiBold"/>
              </a:rPr>
              <a:t>মানুষের বহুমুখী চাহিদা পূরণের জন্য যুগে যুগে মালিকানা ও বিভিন্ন বৈশিষ্ট্যের কারণে বিভিন্ন প্রকারের ব্যবসায় সংগঠন গড়ে উঠেছে। </a:t>
            </a:r>
            <a:r>
              <a:t>
</a:t>
            </a:r>
            <a:r>
              <a:rPr sz="1950" b="0" i="0" u="none">
                <a:solidFill>
                  <a:srgbClr val="1E293B"/>
                </a:solidFill>
                <a:latin typeface="Hind Siliguri SemiBold"/>
              </a:rPr>
              <a:t> মুনাফা অর্জনের সাধারণ উদ্দেশ্যের মধ্যে মিল থাকলেও </a:t>
            </a:r>
            <a:r>
              <a:rPr sz="1950" b="0" i="0" u="none">
                <a:solidFill>
                  <a:srgbClr val="1E3A8A"/>
                </a:solidFill>
                <a:latin typeface="Hind Siliguri ExtraBold"/>
              </a:rPr>
              <a:t>প্রকৃতি, বৈশিষ্ট্য, আওতা, আয়তন ও কার্যক্ষেত্রের ভিত্তিতে</a:t>
            </a:r>
            <a:r>
              <a:rPr sz="1950" b="0" i="0" u="none">
                <a:solidFill>
                  <a:srgbClr val="1E293B"/>
                </a:solidFill>
                <a:latin typeface="Hind Siliguri SemiBold"/>
              </a:rPr>
              <a:t> এদের মধ্যে পার্থক্য পরিলক্ষিত হয়।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372915"/>
            <a:ext cx="5381625" cy="3131194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128837"/>
            <a:ext cx="5381625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4775" y="6229350"/>
            <a:ext cx="4133850" cy="4381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14425" y="428625"/>
            <a:ext cx="11077575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0" i="0" u="none">
                <a:solidFill>
                  <a:srgbClr val="1E3A8A"/>
                </a:solidFill>
                <a:latin typeface="Hind Siliguri ExtraBold"/>
              </a:rPr>
              <a:t>১. একমালিকানা ব্যবসায়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171575"/>
            <a:ext cx="11144250" cy="381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52450"/>
            <a:ext cx="447675" cy="4000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66775" y="2658665"/>
            <a:ext cx="4752975" cy="25596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1E3A8A"/>
                </a:solidFill>
                <a:latin typeface="Hind Siliguri ExtraBold"/>
              </a:rPr>
              <a:t>সংজ্ঞা: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একজন মাত্র ব্যক্তির মালিকানায় গঠিত ও পরিচালিত ব্যবসায়কে একমালিকানা ব্যবসায় বলে। </a:t>
            </a:r>
            <a:r>
              <a:t>
</a:t>
            </a:r>
            <a:r>
              <a:rPr sz="1800" b="0" i="0" u="none">
                <a:solidFill>
                  <a:srgbClr val="1E3A8A"/>
                </a:solidFill>
                <a:latin typeface="Hind Siliguri ExtraBold"/>
              </a:rPr>
              <a:t>প্রধান বৈশিষ্ট্য:</a:t>
            </a:r>
            <a:r>
              <a:t>
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• একক মালিকানা ও মূলধন যোগান</a:t>
            </a:r>
            <a:r>
              <a:t>
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• একক ঝুঁকি ও একক মুনাফা ভোগ</a:t>
            </a:r>
            <a:r>
              <a:t>
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• সহজ গঠন ও অসীম দায়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4600" y="2166937"/>
            <a:ext cx="5305425" cy="35433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190154"/>
            <a:ext cx="5381625" cy="349686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128837"/>
            <a:ext cx="5381625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4775" y="6229350"/>
            <a:ext cx="4133850" cy="4381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71575" y="428625"/>
            <a:ext cx="11020425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0" i="0" u="none">
                <a:solidFill>
                  <a:srgbClr val="1E3A8A"/>
                </a:solidFill>
                <a:latin typeface="Hind Siliguri ExtraBold"/>
              </a:rPr>
              <a:t>২. অংশীদারি ব্যবসায়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171575"/>
            <a:ext cx="11144250" cy="381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52450"/>
            <a:ext cx="504825" cy="4000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66775" y="2475904"/>
            <a:ext cx="4752975" cy="29253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1E3A8A"/>
                </a:solidFill>
                <a:latin typeface="Hind Siliguri ExtraBold"/>
              </a:rPr>
              <a:t>সংজ্ঞা: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দুই বা ততোধিক ব্যক্তি চুক্তির ভিত্তিতে যে ব্যবসায় গঠন করে তাকে অংশীদারি ব্যবসায় বলে। </a:t>
            </a:r>
            <a:r>
              <a:t>
</a:t>
            </a:r>
            <a:r>
              <a:rPr sz="1800" b="0" i="0" u="none">
                <a:solidFill>
                  <a:srgbClr val="1E3A8A"/>
                </a:solidFill>
                <a:latin typeface="Hind Siliguri ExtraBold"/>
              </a:rPr>
              <a:t>প্রধান বৈশিষ্ট্য:</a:t>
            </a:r>
            <a:r>
              <a:t>
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• চুক্তিবদ্ধ সম্পর্ক (চুক্তিই মূল ভিত্তি)</a:t>
            </a:r>
            <a:r>
              <a:t>
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• সদস্য সংখ্যা: সাধারণ ব্যবসায়ে ২-২০ জন, ব্যাংকিংয়ে ২-১০ জন</a:t>
            </a:r>
            <a:r>
              <a:t>
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• যৌথ মূলধন ও যৌথ পরিচালনা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4600" y="2166937"/>
            <a:ext cx="5305425" cy="35433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190154"/>
            <a:ext cx="5381625" cy="349686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128837"/>
            <a:ext cx="5381625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4775" y="6229350"/>
            <a:ext cx="4133850" cy="4381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71575" y="428625"/>
            <a:ext cx="11020425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0" i="0" u="none">
                <a:solidFill>
                  <a:srgbClr val="1E3A8A"/>
                </a:solidFill>
                <a:latin typeface="Hind Siliguri ExtraBold"/>
              </a:rPr>
              <a:t>৩. যৌথ মূলধনী ব্যবসায় বা কোম্পানি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171575"/>
            <a:ext cx="11144250" cy="381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52450"/>
            <a:ext cx="504825" cy="4000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66775" y="2475904"/>
            <a:ext cx="4752975" cy="29253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1E3A8A"/>
                </a:solidFill>
                <a:latin typeface="Hind Siliguri ExtraBold"/>
              </a:rPr>
              <a:t>সংজ্ঞা: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আইন দ্বারা সৃষ্টি কৃত্রিম ব্যক্তিসত্তার অধিকারী ও সীমিত দায়ের ব্যবসায় সংগঠন। </a:t>
            </a:r>
            <a:r>
              <a:t>
</a:t>
            </a:r>
            <a:r>
              <a:rPr sz="1800" b="0" i="0" u="none">
                <a:solidFill>
                  <a:srgbClr val="1E3A8A"/>
                </a:solidFill>
                <a:latin typeface="Hind Siliguri ExtraBold"/>
              </a:rPr>
              <a:t>প্রধান বৈশিষ্ট্য:</a:t>
            </a:r>
            <a:r>
              <a:t>
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• আইনি অস্তিত্ব ও চিরন্তন অস্তিত্ব</a:t>
            </a:r>
            <a:r>
              <a:t>
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• মূলধন শেয়ারে বিভক্ত</a:t>
            </a:r>
            <a:r>
              <a:t>
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• প্রাইভেট (২-৫০ জন) ও পাবলিক লিমিটেড কোম্পানি (সর্বনিম্ন ৭ জন, সর্বোচ্চ শেয়ার সংখ্যা)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4600" y="2166937"/>
            <a:ext cx="5305425" cy="35433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372915"/>
            <a:ext cx="5381625" cy="3131194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128837"/>
            <a:ext cx="5381625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4775" y="6229350"/>
            <a:ext cx="4133850" cy="4381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71575" y="428625"/>
            <a:ext cx="11020425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0" i="0" u="none">
                <a:solidFill>
                  <a:srgbClr val="1E3A8A"/>
                </a:solidFill>
                <a:latin typeface="Hind Siliguri ExtraBold"/>
              </a:rPr>
              <a:t>৪. সমবায় সমিতি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171575"/>
            <a:ext cx="11144250" cy="381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52450"/>
            <a:ext cx="504825" cy="4000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66775" y="2658665"/>
            <a:ext cx="4752975" cy="25596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1E3A8A"/>
                </a:solidFill>
                <a:latin typeface="Hind Siliguri ExtraBold"/>
              </a:rPr>
              <a:t>সংজ্ঞা: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নিম্ন বা বিত্তহীন শ্রেণির মানুষের অর্থনৈতিক কল্যাণের লক্ষ্যে গঠিত সংগঠন। </a:t>
            </a:r>
            <a:r>
              <a:t>
</a:t>
            </a:r>
            <a:r>
              <a:rPr sz="1800" b="0" i="0" u="none">
                <a:solidFill>
                  <a:srgbClr val="1E3A8A"/>
                </a:solidFill>
                <a:latin typeface="Hind Siliguri ExtraBold"/>
              </a:rPr>
              <a:t>প্রধান বৈশিষ্ট্য:</a:t>
            </a:r>
            <a:r>
              <a:t>
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• মূল উদ্দেশ্য: আত্মকল্যাণ ও পারস্পরিক সহযোগিতা</a:t>
            </a:r>
            <a:r>
              <a:t>
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• সমমনা ব্যক্তিদের দ্বারা গঠিত</a:t>
            </a:r>
            <a:r>
              <a:t>
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• গণতান্ত্রিক ব্যবস্থাপনা (এক সদস্য এক ভোট)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4600" y="2166937"/>
            <a:ext cx="5305425" cy="35433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372915"/>
            <a:ext cx="5381625" cy="3131194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128837"/>
            <a:ext cx="5381625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4775" y="6229350"/>
            <a:ext cx="4133850" cy="4381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6800" y="428625"/>
            <a:ext cx="1112520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0" i="0" u="none">
                <a:solidFill>
                  <a:srgbClr val="1E3A8A"/>
                </a:solidFill>
                <a:latin typeface="Hind Siliguri ExtraBold"/>
              </a:rPr>
              <a:t>৫. রাষ্ট্রীয় ব্যবসায়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171575"/>
            <a:ext cx="11144250" cy="381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52450"/>
            <a:ext cx="400050" cy="4000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66775" y="2658665"/>
            <a:ext cx="4752975" cy="25596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1E3A8A"/>
                </a:solidFill>
                <a:latin typeface="Hind Siliguri ExtraBold"/>
              </a:rPr>
              <a:t>সংজ্ঞা: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সরকার কর্তৃক গঠিত, পরিচালিত ও নিয়ন্ত্রিত ব্যবসায় সংগঠনকে রাষ্ট্রীয় ব্যবসায় বলে। </a:t>
            </a:r>
            <a:r>
              <a:t>
</a:t>
            </a:r>
            <a:r>
              <a:rPr sz="1800" b="0" i="0" u="none">
                <a:solidFill>
                  <a:srgbClr val="1E3A8A"/>
                </a:solidFill>
                <a:latin typeface="Hind Siliguri ExtraBold"/>
              </a:rPr>
              <a:t>প্রধান বৈশিষ্ট্য:</a:t>
            </a:r>
            <a:r>
              <a:t>
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• মূল উদ্দেশ্য: জনকল্যাণ সাধনা</a:t>
            </a:r>
            <a:r>
              <a:t>
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• সরকারি অর্থায়ন ও ব্যবস্থাপনা</a:t>
            </a:r>
            <a:r>
              <a:t>
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• উদাহরণ: বাংলাদেশ রেলওয়ে, ওয়াসা, বিআরটিসি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4600" y="2166937"/>
            <a:ext cx="5305425" cy="35433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3014662"/>
            <a:ext cx="11144250" cy="1847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4775" y="6229350"/>
            <a:ext cx="4133850" cy="438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428625"/>
            <a:ext cx="1112520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0" i="0" u="none">
                <a:solidFill>
                  <a:srgbClr val="1E3A8A"/>
                </a:solidFill>
                <a:latin typeface="Hind Siliguri ExtraBold"/>
              </a:rPr>
              <a:t>একক কাজ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71575"/>
            <a:ext cx="11144250" cy="381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52450"/>
            <a:ext cx="400050" cy="4000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66775" y="3300412"/>
            <a:ext cx="105156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0" i="0" u="none">
                <a:solidFill>
                  <a:srgbClr val="B45309"/>
                </a:solidFill>
                <a:latin typeface="Hind Siliguri ExtraBold"/>
              </a:rPr>
              <a:t>সময়: ৫ মিনিট | সবাই নিজ নিজ খাতায় লেখ: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175" y="3890962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1.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2525" y="3890962"/>
            <a:ext cx="10229850" cy="342900"/>
          </a:xfrm>
          <a:prstGeom prst="rect">
            <a:avLst/>
          </a:prstGeom>
          <a:noFill/>
        </p:spPr>
        <p:txBody>
          <a:bodyPr wrap="square" lIns="13335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একমালিকানা ব্যবসায়ের ৩টি প্রধান বৈশিষ্ট্য লেখ।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600" y="4233862"/>
            <a:ext cx="16192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2.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52525" y="4233862"/>
            <a:ext cx="10229850" cy="342900"/>
          </a:xfrm>
          <a:prstGeom prst="rect">
            <a:avLst/>
          </a:prstGeom>
          <a:noFill/>
        </p:spPr>
        <p:txBody>
          <a:bodyPr wrap="square" lIns="161925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অংশীদারি ব্যবসায়ের মূল ভিত্তি কী এবং কেন?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555825"/>
            <a:ext cx="11144250" cy="2765524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4775" y="6229350"/>
            <a:ext cx="4133850" cy="438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19175" y="428625"/>
            <a:ext cx="11172825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0" i="0" u="none">
                <a:solidFill>
                  <a:srgbClr val="1E3A8A"/>
                </a:solidFill>
                <a:latin typeface="Hind Siliguri ExtraBold"/>
              </a:rPr>
              <a:t>একক কাজের নমুনা উত্তর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71575"/>
            <a:ext cx="11144250" cy="381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52450"/>
            <a:ext cx="352425" cy="4000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66775" y="2841575"/>
            <a:ext cx="10515600" cy="21940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1E3A8A"/>
                </a:solidFill>
                <a:latin typeface="Hind Siliguri ExtraBold"/>
              </a:rPr>
              <a:t>১ নম্বর প্রশ্নের উত্তর:</a:t>
            </a:r>
            <a:r>
              <a:t>
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একমালিকানা ব্যবসায়ের ৩টি বৈশিষ্ট্য হলো: (ক) একক মালিকানা, (খ) সহজ গঠনপ্রক্রিয়া, এবং (গ) অসীম দায়। </a:t>
            </a:r>
            <a:r>
              <a:t>
</a:t>
            </a:r>
            <a:r>
              <a:rPr sz="1800" b="0" i="0" u="none">
                <a:solidFill>
                  <a:srgbClr val="1E3A8A"/>
                </a:solidFill>
                <a:latin typeface="Hind Siliguri ExtraBold"/>
              </a:rPr>
              <a:t>২ নম্বর প্রশ্নের উত্তর:</a:t>
            </a:r>
            <a:r>
              <a:t>
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অংশীদারি ব্যবসায়ের মূল ভিত্তি হলো </a:t>
            </a:r>
            <a:r>
              <a:rPr sz="1800" b="0" i="0" u="none">
                <a:solidFill>
                  <a:srgbClr val="1E3A8A"/>
                </a:solidFill>
                <a:latin typeface="Hind Siliguri ExtraBold"/>
              </a:rPr>
              <a:t>'চুক্তি'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। কারণ চুক্তির মাধ্যমেই অংশীদারদের অধিকার, দায়-দায়িত্ব ও লাভ-ক্ষতি বণ্টনের নিয়ম নির্ধারিত হয়।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3134617"/>
            <a:ext cx="11144250" cy="160779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4775" y="6229350"/>
            <a:ext cx="4133850" cy="438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71575" y="428625"/>
            <a:ext cx="11020425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0" i="0" u="none">
                <a:solidFill>
                  <a:srgbClr val="1E3A8A"/>
                </a:solidFill>
                <a:latin typeface="Hind Siliguri ExtraBold"/>
              </a:rPr>
              <a:t>জোড়ায় কাজ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71575"/>
            <a:ext cx="11144250" cy="381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52450"/>
            <a:ext cx="504825" cy="4000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66775" y="3420367"/>
            <a:ext cx="105156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0" i="0" u="none">
                <a:solidFill>
                  <a:srgbClr val="6B21A8"/>
                </a:solidFill>
                <a:latin typeface="Hind Siliguri ExtraBold"/>
              </a:rPr>
              <a:t>সময়: ৮ মিনিট | পাশাপাশি দুজন আলোচনা করে লেখ: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6775" y="4010917"/>
            <a:ext cx="10515600" cy="4457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509"/>
              </a:lnSpc>
            </a:pPr>
            <a:r>
              <a:rPr sz="1950" b="1" i="0" u="none">
                <a:solidFill>
                  <a:srgbClr val="1E293B"/>
                </a:solidFill>
                <a:latin typeface="Hind Siliguri"/>
              </a:rPr>
              <a:t>একমালিকানা ব্যবসায় ও অংশীদারি ব্যবসায়ের মধ্যে ৩টি প্রধান পার্থক্য ছক আকারে তৈরি করো।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55077" y="2484206"/>
          <a:ext cx="9777045" cy="2260816"/>
        </p:xfrm>
        <a:graphic>
          <a:graphicData uri="http://schemas.openxmlformats.org/drawingml/2006/table">
            <a:tbl>
              <a:tblPr/>
              <a:tblGrid>
                <a:gridCol w="3259015"/>
                <a:gridCol w="3259015"/>
                <a:gridCol w="3259015"/>
              </a:tblGrid>
              <a:tr h="422378">
                <a:tc>
                  <a:txBody>
                    <a:bodyPr/>
                    <a:lstStyle/>
                    <a:p>
                      <a:pPr algn="l"/>
                      <a:r>
                        <a:rPr lang="as-IN" sz="1800" dirty="0">
                          <a:solidFill>
                            <a:srgbClr val="FFFFFF"/>
                          </a:solidFill>
                        </a:rPr>
                        <a:t>পার্থক্য বিষয়</a:t>
                      </a:r>
                    </a:p>
                  </a:txBody>
                  <a:tcPr marL="111152" marR="111152" marT="111152" marB="1111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as-IN" sz="1800">
                          <a:solidFill>
                            <a:srgbClr val="FFFFFF"/>
                          </a:solidFill>
                        </a:rPr>
                        <a:t>একমালিকানা ব্যবসায়</a:t>
                      </a:r>
                    </a:p>
                  </a:txBody>
                  <a:tcPr marL="111152" marR="111152" marT="111152" marB="1111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as-IN" sz="1800">
                          <a:solidFill>
                            <a:srgbClr val="FFFFFF"/>
                          </a:solidFill>
                        </a:rPr>
                        <a:t>অংশীদারি ব্যবসায়</a:t>
                      </a:r>
                    </a:p>
                  </a:txBody>
                  <a:tcPr marL="111152" marR="111152" marT="111152" marB="1111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/>
                    </a:solidFill>
                  </a:tcPr>
                </a:tc>
              </a:tr>
              <a:tr h="422378">
                <a:tc>
                  <a:txBody>
                    <a:bodyPr/>
                    <a:lstStyle/>
                    <a:p>
                      <a:r>
                        <a:rPr lang="as-IN" sz="1800" b="1">
                          <a:solidFill>
                            <a:srgbClr val="1E3A8A"/>
                          </a:solidFill>
                        </a:rPr>
                        <a:t>সদস্য সংখ্যা</a:t>
                      </a:r>
                      <a:endParaRPr lang="as-IN" sz="1800" b="1">
                        <a:solidFill>
                          <a:srgbClr val="1E293B"/>
                        </a:solidFill>
                      </a:endParaRPr>
                    </a:p>
                  </a:txBody>
                  <a:tcPr marL="111152" marR="111152" marT="111152" marB="1111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s-IN" sz="1800" b="1">
                          <a:solidFill>
                            <a:srgbClr val="1E293B"/>
                          </a:solidFill>
                        </a:rPr>
                        <a:t>মালিক মাত্র ১ জন।</a:t>
                      </a:r>
                    </a:p>
                  </a:txBody>
                  <a:tcPr marL="111152" marR="111152" marT="111152" marB="1111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s-IN" sz="1800" b="1">
                          <a:solidFill>
                            <a:srgbClr val="1E293B"/>
                          </a:solidFill>
                        </a:rPr>
                        <a:t>সাধারণত ২ থেকে ২০ জন।</a:t>
                      </a:r>
                    </a:p>
                  </a:txBody>
                  <a:tcPr marL="111152" marR="111152" marT="111152" marB="1111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2378">
                <a:tc>
                  <a:txBody>
                    <a:bodyPr/>
                    <a:lstStyle/>
                    <a:p>
                      <a:r>
                        <a:rPr lang="as-IN" sz="1800" b="1">
                          <a:solidFill>
                            <a:srgbClr val="1E3A8A"/>
                          </a:solidFill>
                        </a:rPr>
                        <a:t>গঠনের ভিত্তি</a:t>
                      </a:r>
                      <a:endParaRPr lang="as-IN" sz="1800" b="1">
                        <a:solidFill>
                          <a:srgbClr val="1E293B"/>
                        </a:solidFill>
                      </a:endParaRPr>
                    </a:p>
                  </a:txBody>
                  <a:tcPr marL="111152" marR="111152" marT="111152" marB="111152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s-IN" sz="1800" b="1">
                          <a:solidFill>
                            <a:srgbClr val="1E293B"/>
                          </a:solidFill>
                        </a:rPr>
                        <a:t>মালিকের একক ইচ্ছায় গঠিত।</a:t>
                      </a:r>
                    </a:p>
                  </a:txBody>
                  <a:tcPr marL="111152" marR="111152" marT="111152" marB="111152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s-IN" sz="1800" b="1">
                          <a:solidFill>
                            <a:srgbClr val="1E293B"/>
                          </a:solidFill>
                        </a:rPr>
                        <a:t>চুক্তির ভিত্তিতে গঠিত।</a:t>
                      </a:r>
                    </a:p>
                  </a:txBody>
                  <a:tcPr marL="111152" marR="111152" marT="111152" marB="111152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622452">
                <a:tc>
                  <a:txBody>
                    <a:bodyPr/>
                    <a:lstStyle/>
                    <a:p>
                      <a:r>
                        <a:rPr lang="as-IN" sz="1800" b="1">
                          <a:solidFill>
                            <a:srgbClr val="1E3A8A"/>
                          </a:solidFill>
                        </a:rPr>
                        <a:t>ঝুঁকি বণ্টন</a:t>
                      </a:r>
                      <a:endParaRPr lang="as-IN" sz="1800" b="1">
                        <a:solidFill>
                          <a:srgbClr val="1E293B"/>
                        </a:solidFill>
                      </a:endParaRPr>
                    </a:p>
                  </a:txBody>
                  <a:tcPr marL="111152" marR="111152" marT="111152" marB="111152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s-IN" sz="1800" b="1" dirty="0">
                          <a:solidFill>
                            <a:srgbClr val="1E293B"/>
                          </a:solidFill>
                        </a:rPr>
                        <a:t>এককভাবে মালিক বহন করে।</a:t>
                      </a:r>
                    </a:p>
                  </a:txBody>
                  <a:tcPr marL="111152" marR="111152" marT="111152" marB="111152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s-IN" sz="1800" b="1" dirty="0">
                          <a:solidFill>
                            <a:srgbClr val="1E293B"/>
                          </a:solidFill>
                        </a:rPr>
                        <a:t>অংশীদারগণ চুক্তি অনুযায়ী বণ্টন করে।</a:t>
                      </a:r>
                    </a:p>
                  </a:txBody>
                  <a:tcPr marL="111152" marR="111152" marT="111152" marB="111152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112544" y="808892"/>
            <a:ext cx="12192000" cy="457200"/>
          </a:xfrm>
          <a:prstGeom prst="rect">
            <a:avLst/>
          </a:prstGeom>
          <a:solidFill>
            <a:srgbClr val="F3F4F6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sz="3100" b="1" i="0" u="none" strike="noStrike" cap="none" normalizeH="0" baseline="0" smtClean="0">
                <a:ln>
                  <a:noFill/>
                </a:ln>
                <a:solidFill>
                  <a:srgbClr val="1E3A8A"/>
                </a:solidFill>
                <a:effectLst/>
                <a:latin typeface="Hind Siliguri"/>
                <a:cs typeface="Vrinda" pitchFamily="34" charset="0"/>
              </a:rPr>
              <a:t>জোড়ায় কাজের নমুনা উত্তর</a:t>
            </a:r>
            <a:endParaRPr kumimoji="0" lang="en-US" sz="3100" b="1" i="0" u="none" strike="noStrike" cap="none" normalizeH="0" baseline="0" smtClean="0">
              <a:ln>
                <a:noFill/>
              </a:ln>
              <a:solidFill>
                <a:srgbClr val="1E3A8A"/>
              </a:solidFill>
              <a:effectLst/>
              <a:latin typeface="Hind Siliguri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295673"/>
            <a:ext cx="5381625" cy="3285678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128837"/>
            <a:ext cx="5381625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4775" y="6229350"/>
            <a:ext cx="4133850" cy="4381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71575" y="428625"/>
            <a:ext cx="11020425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0" i="0" u="none">
                <a:solidFill>
                  <a:srgbClr val="1E3A8A"/>
                </a:solidFill>
                <a:latin typeface="Hind Siliguri ExtraBold"/>
              </a:rPr>
              <a:t>দলীয় কাজ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171575"/>
            <a:ext cx="11144250" cy="381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52450"/>
            <a:ext cx="504825" cy="4000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66775" y="2581423"/>
            <a:ext cx="4752975" cy="742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sz="1950" b="0" i="0" u="none">
                <a:solidFill>
                  <a:srgbClr val="B45309"/>
                </a:solidFill>
                <a:latin typeface="Hind Siliguri ExtraBold"/>
              </a:rPr>
              <a:t>সময়: ১০ মিনিট | দলে আলোচনা করে উপস্থাপন করো: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6775" y="3467248"/>
            <a:ext cx="4752975" cy="18283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1E3A8A"/>
                </a:solidFill>
                <a:latin typeface="Hind Siliguri ExtraBold"/>
              </a:rPr>
              <a:t>পদ্মা ও মেঘনা দল: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যৌথ মূলধনী কোম্পানি কেন বর্তমান বিশ্বে সবচেয়ে জনপ্রিয় ব্যবসায় সংগঠন? </a:t>
            </a:r>
            <a:r>
              <a:t>
</a:t>
            </a:r>
            <a:r>
              <a:rPr sz="1800" b="0" i="0" u="none">
                <a:solidFill>
                  <a:srgbClr val="1E3A8A"/>
                </a:solidFill>
                <a:latin typeface="Hind Siliguri ExtraBold"/>
              </a:rPr>
              <a:t>যমুনা ও কর্ণফুলী দল:</a:t>
            </a: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 রাষ্ট্রীয় ব্যবসায়ের মূল উদ্দেশ্য মুনাফা অর্জন নয়—ব্যাখ্যা করো।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4600" y="2166937"/>
            <a:ext cx="5305425" cy="35433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814935"/>
            <a:ext cx="11144250" cy="2247304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4775" y="6229350"/>
            <a:ext cx="4133850" cy="438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19175" y="428625"/>
            <a:ext cx="11172825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0" i="0" u="none">
                <a:solidFill>
                  <a:srgbClr val="1E3A8A"/>
                </a:solidFill>
                <a:latin typeface="Hind Siliguri ExtraBold"/>
              </a:rPr>
              <a:t>দলীয় কাজের নমুনা উত্তর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71575"/>
            <a:ext cx="11144250" cy="381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52450"/>
            <a:ext cx="352425" cy="4000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66775" y="3100685"/>
            <a:ext cx="10515600" cy="16758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1E3A8A"/>
                </a:solidFill>
                <a:latin typeface="Hind Siliguri ExtraBold"/>
              </a:rPr>
              <a:t>পদ্মা ও মেঘনা দলের উত্তর:</a:t>
            </a:r>
            <a:r>
              <a:rPr sz="1650" b="0" i="0" u="none">
                <a:solidFill>
                  <a:srgbClr val="1E293B"/>
                </a:solidFill>
                <a:latin typeface="Hind Siliguri SemiBold"/>
              </a:rPr>
              <a:t> বিশাল মূলধন সংগ্রহ, শেয়ার হস্তান্তরযোগ্যতা, সীমিত দায় এবং আইনি স্থায়ী অস্তিত্বের কারণে যৌথ মূলধনী কোম্পানি সবচেয়ে জনপ্রিয়। </a:t>
            </a:r>
            <a:r>
              <a:t>
</a:t>
            </a:r>
            <a:r>
              <a:rPr sz="1650" b="0" i="0" u="none">
                <a:solidFill>
                  <a:srgbClr val="1E3A8A"/>
                </a:solidFill>
                <a:latin typeface="Hind Siliguri ExtraBold"/>
              </a:rPr>
              <a:t>যমুনা ও কর্ণফুলী দলের উত্তর:</a:t>
            </a:r>
            <a:r>
              <a:rPr sz="1650" b="0" i="0" u="none">
                <a:solidFill>
                  <a:srgbClr val="1E293B"/>
                </a:solidFill>
                <a:latin typeface="Hind Siliguri SemiBold"/>
              </a:rPr>
              <a:t> রাষ্ট্রীয় ব্যবসায়ের প্রধান লক্ষ্য হলো জনগণের সেবা নিশ্চিত করা এবং একচেটিয়া কারবার রোধ করে দ্রব্যমূল্য নিয়ন্ত্রণে রাখা, মুনাফা অর্জন নয়।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314575"/>
            <a:ext cx="11144250" cy="32480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4775" y="6229350"/>
            <a:ext cx="4133850" cy="438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428625"/>
            <a:ext cx="1112520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0" i="0" u="none">
                <a:solidFill>
                  <a:srgbClr val="1E3A8A"/>
                </a:solidFill>
                <a:latin typeface="Hind Siliguri ExtraBold"/>
              </a:rPr>
              <a:t>মূল্যায়ন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71575"/>
            <a:ext cx="11144250" cy="381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52450"/>
            <a:ext cx="400050" cy="4000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66775" y="2600325"/>
            <a:ext cx="1051560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sz="1950" b="0" i="0" u="none">
                <a:solidFill>
                  <a:srgbClr val="6B21A8"/>
                </a:solidFill>
                <a:latin typeface="Hind Siliguri ExtraBold"/>
              </a:rPr>
              <a:t>তোমরা সঠিক উত্তরটি চিহ্নিত করো / উত্তর দাও: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47775" y="3162300"/>
            <a:ext cx="10134600" cy="3571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sz="1875" b="1" i="0" u="none">
                <a:solidFill>
                  <a:srgbClr val="1E293B"/>
                </a:solidFill>
                <a:latin typeface="Hind Siliguri"/>
              </a:rPr>
              <a:t>১. সমবায় সমিতির প্রধান উদ্দেশ্য কী?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47775" y="3690937"/>
            <a:ext cx="10134600" cy="3571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sz="1875" b="1" i="0" u="none">
                <a:solidFill>
                  <a:srgbClr val="1E293B"/>
                </a:solidFill>
                <a:latin typeface="Hind Siliguri"/>
              </a:rPr>
              <a:t>২. ব্যাংকিং অংশীদারি ব্যবসায়ের সর্বোচ্চ সদস্য সংখ্যা কতজন?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47775" y="4219575"/>
            <a:ext cx="10134600" cy="3571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sz="1875" b="1" i="0" u="none">
                <a:solidFill>
                  <a:srgbClr val="1E293B"/>
                </a:solidFill>
                <a:latin typeface="Hind Siliguri"/>
              </a:rPr>
              <a:t>৩. কৃত্রিম ব্যক্তিসত্তা কোন ব্যবসায়ের প্রধান বৈশিষ্ট্য?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47775" y="4748212"/>
            <a:ext cx="10134600" cy="3571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sz="1875" b="1" i="0" u="none">
                <a:solidFill>
                  <a:srgbClr val="1E293B"/>
                </a:solidFill>
                <a:latin typeface="Hind Siliguri"/>
              </a:rPr>
              <a:t>৪. কোনটি চুক্তিভিত্তিক ব্যবসায় সংগঠন?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775" y="3209925"/>
            <a:ext cx="142875" cy="2476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775" y="3738562"/>
            <a:ext cx="142875" cy="24765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775" y="4267200"/>
            <a:ext cx="142875" cy="2476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775" y="4795837"/>
            <a:ext cx="142875" cy="24765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595562"/>
            <a:ext cx="11144250" cy="26860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4775" y="6229350"/>
            <a:ext cx="4133850" cy="438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428625"/>
            <a:ext cx="1112520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0" i="0" u="none">
                <a:solidFill>
                  <a:srgbClr val="1E3A8A"/>
                </a:solidFill>
                <a:latin typeface="Hind Siliguri ExtraBold"/>
              </a:rPr>
              <a:t>মূল্যায়নের উত্তরমালা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71575"/>
            <a:ext cx="11144250" cy="381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52450"/>
            <a:ext cx="400050" cy="4000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47775" y="2881312"/>
            <a:ext cx="10134600" cy="3571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sz="1875" b="0" i="0" u="none">
                <a:solidFill>
                  <a:srgbClr val="1E3A8A"/>
                </a:solidFill>
                <a:latin typeface="Hind Siliguri ExtraBold"/>
              </a:rPr>
              <a:t>১. উত্তর:</a:t>
            </a:r>
            <a:r>
              <a:rPr sz="1875" b="1" i="0" u="none">
                <a:solidFill>
                  <a:srgbClr val="1E293B"/>
                </a:solidFill>
                <a:latin typeface="Hind Siliguri"/>
              </a:rPr>
              <a:t> সদস্যদের আত্মকল্যাণ ও পারস্পরিক উন্নতি।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47775" y="3409950"/>
            <a:ext cx="10134600" cy="3571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sz="1875" b="0" i="0" u="none">
                <a:solidFill>
                  <a:srgbClr val="1E3A8A"/>
                </a:solidFill>
                <a:latin typeface="Hind Siliguri ExtraBold"/>
              </a:rPr>
              <a:t>২. উত্তর:</a:t>
            </a:r>
            <a:r>
              <a:rPr sz="1875" b="1" i="0" u="none">
                <a:solidFill>
                  <a:srgbClr val="1E293B"/>
                </a:solidFill>
                <a:latin typeface="Hind Siliguri"/>
              </a:rPr>
              <a:t> ১০ জন (১০ জন সর্বোচ্চ)।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47775" y="3938587"/>
            <a:ext cx="10134600" cy="3571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sz="1875" b="0" i="0" u="none">
                <a:solidFill>
                  <a:srgbClr val="1E3A8A"/>
                </a:solidFill>
                <a:latin typeface="Hind Siliguri ExtraBold"/>
              </a:rPr>
              <a:t>৩. উত্তর:</a:t>
            </a:r>
            <a:r>
              <a:rPr sz="1875" b="1" i="0" u="none">
                <a:solidFill>
                  <a:srgbClr val="1E293B"/>
                </a:solidFill>
                <a:latin typeface="Hind Siliguri"/>
              </a:rPr>
              <a:t> যৌথ মূলধনী ব্যবসায় বা কোম্পানি।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47775" y="4467225"/>
            <a:ext cx="10134600" cy="3571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sz="1875" b="0" i="0" u="none">
                <a:solidFill>
                  <a:srgbClr val="1E3A8A"/>
                </a:solidFill>
                <a:latin typeface="Hind Siliguri ExtraBold"/>
              </a:rPr>
              <a:t>৪. উত্তর:</a:t>
            </a:r>
            <a:r>
              <a:rPr sz="1875" b="1" i="0" u="none">
                <a:solidFill>
                  <a:srgbClr val="1E293B"/>
                </a:solidFill>
                <a:latin typeface="Hind Siliguri"/>
              </a:rPr>
              <a:t> অংশীদারি ব্যবসায়।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775" y="2928937"/>
            <a:ext cx="200025" cy="2476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775" y="3457575"/>
            <a:ext cx="200025" cy="2476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775" y="3986212"/>
            <a:ext cx="200025" cy="24765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775" y="4514850"/>
            <a:ext cx="200025" cy="24765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864346"/>
            <a:ext cx="5381625" cy="214848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3062287"/>
            <a:ext cx="5381625" cy="17526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4775" y="6229350"/>
            <a:ext cx="4133850" cy="4381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6800" y="428625"/>
            <a:ext cx="1112520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0" i="0" u="none">
                <a:solidFill>
                  <a:srgbClr val="1E3A8A"/>
                </a:solidFill>
                <a:latin typeface="Hind Siliguri ExtraBold"/>
              </a:rPr>
              <a:t>পাঠের সারসংক্ষেপ ও প্রশ্ন-উত্তর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171575"/>
            <a:ext cx="11144250" cy="381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52450"/>
            <a:ext cx="400050" cy="4000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66775" y="3150096"/>
            <a:ext cx="4990623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1E3A8A"/>
                </a:solidFill>
                <a:latin typeface="Hind Siliguri"/>
              </a:rPr>
              <a:t>আজকের পাঠে আমরা শিখলাম: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6775" y="3721596"/>
            <a:ext cx="4752975" cy="10054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1E293B"/>
                </a:solidFill>
                <a:latin typeface="Hind Siliguri SemiBold"/>
              </a:rPr>
              <a:t>• মালিকানার ভিত্তিতে ব্যবসায় ৫ প্রকার।</a:t>
            </a:r>
            <a:r>
              <a:t>
</a:t>
            </a:r>
            <a:r>
              <a:rPr sz="1650" b="0" i="0" u="none">
                <a:solidFill>
                  <a:srgbClr val="1E293B"/>
                </a:solidFill>
                <a:latin typeface="Hind Siliguri SemiBold"/>
              </a:rPr>
              <a:t> • গঠন ও চালনার সুবিধার্থে ভিন্ন সংগঠনের সৃষ্টি।</a:t>
            </a:r>
            <a:r>
              <a:t>
</a:t>
            </a:r>
            <a:r>
              <a:rPr sz="1650" b="0" i="0" u="none">
                <a:solidFill>
                  <a:srgbClr val="1E293B"/>
                </a:solidFill>
                <a:latin typeface="Hind Siliguri SemiBold"/>
              </a:rPr>
              <a:t> • একমালিকানা সবচেয়ে প্রাচীন ও জনপ্রিয়।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10575" y="3595687"/>
            <a:ext cx="4990623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1" i="0" u="none">
                <a:solidFill>
                  <a:srgbClr val="92400E"/>
                </a:solidFill>
                <a:latin typeface="Hind Siliguri"/>
              </a:rPr>
              <a:t>তোমাদের কোন প্রশ্ন আছে?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4186237"/>
            <a:ext cx="475297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যেকোনো অস্পষ্ট বিষয়ে নিঃসংকোচে প্রশ্ন করো!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709862"/>
            <a:ext cx="11144250" cy="24574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4775" y="6229350"/>
            <a:ext cx="4133850" cy="438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71575" y="428625"/>
            <a:ext cx="11020425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0" i="0" u="none">
                <a:solidFill>
                  <a:srgbClr val="1E3A8A"/>
                </a:solidFill>
                <a:latin typeface="Hind Siliguri ExtraBold"/>
              </a:rPr>
              <a:t>বাড়ির কাজ (সহায়ক সংকেত সহ)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71575"/>
            <a:ext cx="11144250" cy="381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52450"/>
            <a:ext cx="504825" cy="4000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66775" y="2995612"/>
            <a:ext cx="1051560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sz="1950" b="0" i="0" u="none">
                <a:solidFill>
                  <a:srgbClr val="B45309"/>
                </a:solidFill>
                <a:latin typeface="Hind Siliguri ExtraBold"/>
              </a:rPr>
              <a:t>প্রশ্নগুলো খাতায় তোলো এবং সমাধান করে আনবে: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550" y="3509962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1.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4900" y="3509962"/>
            <a:ext cx="10277475" cy="342900"/>
          </a:xfrm>
          <a:prstGeom prst="rect">
            <a:avLst/>
          </a:prstGeom>
          <a:noFill/>
        </p:spPr>
        <p:txBody>
          <a:bodyPr wrap="square" lIns="13335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বাংলাদেশে একমালিকানা ব্যবসায় সবচেয়ে বেশি জনপ্রিয় কেন? (সংকেত: মূলধন, ঝুঁকি, সুবিধা)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2975" y="3852862"/>
            <a:ext cx="16192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2.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4900" y="3852862"/>
            <a:ext cx="10277475" cy="342900"/>
          </a:xfrm>
          <a:prstGeom prst="rect">
            <a:avLst/>
          </a:prstGeom>
          <a:noFill/>
        </p:spPr>
        <p:txBody>
          <a:bodyPr wrap="square" lIns="161925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"চুক্তিই অংশীদারি ব্যবসায়ের মূল ভিত্তি"— ব্যাখ্যা করো। (সংকেত: চুক্তিপত্র, অংশীদারদের সম্মতি)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4195762"/>
            <a:ext cx="1524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3.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4900" y="4195762"/>
            <a:ext cx="10277475" cy="342900"/>
          </a:xfrm>
          <a:prstGeom prst="rect">
            <a:avLst/>
          </a:prstGeom>
          <a:noFill/>
        </p:spPr>
        <p:txBody>
          <a:bodyPr wrap="square" lIns="15240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প্রাইভেট ও পাবলিক লিমিটেড কোম্পানির ২টি পার্থক্য লেখ। (সংকেত: সদস্য সংখ্যা, শেয়ার বিক্রি)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450" y="4538662"/>
            <a:ext cx="1714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4.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4900" y="4538662"/>
            <a:ext cx="10277475" cy="342900"/>
          </a:xfrm>
          <a:prstGeom prst="rect">
            <a:avLst/>
          </a:prstGeom>
          <a:noFill/>
        </p:spPr>
        <p:txBody>
          <a:bodyPr wrap="square" lIns="17145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সমবায় নীতির মূল বাণী কী? (সংকেত: একতা ও সহযোগিতা)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4775" y="6229350"/>
            <a:ext cx="4133850" cy="438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85873" y="2833687"/>
            <a:ext cx="2020252" cy="1104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5400" b="0" i="0" u="none">
                <a:solidFill>
                  <a:srgbClr val="FBBF24"/>
                </a:solidFill>
                <a:latin typeface="Hind Siliguri ExtraBold"/>
              </a:rPr>
              <a:t>ধন্যবাদ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09837" y="4129087"/>
            <a:ext cx="7172325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375"/>
              </a:lnSpc>
            </a:pPr>
            <a:r>
              <a:rPr sz="2250" b="0" i="0" u="none">
                <a:solidFill>
                  <a:srgbClr val="E2E8F0"/>
                </a:solidFill>
                <a:latin typeface="Hind Siliguri SemiBold"/>
              </a:rPr>
              <a:t>মনোযোগ দিয়ে ক্লাসে অংশগ্রহণ করার জন্য সবাইকে অনেক ধন্যবাদ!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77773" y="4843462"/>
            <a:ext cx="514709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93C5FD"/>
                </a:solidFill>
                <a:latin typeface="Hind Siliguri"/>
              </a:rPr>
              <a:t>আজকের মতো ক্লাস এখানেই শেষ। ভালো থেকো সবাই!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713</Words>
  <Application>Microsoft Macintosh PowerPoint</Application>
  <PresentationFormat>Custom</PresentationFormat>
  <Paragraphs>109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dc:description>generated using python-pptx</dc:description>
  <cp:lastModifiedBy>User</cp:lastModifiedBy>
  <cp:revision>13</cp:revision>
  <dcterms:created xsi:type="dcterms:W3CDTF">2013-01-27T09:14:16Z</dcterms:created>
  <dcterms:modified xsi:type="dcterms:W3CDTF">2026-08-19T17:53:08Z</dcterms:modified>
</cp:coreProperties>
</file>