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740" r:id="rId4"/>
  </p:sldMasterIdLst>
  <p:sldIdLst>
    <p:sldId id="357" r:id="rId5"/>
    <p:sldId id="279" r:id="rId6"/>
    <p:sldId id="271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75" r:id="rId15"/>
    <p:sldId id="276" r:id="rId16"/>
    <p:sldId id="267" r:id="rId17"/>
    <p:sldId id="268" r:id="rId18"/>
    <p:sldId id="277" r:id="rId19"/>
    <p:sldId id="269" r:id="rId20"/>
    <p:sldId id="266" r:id="rId21"/>
    <p:sldId id="273" r:id="rId22"/>
    <p:sldId id="35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B82E08"/>
    <a:srgbClr val="AD13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6" d="100"/>
          <a:sy n="76" d="100"/>
        </p:scale>
        <p:origin x="498" y="96"/>
      </p:cViewPr>
      <p:guideLst>
        <p:guide orient="horz" pos="2184"/>
        <p:guide pos="38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6905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2697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3716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7170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538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071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9909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423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3562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785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36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855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340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806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8726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9626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04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879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6778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46739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233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9245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5007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8187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71556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411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2836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0080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6320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1403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3324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2625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6897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8/30/2026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7045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23600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2496ADBE-82F3-4F31-9093-5BD3B01AEDEB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E07F8F2E-183C-46B9-A9A4-7694F6D792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503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anose="020B0503020204020204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8999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27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4999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anose="05000000000000000000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93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877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594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0311F-4115-4DAC-8FC3-A7A631E6138F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436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504C5A-D0A9-5966-21B3-82FDC488CB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3132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12" Type="http://schemas.openxmlformats.org/officeDocument/2006/relationships/image" Target="../media/image29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jpeg"/><Relationship Id="rId11" Type="http://schemas.microsoft.com/office/2007/relationships/hdphoto" Target="../media/hdphoto6.wdp"/><Relationship Id="rId5" Type="http://schemas.openxmlformats.org/officeDocument/2006/relationships/image" Target="../media/image24.jpeg"/><Relationship Id="rId10" Type="http://schemas.openxmlformats.org/officeDocument/2006/relationships/image" Target="../media/image28.png"/><Relationship Id="rId4" Type="http://schemas.openxmlformats.org/officeDocument/2006/relationships/image" Target="../media/image23.jpeg"/><Relationship Id="rId9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jpe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-11134"/>
            <a:ext cx="12192000" cy="6869134"/>
            <a:chOff x="0" y="1"/>
            <a:chExt cx="13004800" cy="732707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3004800" cy="7315198"/>
            </a:xfrm>
            <a:prstGeom prst="rect">
              <a:avLst/>
            </a:prstGeom>
          </p:spPr>
        </p:pic>
        <p:pic>
          <p:nvPicPr>
            <p:cNvPr id="20" name="Picture 3" descr="F:\New folder (2)\Animated gif\img8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6357" y="2956358"/>
              <a:ext cx="3275254" cy="182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3" descr="F:\New folder (2)\Animated gif\img8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9014" y="4907746"/>
              <a:ext cx="3275254" cy="182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3" descr="F:\New folder (2)\Animated gif\img8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3228" y="4229982"/>
              <a:ext cx="3275254" cy="182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3" descr="F:\New folder (2)\Animated gif\img8.gif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1387" y="2621645"/>
              <a:ext cx="3275254" cy="18239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16000" contrast="5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3038"/>
            <a:stretch>
              <a:fillRect/>
            </a:stretch>
          </p:blipFill>
          <p:spPr>
            <a:xfrm>
              <a:off x="0" y="2489237"/>
              <a:ext cx="13004800" cy="4837839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63" t="-483" r="14804" b="5772"/>
            <a:stretch>
              <a:fillRect/>
            </a:stretch>
          </p:blipFill>
          <p:spPr>
            <a:xfrm>
              <a:off x="0" y="1985675"/>
              <a:ext cx="13004800" cy="5329524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1082873" y="182761"/>
            <a:ext cx="10595372" cy="1830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50" b="1" i="0" u="none" strike="noStrike" kern="1200" cap="none" spc="0" normalizeH="0" baseline="0" noProof="0" dirty="0">
                <a:ln>
                  <a:noFill/>
                </a:ln>
                <a:solidFill>
                  <a:srgbClr val="FFDE75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আজকের পাঠে সবাইকে</a:t>
            </a:r>
            <a:r>
              <a:rPr kumimoji="0" lang="en-US" sz="8250" b="1" i="0" u="none" strike="noStrike" kern="1200" cap="none" spc="0" normalizeH="0" baseline="0" noProof="0" dirty="0">
                <a:ln>
                  <a:noFill/>
                </a:ln>
                <a:solidFill>
                  <a:srgbClr val="FF99FF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0" b="1" i="0" u="none" strike="noStrike" kern="1200" cap="none" spc="0" normalizeH="0" baseline="0" noProof="0" dirty="0">
                <a:ln>
                  <a:noFill/>
                </a:ln>
                <a:solidFill>
                  <a:srgbClr val="FF6699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স্বাগতম</a:t>
            </a:r>
            <a:r>
              <a:rPr kumimoji="0" lang="en-US" sz="7500" b="1" i="0" u="none" strike="noStrike" kern="1200" cap="none" spc="0" normalizeH="0" baseline="0" noProof="0" dirty="0">
                <a:ln>
                  <a:noFill/>
                </a:ln>
                <a:solidFill>
                  <a:srgbClr val="FF6699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/>
          <p:cNvSpPr txBox="1"/>
          <p:nvPr/>
        </p:nvSpPr>
        <p:spPr>
          <a:xfrm>
            <a:off x="5826273" y="882215"/>
            <a:ext cx="4530877" cy="1014730"/>
          </a:xfrm>
          <a:prstGeom prst="rect">
            <a:avLst/>
          </a:prstGeom>
          <a:solidFill>
            <a:srgbClr val="C00000"/>
          </a:solidFill>
          <a:ln w="38100">
            <a:solidFill>
              <a:srgbClr val="00FF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উপস্থাপনায়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70118" y="2260515"/>
            <a:ext cx="6911179" cy="246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dorshoLipi" panose="02000500020000020004" charset="0"/>
                <a:cs typeface="AdorshoLipi" panose="02000500020000020004" charset="0"/>
              </a:rPr>
              <a:t>রাজীব দত্ত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000" b="1" dirty="0">
                <a:solidFill>
                  <a:srgbClr val="FF0066"/>
                </a:solidFill>
                <a:latin typeface="AdorshoLipi" panose="02000500020000020004" charset="0"/>
                <a:cs typeface="AdorshoLipi" panose="02000500020000020004" charset="0"/>
              </a:rPr>
              <a:t>    </a:t>
            </a:r>
            <a:r>
              <a:rPr lang="en-US" sz="4000" b="1" dirty="0">
                <a:solidFill>
                  <a:srgbClr val="C00000"/>
                </a:solidFill>
                <a:latin typeface="AdorshoLipi" panose="02000500020000020004" charset="0"/>
                <a:cs typeface="AdorshoLipi" panose="02000500020000020004" charset="0"/>
              </a:rPr>
              <a:t>সহকারী শিক্ষক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b="1" dirty="0">
                <a:solidFill>
                  <a:srgbClr val="FF0066"/>
                </a:solidFill>
                <a:latin typeface="AdorshoLipi" panose="02000500020000020004" charset="0"/>
                <a:cs typeface="AdorshoLipi" panose="02000500020000020004" charset="0"/>
              </a:rPr>
              <a:t>ভিংরোল সরকারি প্রাথমিক বিদ্যালয়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dirty="0">
                <a:solidFill>
                  <a:srgbClr val="0070C0"/>
                </a:solidFill>
                <a:latin typeface="AdorshoLipi" panose="02000500020000020004" charset="0"/>
                <a:cs typeface="AdorshoLipi" panose="02000500020000020004" charset="0"/>
              </a:rPr>
              <a:t>আনোয়ারা, চট্টগ্রাম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dorshoLipi" panose="02000500020000020004" charset="0"/>
              <a:cs typeface="AdorshoLipi" panose="0200050002000002000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54379" y="805139"/>
            <a:ext cx="5520055" cy="4144010"/>
            <a:chOff x="462057" y="1195433"/>
            <a:chExt cx="4954760" cy="3752889"/>
          </a:xfrm>
        </p:grpSpPr>
        <p:sp>
          <p:nvSpPr>
            <p:cNvPr id="5" name="Rounded Rectangle 4"/>
            <p:cNvSpPr/>
            <p:nvPr/>
          </p:nvSpPr>
          <p:spPr>
            <a:xfrm rot="18910976">
              <a:off x="462057" y="2899463"/>
              <a:ext cx="4736961" cy="344830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CC0099"/>
                </a:gs>
                <a:gs pos="75000">
                  <a:schemeClr val="accent6">
                    <a:lumMod val="89000"/>
                  </a:schemeClr>
                </a:gs>
                <a:gs pos="100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t="100000" r="100000"/>
              </a:path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ounded Rectangle 5"/>
            <p:cNvSpPr/>
            <p:nvPr/>
          </p:nvSpPr>
          <p:spPr>
            <a:xfrm rot="18910976" flipV="1">
              <a:off x="757557" y="3157481"/>
              <a:ext cx="4659260" cy="3024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36000">
                  <a:srgbClr val="00B0F0"/>
                </a:gs>
                <a:gs pos="68000">
                  <a:schemeClr val="accent6">
                    <a:lumMod val="89000"/>
                  </a:schemeClr>
                </a:gs>
                <a:gs pos="100000">
                  <a:schemeClr val="accent6">
                    <a:lumMod val="75000"/>
                  </a:schemeClr>
                </a:gs>
                <a:gs pos="70000">
                  <a:schemeClr val="accent6">
                    <a:lumMod val="70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209" b="100000" l="0" r="100000">
                          <a14:foregroundMark x1="27841" y1="20856" x2="31250" y2="197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3225">
              <a:off x="1106240" y="1195433"/>
              <a:ext cx="3448595" cy="375288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1153" y="1334796"/>
              <a:ext cx="1021371" cy="1021371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70" y="1686875"/>
            <a:ext cx="2555240" cy="25876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/>
          <a:srcRect t="70640"/>
          <a:stretch>
            <a:fillRect/>
          </a:stretch>
        </p:blipFill>
        <p:spPr>
          <a:xfrm>
            <a:off x="10120" y="4948833"/>
            <a:ext cx="12181284" cy="1313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 descr="Mang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1030" name="Picture 6" descr="Organic Fresh Papaya at best price INR 23 / Kilogram in Hyderabad Telangana  from Sena Exports And Packhouse | ID:382369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22010">
            <a:off x="4803855" y="3197858"/>
            <a:ext cx="2513166" cy="222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Kamla lebu / কমলা লেবু – 2pec – Hello Burdwa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194" y="1360407"/>
            <a:ext cx="2363402" cy="1788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047" t="31260" r="59460" b="38526"/>
          <a:stretch>
            <a:fillRect/>
          </a:stretch>
        </p:blipFill>
        <p:spPr>
          <a:xfrm>
            <a:off x="4454201" y="1251243"/>
            <a:ext cx="2968245" cy="2050484"/>
          </a:xfrm>
          <a:prstGeom prst="rect">
            <a:avLst/>
          </a:prstGeom>
        </p:spPr>
      </p:pic>
      <p:pic>
        <p:nvPicPr>
          <p:cNvPr id="1036" name="Picture 12" descr="কাঁঠালের পুষ্টিগুণ | Online Version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0194" y="3439850"/>
            <a:ext cx="2686528" cy="184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ক্যান্সার ও হার্ট অ্যাটাকের ঝুঁকি কমায় জলপাই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5" t="4500" r="10338"/>
          <a:stretch>
            <a:fillRect/>
          </a:stretch>
        </p:blipFill>
        <p:spPr bwMode="auto">
          <a:xfrm>
            <a:off x="686083" y="3246415"/>
            <a:ext cx="3134016" cy="203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29634" y="135397"/>
            <a:ext cx="7380930" cy="646331"/>
          </a:xfrm>
          <a:prstGeom prst="homePlate">
            <a:avLst>
              <a:gd name="adj" fmla="val 129580"/>
            </a:avLst>
          </a:prstGeom>
          <a:solidFill>
            <a:srgbClr val="FF000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নিচের ছবিগুলো মনোযোগ সহকারে দেখ: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07930" y="142280"/>
            <a:ext cx="3186843" cy="646330"/>
          </a:xfrm>
          <a:prstGeom prst="flowChartProcess">
            <a:avLst/>
          </a:prstGeom>
          <a:noFill/>
          <a:ln w="28575">
            <a:solidFill>
              <a:srgbClr val="002060"/>
            </a:solidFill>
          </a:ln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বিভিন্ন ধরনের ফল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83807" y="5971516"/>
            <a:ext cx="7906775" cy="646331"/>
          </a:xfrm>
          <a:prstGeom prst="flowChartProcess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এই ফলগুলো কি আমরা সারা বছর পাই 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52439" y="5966806"/>
            <a:ext cx="8571767" cy="64633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এই ফল গুলো আমরা বিভিন্ন মৌসুমে পাই।</a:t>
            </a:r>
          </a:p>
        </p:txBody>
      </p:sp>
      <p:pic>
        <p:nvPicPr>
          <p:cNvPr id="1044" name="Picture 20" descr="Mango Tree Kesar Indian Collectors Variety Grafted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" t="15839" r="7058" b="10439"/>
          <a:stretch>
            <a:fillRect/>
          </a:stretch>
        </p:blipFill>
        <p:spPr bwMode="auto">
          <a:xfrm>
            <a:off x="911475" y="1081588"/>
            <a:ext cx="2856342" cy="210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/>
          <p:cNvCxnSpPr/>
          <p:nvPr/>
        </p:nvCxnSpPr>
        <p:spPr>
          <a:xfrm>
            <a:off x="0" y="5799829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152460" y="788610"/>
            <a:ext cx="840030" cy="584775"/>
          </a:xfrm>
          <a:prstGeom prst="flowChartProcess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আম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76245" y="837889"/>
            <a:ext cx="1839509" cy="584775"/>
          </a:xfrm>
          <a:prstGeom prst="flowChartProcess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নারিকেল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55737" y="871729"/>
            <a:ext cx="1142265" cy="584775"/>
          </a:xfrm>
          <a:prstGeom prst="flowChartProcess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কমলা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85034" y="5262016"/>
            <a:ext cx="1448934" cy="584775"/>
          </a:xfrm>
          <a:prstGeom prst="flowChartProcess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জলপাই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50438" y="5219352"/>
            <a:ext cx="1340323" cy="584775"/>
          </a:xfrm>
          <a:prstGeom prst="flowChartProcess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পেঁপে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82514" y="5210345"/>
            <a:ext cx="1333451" cy="584775"/>
          </a:xfrm>
          <a:prstGeom prst="flowChartProcess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কাঁঠাল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25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125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1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1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/>
      <p:bldP spid="16" grpId="1"/>
      <p:bldP spid="19" grpId="0" animBg="1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658" y="179854"/>
            <a:ext cx="7583858" cy="659167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45164" y="763410"/>
            <a:ext cx="6756846" cy="310854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  <a:scene3d>
              <a:camera prst="perspectiveFront"/>
              <a:lightRig rig="threePt" dir="t"/>
            </a:scene3d>
            <a:sp3d extrusionH="76200" contourW="12700">
              <a:bevelT w="355600" h="209550" prst="softRound"/>
              <a:bevelB w="12700" h="88900"/>
            </a:sp3d>
          </a:bodyPr>
          <a:lstStyle/>
          <a:p>
            <a:pPr algn="ctr"/>
            <a:r>
              <a:rPr lang="en-US" sz="6000" b="1" dirty="0">
                <a:ln w="57150">
                  <a:solidFill>
                    <a:schemeClr val="tx1"/>
                  </a:solidFill>
                </a:ln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আমাদের আজকের পাঠ</a:t>
            </a:r>
          </a:p>
          <a:p>
            <a:pPr algn="ctr"/>
            <a:r>
              <a:rPr lang="en-US" sz="8800" b="1" dirty="0">
                <a:ln w="57150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ফল</a:t>
            </a:r>
          </a:p>
          <a:p>
            <a:pPr algn="ctr"/>
            <a:endParaRPr lang="en-US" sz="4800" b="1" dirty="0">
              <a:ln w="57150">
                <a:solidFill>
                  <a:schemeClr val="tx1"/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86" b="90000" l="182" r="899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0615" y="1002094"/>
            <a:ext cx="1753667" cy="179206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490869" y="3105834"/>
            <a:ext cx="5210261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শ্রেণী- তৃতীয় অধ্যায় ৭</a:t>
            </a:r>
            <a:r>
              <a:rPr lang="en-US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86" b="90000" l="182" r="899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8336" y="2536758"/>
            <a:ext cx="1753667" cy="17920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8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456 0.00694 L 0.40456 0.00718 C 0.40534 0.00417 0.40469 -3.7037E-7 0.40691 -0.00255 C 0.40938 -0.0044 0.41472 -0.00116 0.41732 0.00046 C 0.41771 0.00093 0.41836 0.00162 0.41915 0.00255 C 0.41928 0.00324 0.41941 0.0044 0.41967 0.00532 C 0.42045 0.00648 0.42162 0.00787 0.42162 0.0088 C 0.42175 0.00972 0.42175 0.02037 0.41915 0.02292 C 0.41797 0.02407 0.41641 0.02384 0.41511 0.02407 C 0.41237 0.02384 0.40964 0.02338 0.40691 0.02292 C 0.40586 0.02292 0.40508 0.02269 0.40456 0.02222 C 0.40326 0.02153 0.40274 0.02014 0.40157 0.01921 C 0.4004 0.01852 0.39896 0.01759 0.39779 0.01644 C 0.39649 0.01574 0.39506 0.01343 0.39441 0.01181 C 0.39415 0.01088 0.39376 0.00972 0.39349 0.0088 C 0.39141 0.00417 0.39193 0.00694 0.39076 0.00255 C 0.3905 0.00093 0.38907 -0.00255 0.38998 -0.00116 C 0.39128 0.00162 0.39154 0.00486 0.39258 0.0081 C 0.39271 0.00903 0.39297 0.00972 0.39349 0.01065 C 0.39415 0.01157 0.39467 0.01181 0.39506 0.01319 C 0.39558 0.01366 0.39558 0.01435 0.39597 0.01597 C 0.39753 0.01713 0.3987 0.01921 0.40092 0.02037 C 0.40534 0.02269 0.40326 0.0213 0.40691 0.02407 C 0.40756 0.02407 0.41251 0.02269 0.41342 0.02222 C 0.41459 0.02153 0.41511 0.02037 0.41628 0.01921 C 0.41836 0.01968 0.42045 0.02037 0.42227 0.0213 C 0.4237 0.02176 0.42709 0.02662 0.42709 0.02685 C 0.42657 0.02546 0.42644 0.02407 0.42592 0.02292 C 0.4254 0.02176 0.42435 0.02153 0.42435 0.02037 C 0.42396 0.01435 0.42461 0.0088 0.42514 0.00324 C 0.42527 0.00185 0.42592 0.00093 0.42592 -0.00046 C 0.42644 -0.00208 0.42657 -0.00347 0.42709 -0.00509 C 0.42396 -0.00556 0.42097 -0.00625 0.41797 -0.00625 C 0.41576 -0.00625 0.41316 -0.00556 0.41055 -0.00509 C 0.40495 -0.0044 0.39896 -0.0044 0.39349 -0.00417 C 0.3987 -0.0037 0.40456 -0.0037 0.40964 -0.00347 C 0.42448 -0.00208 0.41003 -0.00301 0.41967 -0.00116 C 0.42448 -0.00093 0.42943 -3.7037E-7 0.43451 0.00046 C 0.4362 0.00093 0.43803 0.00093 0.43946 0.00139 C 0.43959 0.00278 0.43998 0.00417 0.4405 0.00532 C 0.44193 0.01042 0.44089 0.00602 0.44232 0.01181 C 0.4431 0.01528 0.44376 0.01782 0.44428 0.0213 C 0.44428 0.02292 0.44441 0.02708 0.44336 0.02569 C 0.44284 0.02546 0.44076 0.01597 0.4405 0.01366 C 0.44011 0.01227 0.43959 0.01088 0.43946 0.00972 C 0.43933 0.00532 0.43868 0.00046 0.43868 -0.00417 C 0.43868 -0.00648 0.4379 -0.01088 0.43946 -0.01088 C 0.44219 -0.01134 0.44284 -0.00556 0.44506 -0.00509 C 0.45092 -0.0037 0.44805 -0.0044 0.45313 -0.00347 C 0.45743 0.00324 0.45209 -0.0044 0.4586 0.00324 C 0.46628 0.01227 0.45378 -0.00093 0.46342 0.0088 C 0.46355 0.01042 0.46368 0.01157 0.46446 0.01319 C 0.46511 0.01597 0.46628 0.0169 0.46446 0.02037 C 0.46342 0.02153 0.46185 0.02222 0.46055 0.02292 C 0.45808 0.02269 0.45495 0.02292 0.45313 0.0213 C 0.45209 0.01968 0.45235 0.01597 0.45404 0.01597 C 0.45834 0.01435 0.46342 0.0169 0.46797 0.01713 C 0.46902 0.01782 0.4698 0.01852 0.47058 0.01921 C 0.47136 0.02014 0.47175 0.0213 0.47227 0.02222 C 0.47318 0.02384 0.47383 0.02546 0.47514 0.02685 C 0.4754 0.0287 0.47592 0.03079 0.47605 0.03218 C 0.47618 0.03357 0.47657 0.03634 0.47683 0.03542 C 0.478 0.03218 0.47735 0.02894 0.478 0.02569 C 0.47813 0.02315 0.47839 0.0206 0.47878 0.01852 C 0.47839 0.00949 0.48191 -3.7037E-7 0.478 -0.0081 C 0.47605 -0.01204 0.46133 -0.01134 0.46511 -0.0088 C 0.46954 -0.00648 0.47487 -0.00764 0.47956 -0.00694 C 0.48021 -0.00625 0.48073 -0.00556 0.48152 -0.00509 C 0.48334 -0.0037 0.48698 -0.00116 0.48698 -0.00093 C 0.48777 0.00023 0.48933 0.00162 0.48959 0.00324 C 0.49011 0.00602 0.48998 0.00903 0.49037 0.01181 C 0.49089 0.0162 0.49167 0.02037 0.49206 0.025 C 0.49245 0.02708 0.49167 0.02037 0.49115 0.01852 C 0.48998 0.00324 0.49115 0.01042 0.48855 -0.00347 C 0.48933 -0.00556 0.48816 -0.00949 0.49037 -0.01088 C 0.49336 -0.01227 0.49727 -0.00995 0.50066 -0.00972 C 0.50157 -0.00972 0.50274 -0.00903 0.50391 -0.0088 C 0.50899 -0.0081 0.5168 -0.00764 0.52123 -0.00694 C 0.51576 -0.00347 0.52214 -0.00671 0.51407 -0.00417 C 0.51107 -0.00347 0.50404 0.00162 0.50313 0.00324 L 0.50066 0.00694 C 0.50014 0.0081 0.50001 0.00903 0.49948 0.00972 C 0.49688 0.0169 0.49402 0.01644 0.49948 0.02778 C 0.50066 0.02917 0.50769 0.03102 0.50977 0.03148 C 0.50977 0.03171 0.51641 0.03032 0.51589 0.0287 C 0.51537 0.02546 0.50756 0.02546 0.50573 0.025 C 0.50547 0.02384 0.50391 0.01759 0.50391 0.01644 C 0.50417 0.01042 0.50443 0.00417 0.50573 -0.00255 C 0.50586 -0.00347 0.50717 -0.0037 0.50782 -0.00417 C 0.5155 -0.0088 0.5142 -0.00764 0.52344 -0.0088 C 0.52422 -0.0088 0.52631 -0.00903 0.52683 -0.0081 C 0.52852 -0.0044 0.52722 -3.7037E-7 0.52878 0.00324 C 0.53034 0.00787 0.53308 0.01157 0.5349 0.01597 L 0.54141 0.0088 L 0.54297 0.00694 C 0.54376 0.00949 0.54402 0.0169 0.54467 0.01435 C 0.54597 0.01111 0.54558 0.00718 0.54389 0.0044 C 0.54376 0.00324 0.54219 0.00532 0.54141 0.00625 C 0.53685 0.00972 0.54297 0.00625 0.53581 0.00972 C 0.53529 0.01065 0.53165 0.01435 0.5306 0.01435 C 0.52813 0.01435 0.52605 0.01343 0.52396 0.01319 C 0.52292 0.00903 0.51589 -0.00625 0.52592 -0.0081 C 0.54545 -0.01134 0.58477 -0.00625 0.58477 -0.00602 C 0.58464 -0.00486 0.58464 -0.00347 0.58373 -0.00255 C 0.58321 -0.00139 0.58243 -0.00185 0.58152 -0.00116 C 0.57969 -3.7037E-7 0.57839 0.00139 0.57696 0.00255 C 0.57566 0.00324 0.57435 0.00347 0.57331 0.0044 C 0.56823 0.00694 0.57227 0.00556 0.56667 0.0081 C 0.5573 0.01181 0.57253 0.0044 0.56042 0.01065 C 0.56264 0.01713 0.56016 0.01181 0.56941 0.01921 C 0.5737 0.02269 0.57566 0.02454 0.57852 0.02778 C 0.58178 0.03819 0.58047 0.0338 0.57852 0.0081 C 0.57852 0.00648 0.578 0.00486 0.57774 0.00324 C 0.57709 -3.7037E-7 0.57696 -3.7037E-7 0.57592 -0.00347 C 0.57566 -0.00208 0.57527 -0.00093 0.57514 0.00046 C 0.57435 0.0037 0.5737 0.00787 0.57331 0.01065 C 0.57253 0.01597 0.57305 0.0169 0.57019 0.0213 C 0.5698 0.02176 0.56902 0.02269 0.56849 0.02292 C 0.56654 0.02523 0.56459 0.02616 0.56251 0.02778 C 0.56172 0.02917 0.55977 0.03102 0.56042 0.03218 C 0.56316 0.03634 0.56719 0.02801 0.56745 0.02778 C 0.5681 0.02569 0.56784 0.02315 0.56941 0.02222 C 0.57136 0.02037 0.57435 0.0213 0.57696 0.02037 C 0.578 0.01968 0.57865 0.01921 0.57969 0.01852 C 0.58126 0.0169 0.58256 0.01574 0.58373 0.01366 C 0.5862 0.01111 0.58803 0.00949 0.58946 0.00625 C 0.59063 0.00255 0.59063 0.00139 0.59297 -0.00116 C 0.59349 -0.00255 0.59402 -0.00301 0.5948 -0.00347 C 0.59597 -0.00393 0.59818 -0.0044 0.59961 -0.00509 C 0.61107 -0.0044 0.62253 -0.0044 0.63373 -0.00347 C 0.63477 -0.00347 0.63685 -0.00255 0.63685 -0.00116 C 0.6362 0.00162 0.63451 0.0044 0.63282 0.00694 C 0.63217 0.0081 0.63112 0.00787 0.63034 0.0081 C 0.62904 0.00857 0.62787 0.0088 0.62696 0.0088 C 0.62448 0.00857 0.6211 0.00903 0.61915 0.00694 C 0.61784 0.00486 0.61784 0.00046 0.62019 -0.00046 C 0.62514 -0.00185 0.62995 0.00139 0.63464 0.00255 C 0.63581 0.00324 0.63711 0.00417 0.63751 0.00532 C 0.63803 0.00625 0.63803 0.00787 0.63842 0.0088 C 0.63881 0.01042 0.63972 0.01157 0.64024 0.01319 C 0.6405 0.01412 0.64128 0.01528 0.64128 0.01644 C 0.64115 0.01852 0.64037 0.01968 0.6392 0.0213 C 0.63803 0.02292 0.6336 0.02338 0.63204 0.02407 C 0.61485 0.0162 0.61954 0.02269 0.61563 0.01319 C 0.61472 0.00972 0.61368 0.00694 0.61211 0.0044 C 0.61159 0.00324 0.6112 0.00162 0.61042 0.00046 C 0.6099 -3.7037E-7 0.60834 -0.00255 0.60834 -0.00116 C 0.60834 -3.7037E-7 0.6099 0.00046 0.61042 0.00139 C 0.61159 0.0044 0.61251 0.00694 0.6142 0.00972 C 0.61485 0.01181 0.61641 0.01343 0.61758 0.01435 C 0.62175 0.02037 0.61641 0.01435 0.62305 0.0213 C 0.62553 0.02037 0.62761 0.01968 0.62943 0.01921 C 0.63112 0.01875 0.63282 0.01713 0.63464 0.01713 C 0.63972 0.01713 0.64454 0.01875 0.64935 0.01921 C 0.64987 0.0213 0.65066 0.02292 0.65131 0.025 C 0.65157 0.02662 0.65209 0.03125 0.65209 0.02963 C 0.65209 0.01875 0.65782 0.00532 0.65131 -0.00347 C 0.6461 -0.00972 0.63464 -0.0037 0.62696 -0.00417 C 0.62448 -0.0044 0.61706 -0.00509 0.61915 -0.00509 C 0.66251 -0.00509 0.6543 -0.01643 0.66381 -0.00116 C 0.66342 0.00903 0.6629 0.0412 0.6629 0.03079 C 0.6629 0.01713 0.65612 0.00139 0.66381 -0.0088 C 0.66967 -0.01643 0.6823 -0.00833 0.69206 -0.0081 C 0.69115 -0.00718 0.68946 -0.00671 0.68868 -0.00625 C 0.6862 -0.00486 0.68477 -0.00255 0.6836 -0.00046 C 0.68308 0.00093 0.6823 0.00185 0.68191 0.00324 C 0.68503 0.01713 0.68112 0.01852 0.6948 0.01319 C 0.69558 0.01227 0.69584 0.01157 0.69636 0.01065 C 0.69649 0.01181 0.69727 0.01319 0.69727 0.01366 C 0.69623 0.03357 0.69844 0.02847 0.68008 0.02407 C 0.67527 0.01597 0.68308 0.02917 0.67592 0.00972 L 0.6737 0.00532 C 0.67344 0.00347 0.67175 0.00139 0.67318 0.00046 C 0.67487 -0.00093 0.67735 0.00162 0.67943 0.00139 C 0.68217 0.00093 0.68503 -0.00116 0.68868 -0.00255 L 0.69128 -0.00347 C 0.69206 -0.00255 0.69297 -0.00255 0.69362 -0.00116 C 0.69493 -0.00046 0.69558 0.00093 0.69636 0.00139 C 0.69961 0.00347 0.70183 0.00417 0.70482 0.00532 C 0.70639 0.0044 0.70886 0.00255 0.71016 0.00324 C 0.71159 0.0044 0.70964 0.00694 0.70938 0.0088 C 0.70925 0.00972 0.70873 0.01065 0.70821 0.01181 C 0.70795 0.01343 0.70769 0.01528 0.7073 0.01644 C 0.70678 0.01852 0.70599 0.02014 0.7056 0.02222 C 0.70456 0.02801 0.70508 0.02546 0.70378 0.03079 C 0.70313 0.02037 0.70365 0.01065 0.70209 0.00046 C 0.70196 -0.00093 0.69948 -3.7037E-7 0.69844 -0.00046 C 0.69675 -0.00093 0.69558 -0.00139 0.6948 -0.00255 C 0.69349 -0.00347 0.68946 -0.00509 0.69128 -0.00509 C 0.69805 -0.00625 0.70508 -0.0044 0.71185 -0.00417 C 0.71641 -0.00347 0.72123 -0.00509 0.72474 -0.00255 C 0.72631 -0.00093 0.72227 0.00139 0.7211 0.00324 C 0.71902 0.00694 0.71928 0.00694 0.71836 0.01065 C 0.71876 0.01435 0.71758 0.01875 0.71928 0.02222 C 0.72019 0.02384 0.7224 0.02338 0.72383 0.02407 C 0.73086 0.02662 0.72357 0.02292 0.73086 0.02685 C 0.73217 0.02662 0.7336 0.02685 0.73438 0.02569 C 0.73516 0.02546 0.73438 0.02292 0.73334 0.02292 C 0.73126 0.02315 0.72943 0.02546 0.72761 0.02685 C 0.72527 0.0331 0.72683 0.03079 0.72201 0.03426 L 0.72995 -0.00694 L 0.72995 -0.00417 C 0.73047 -0.0044 0.74206 -0.00694 0.74362 -0.00694 C 0.74818 -0.00694 0.75352 -0.00625 0.75821 -0.00625 C 0.75912 0.00278 0.75834 0.00324 0.7599 0.00972 C 0.76055 0.01227 0.76185 0.01713 0.76185 0.01759 C 0.76133 0.0206 0.76185 0.02431 0.76094 0.02778 C 0.76055 0.0287 0.75964 0.02662 0.75912 0.02569 C 0.75053 0.01875 0.75938 0.02708 0.75378 0.02037 C 0.753 0.01921 0.75222 0.01852 0.75105 0.01713 C 0.74779 0.01528 0.74467 0.01528 0.74102 0.01366 C 0.73985 0.01343 0.73868 0.01227 0.73711 0.01181 C 0.74714 0.00718 0.73985 0.01042 0.75001 0.00694 C 0.75196 0.00648 0.75378 0.00602 0.75534 0.00532 L 0.75821 0.0044 C 0.76407 0.00532 0.76993 0.00532 0.77553 0.00694 C 0.77722 0.0081 0.77592 0.01574 0.77553 0.01597 C 0.77448 0.01644 0.77292 0.01644 0.77162 0.01713 C 0.77123 0.01852 0.77448 0.01644 0.77448 0.0169 C 0.77891 0.01343 0.77761 0.01597 0.77631 0.0081 C 0.77605 0.00694 0.77605 0.00602 0.77553 0.00532 C 0.77448 0.0044 0.7642 0.00162 0.76394 0.00139 C 0.76237 -3.7037E-7 0.75951 -0.00255 0.76094 -0.00509 C 0.76185 -0.00648 0.76394 -0.00671 0.76563 -0.00694 C 0.77553 -0.00764 0.78516 -0.00764 0.79532 -0.0081 C 0.79753 -0.00764 0.79987 -0.00833 0.80157 -0.00694 C 0.80248 -0.00625 0.79753 -0.00509 0.79818 -0.00625 C 0.79857 -0.00648 0.8043 -0.00833 0.80534 -0.0088 C 0.80678 -0.0088 0.80821 -0.0088 0.80821 -0.0081 C 0.8086 -0.0044 0.80495 -0.00185 0.80248 -0.00046 C 0.8004 0.00093 0.79753 0.00162 0.79532 0.00324 C 0.79402 0.0044 0.79245 0.00602 0.79089 0.00694 C 0.78946 0.0081 0.78777 0.0081 0.78646 0.0088 C 0.78516 0.00949 0.78451 0.01042 0.78373 0.01065 C 0.78412 0.01181 0.78451 0.01343 0.78516 0.01435 C 0.78659 0.01597 0.78777 0.01597 0.7892 0.01644 C 0.79128 0.01759 0.7931 0.01852 0.79532 0.01921 C 0.79792 0.02037 0.7987 0.02176 0.80092 0.02407 C 0.80235 0.02917 0.80092 0.02523 0.80534 0.03148 C 0.80691 0.03357 0.80808 0.03542 0.80899 0.03819 C 0.80925 0.03148 0.80977 0.02569 0.80977 0.02037 C 0.81016 0.0169 0.81068 0.01343 0.81081 0.00972 C 0.8112 0.0044 0.80899 -0.00255 0.81172 -0.00694 C 0.81237 -0.0081 0.828 -0.00972 0.82995 -0.00972 C 0.83099 -0.00764 0.83243 -0.00556 0.83243 -0.00347 C 0.83269 0.00023 0.8323 0.00417 0.83099 0.00694 C 0.8293 0.00972 0.82709 0.01181 0.82435 0.01366 C 0.82032 0.0169 0.81915 0.01759 0.81433 0.01921 C 0.8129 0.01968 0.8112 0.01968 0.80977 0.02037 C 0.8086 0.02037 0.80795 0.0206 0.80678 0.0213 C 0.80469 0.02153 0.80235 0.02176 0.80092 0.02222 C 0.79857 0.02269 0.79636 0.02315 0.79454 0.02407 C 0.79258 0.02454 0.7892 0.02569 0.7892 0.02593 C 0.78985 0.02778 0.78946 0.02963 0.79089 0.03079 C 0.79258 0.03148 0.79779 0.02963 0.79987 0.0287 C 0.80235 0.02569 0.80704 0.02292 0.80157 0.01713 C 0.8004 0.01597 0.79857 0.01921 0.7974 0.02037 C 0.79688 0.0213 0.79636 0.02176 0.79636 0.02292 C 0.79636 0.025 0.79831 0.02778 0.7974 0.0287 C 0.7961 0.02963 0.79467 0.02662 0.79376 0.02569 C 0.79245 0.02546 0.79128 0.02546 0.78998 0.025 C 0.79948 0.01875 0.78829 0.02546 0.80248 0.0213 C 0.80586 0.02037 0.8086 0.01875 0.81172 0.01713 C 0.81264 0.0169 0.81368 0.0169 0.81433 0.01644 C 0.81902 0.01181 0.81993 0.01065 0.82474 0.00694 C 0.8267 0.00625 0.82813 0.00602 0.82995 0.00532 C 0.83165 0.0044 0.83386 0.00324 0.83542 0.00255 C 0.83764 0.00139 0.83946 0.00093 0.84154 -0.00046 C 0.84297 -0.00116 0.84402 -0.00255 0.84519 -0.00347 C 0.8474 -0.0044 0.85053 -0.00694 0.85053 -0.00671 C 0.84688 -0.00093 0.85144 -0.00764 0.8461 -0.00116 C 0.84454 0.00069 0.84297 0.00324 0.84154 0.00532 C 0.84558 0.00532 0.84961 0.00532 0.85378 0.00625 C 0.85769 0.00694 0.85652 0.01343 0.85547 0.01597 C 0.85482 0.01644 0.85378 0.0169 0.85274 0.01713 C 0.84987 0.01852 0.8474 0.01782 0.84415 0.01852 C 0.8461 0.0169 0.85014 0.01435 0.85274 0.01366 C 0.85391 0.01343 0.85482 0.01343 0.85639 0.01319 C 0.85821 0.01088 0.86029 0.00972 0.86172 0.0081 C 0.86237 0.00694 0.8629 0.00532 0.86342 0.0044 C 0.86589 0.00023 0.86563 0.00093 0.86876 -0.00116 C 0.87071 0.00347 0.86954 -0.00093 0.87084 0.00625 C 0.87136 0.00718 0.87149 0.00857 0.87175 0.00972 C 0.87305 0.01921 0.87175 0.01343 0.87318 0.01921 C 0.87553 0.0331 0.87396 0.02407 0.87501 0.00324 C 0.8754 -0.00046 0.87709 -0.00648 0.87774 -0.00972 C 0.88047 -0.00833 0.88308 -0.00694 0.88542 -0.00509 C 0.88868 -0.00255 0.8879 0.00532 0.88803 0.0081 C 0.88842 0.01042 0.88868 0.01227 0.88868 0.01435 C 0.88868 0.02037 0.88868 0.02593 0.88803 0.03148 C 0.8879 0.0331 0.88751 0.02847 0.88698 0.02685 C 0.88646 0.02454 0.88594 0.02269 0.88542 0.02037 C 0.88581 0.01319 0.88112 0.00324 0.8862 -0.00255 C 0.8918 -0.00833 0.90274 -0.0044 0.91081 -0.00625 C 0.91237 -0.00625 0.91368 -0.00648 0.91537 -0.00694 C 0.91615 -0.00718 0.91889 -0.0081 0.91797 -0.0081 C 0.91654 -0.0081 0.91563 -0.00718 0.91433 -0.00694 C 0.91342 -0.00625 0.91237 -0.00625 0.91172 -0.00509 C 0.91107 -0.0037 0.91133 -0.00255 0.91081 -0.00116 C 0.90977 0.00255 0.90873 0.00648 0.90704 0.00972 C 0.90626 0.01181 0.90417 0.01597 0.90183 0.01713 C 0.90014 0.01852 0.89805 0.01875 0.8961 0.01921 C 0.88503 0.02407 0.8987 0.01921 0.88985 0.02222 C 0.89037 0.02315 0.89076 0.025 0.89154 0.02569 C 0.89649 0.0338 0.8961 0.02963 0.90977 0.0287 C 0.91133 0.02778 0.91224 0.02662 0.91342 0.02569 C 0.91433 0.02546 0.91563 0.02546 0.91615 0.025 C 0.9168 0.02407 0.91745 0.02292 0.91797 0.02222 C 0.91889 0.02037 0.91993 0.01898 0.92136 0.01713 C 0.91993 0.01343 0.91941 0.00903 0.91797 0.00532 C 0.91745 0.00347 0.91563 0.00255 0.91433 0.00139 C 0.91251 -3.7037E-7 0.91003 -0.00116 0.90795 -0.00255 C 0.90704 -0.00347 0.90599 -0.00393 0.90521 -0.00509 C 0.90339 -0.00764 0.90014 -0.0125 0.90014 -0.01227 C 0.89857 -0.01968 0.89766 -0.01991 0.90261 -0.02893 C 0.90339 -0.02963 0.90495 -0.02963 0.90626 -0.03079 C 0.90704 -0.03102 0.90821 -0.03171 0.90886 -0.03218 L 0.90886 -0.03241 L 0.90886 -0.03218 " pathEditMode="relative" rAng="0" ptsTypes="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8" dur="7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091" y="-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1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8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7135 -0.08009 L 0.57135 -0.07986 C 0.57487 -0.0794 0.57851 -0.07916 0.58203 -0.07801 C 0.58528 -0.07685 0.59153 -0.07384 0.59153 -0.07361 C 0.59362 -0.0625 0.5944 -0.06111 0.59153 -0.04421 C 0.59114 -0.04166 0.58919 -0.04143 0.58802 -0.04004 C 0.58763 -0.03796 0.58633 -0.03565 0.58672 -0.03356 C 0.58737 -0.03078 0.58906 -0.02916 0.59036 -0.02731 C 0.59648 -0.01875 0.5957 -0.0199 0.60104 -0.01666 C 0.60182 -0.01481 0.60468 -0.00532 0.60703 -0.00625 C 0.60846 -0.00671 0.60859 -0.01041 0.60937 -0.0125 C 0.61015 -0.01944 0.61054 -0.02685 0.61185 -0.03356 C 0.61263 -0.03796 0.61354 -0.0419 0.61419 -0.04629 C 0.61419 -0.04676 0.61588 -0.05972 0.61653 -0.06111 C 0.61784 -0.06389 0.61979 -0.06527 0.62135 -0.06736 C 0.62409 -0.06666 0.62708 -0.06759 0.62968 -0.06527 C 0.63073 -0.06435 0.63086 -0.06111 0.63086 -0.05902 C 0.63086 -0.04977 0.63008 -0.04074 0.62968 -0.03148 C 0.6276 -0.03264 0.61953 -0.03518 0.62851 -0.04421 C 0.63021 -0.04606 0.63242 -0.04305 0.63437 -0.04213 C 0.64036 -0.03935 0.6358 -0.04097 0.64153 -0.03565 C 0.64323 -0.03426 0.64843 -0.03217 0.64987 -0.03148 C 0.65065 -0.0294 0.65364 -0.02569 0.65234 -0.02523 C 0.64804 -0.02361 0.64218 -0.02152 0.63919 -0.02731 C 0.63333 -0.03889 0.63971 -0.04884 0.64401 -0.05254 C 0.64505 -0.0537 0.64635 -0.05393 0.64752 -0.05463 C 0.65885 -0.05301 0.66054 -0.05949 0.66419 -0.04629 C 0.66471 -0.04421 0.66497 -0.04213 0.66536 -0.04004 C 0.66653 -0.04074 0.66771 -0.04143 0.66901 -0.04213 C 0.67942 -0.04745 0.66875 -0.0412 0.67734 -0.04629 L 0.6845 -0.04421 C 0.68672 -0.0331 0.68411 -0.02083 0.68203 -0.01041 C 0.68242 -0.01944 0.68268 -0.0287 0.6832 -0.03796 C 0.68346 -0.04213 0.68424 -0.04629 0.6845 -0.05046 C 0.68502 -0.0618 0.68346 -0.07384 0.68567 -0.08426 C 0.68633 -0.0875 0.68958 -0.08426 0.69166 -0.08426 " pathEditMode="relative" rAng="0" ptsTypes="AAAAAAAAAAAAAAAAAAAAAAAAAAAAAAAAAAAA">
                                      <p:cBhvr>
                                        <p:cTn id="17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6" y="3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10"/>
                            </p:stCondLst>
                            <p:childTnLst>
                              <p:par>
                                <p:cTn id="19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0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1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71049" y="248264"/>
            <a:ext cx="958645" cy="973393"/>
          </a:xfrm>
          <a:prstGeom prst="ellipse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5375784" y="312533"/>
            <a:ext cx="958645" cy="973393"/>
          </a:xfrm>
          <a:prstGeom prst="ellipse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8080883" y="248263"/>
            <a:ext cx="958645" cy="973393"/>
          </a:xfrm>
          <a:prstGeom prst="ellipse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471354" y="248262"/>
            <a:ext cx="958645" cy="973393"/>
          </a:xfrm>
          <a:prstGeom prst="ellipse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718618" y="312534"/>
            <a:ext cx="958645" cy="973393"/>
          </a:xfrm>
          <a:prstGeom prst="ellipse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036290" y="1721224"/>
            <a:ext cx="10596278" cy="369331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54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শিখনফল</a:t>
            </a:r>
          </a:p>
          <a:p>
            <a:r>
              <a:rPr lang="en-US" sz="3600" b="1" dirty="0">
                <a:ln w="11430">
                  <a:solidFill>
                    <a:srgbClr val="0000CC"/>
                  </a:solidFill>
                </a:ln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এই পাঠ শেষে শিক্ষার্থীরা...</a:t>
            </a:r>
          </a:p>
          <a:p>
            <a:r>
              <a:rPr lang="en-US" sz="36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৮.৩.১ যেসব মৌসুমি ফল পাওয়া যায় তার নাম বলতে পারবে;</a:t>
            </a:r>
          </a:p>
          <a:p>
            <a:r>
              <a:rPr lang="en-US" sz="36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৮.৩.২ পুষ্টি অনুযায়ী মৌসুমি ফলের শ্রেণিকরণ করতে পারবে;</a:t>
            </a:r>
          </a:p>
          <a:p>
            <a:r>
              <a:rPr lang="en-US" sz="36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৮.৩.৪ সারা বছর পাওয়া যায় এমন ফলের নাম বলতে পারবে;</a:t>
            </a:r>
          </a:p>
          <a:p>
            <a:r>
              <a:rPr lang="en-US" sz="3600" b="1" dirty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৮.৩.৫ মৌসুমি ফলের খাদ্যমান সম্পর্কে বলতে পারবে। </a:t>
            </a:r>
            <a:r>
              <a:rPr lang="en-US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</a:p>
        </p:txBody>
      </p:sp>
      <p:sp>
        <p:nvSpPr>
          <p:cNvPr id="4" name="Rectangle 23"/>
          <p:cNvSpPr/>
          <p:nvPr/>
        </p:nvSpPr>
        <p:spPr>
          <a:xfrm>
            <a:off x="0" y="43374"/>
            <a:ext cx="12192000" cy="2363650"/>
          </a:xfrm>
          <a:custGeom>
            <a:avLst/>
            <a:gdLst>
              <a:gd name="connsiteX0" fmla="*/ 0 w 12192000"/>
              <a:gd name="connsiteY0" fmla="*/ 0 h 3099460"/>
              <a:gd name="connsiteX1" fmla="*/ 12192000 w 12192000"/>
              <a:gd name="connsiteY1" fmla="*/ 0 h 3099460"/>
              <a:gd name="connsiteX2" fmla="*/ 12192000 w 12192000"/>
              <a:gd name="connsiteY2" fmla="*/ 3099460 h 3099460"/>
              <a:gd name="connsiteX3" fmla="*/ 0 w 12192000"/>
              <a:gd name="connsiteY3" fmla="*/ 3099460 h 3099460"/>
              <a:gd name="connsiteX4" fmla="*/ 0 w 12192000"/>
              <a:gd name="connsiteY4" fmla="*/ 0 h 3099460"/>
              <a:gd name="connsiteX0-1" fmla="*/ 0 w 12192000"/>
              <a:gd name="connsiteY0-2" fmla="*/ 0 h 3099460"/>
              <a:gd name="connsiteX1-3" fmla="*/ 12192000 w 12192000"/>
              <a:gd name="connsiteY1-4" fmla="*/ 0 h 3099460"/>
              <a:gd name="connsiteX2-5" fmla="*/ 12144499 w 12192000"/>
              <a:gd name="connsiteY2-6" fmla="*/ 3051959 h 3099460"/>
              <a:gd name="connsiteX3-7" fmla="*/ 0 w 12192000"/>
              <a:gd name="connsiteY3-8" fmla="*/ 3099460 h 3099460"/>
              <a:gd name="connsiteX4-9" fmla="*/ 0 w 12192000"/>
              <a:gd name="connsiteY4-10" fmla="*/ 0 h 3099460"/>
              <a:gd name="connsiteX0-11" fmla="*/ 0 w 12192000"/>
              <a:gd name="connsiteY0-12" fmla="*/ 0 h 3099460"/>
              <a:gd name="connsiteX1-13" fmla="*/ 12192000 w 12192000"/>
              <a:gd name="connsiteY1-14" fmla="*/ 0 h 3099460"/>
              <a:gd name="connsiteX2-15" fmla="*/ 12144499 w 12192000"/>
              <a:gd name="connsiteY2-16" fmla="*/ 3051959 h 3099460"/>
              <a:gd name="connsiteX3-17" fmla="*/ 0 w 12192000"/>
              <a:gd name="connsiteY3-18" fmla="*/ 3099460 h 3099460"/>
              <a:gd name="connsiteX4-19" fmla="*/ 0 w 12192000"/>
              <a:gd name="connsiteY4-20" fmla="*/ 0 h 3099460"/>
              <a:gd name="connsiteX0-21" fmla="*/ 0 w 12192000"/>
              <a:gd name="connsiteY0-22" fmla="*/ 0 h 3051959"/>
              <a:gd name="connsiteX1-23" fmla="*/ 12192000 w 12192000"/>
              <a:gd name="connsiteY1-24" fmla="*/ 0 h 3051959"/>
              <a:gd name="connsiteX2-25" fmla="*/ 12144499 w 12192000"/>
              <a:gd name="connsiteY2-26" fmla="*/ 3051959 h 3051959"/>
              <a:gd name="connsiteX3-27" fmla="*/ 11875 w 12192000"/>
              <a:gd name="connsiteY3-28" fmla="*/ 3040084 h 3051959"/>
              <a:gd name="connsiteX4-29" fmla="*/ 0 w 12192000"/>
              <a:gd name="connsiteY4-30" fmla="*/ 0 h 3051959"/>
              <a:gd name="connsiteX0-31" fmla="*/ 0 w 12192000"/>
              <a:gd name="connsiteY0-32" fmla="*/ 0 h 3051959"/>
              <a:gd name="connsiteX1-33" fmla="*/ 12192000 w 12192000"/>
              <a:gd name="connsiteY1-34" fmla="*/ 0 h 3051959"/>
              <a:gd name="connsiteX2-35" fmla="*/ 12144499 w 12192000"/>
              <a:gd name="connsiteY2-36" fmla="*/ 3051959 h 3051959"/>
              <a:gd name="connsiteX3-37" fmla="*/ 11875 w 12192000"/>
              <a:gd name="connsiteY3-38" fmla="*/ 3040084 h 3051959"/>
              <a:gd name="connsiteX4-39" fmla="*/ 0 w 12192000"/>
              <a:gd name="connsiteY4-40" fmla="*/ 0 h 3051959"/>
              <a:gd name="connsiteX0-41" fmla="*/ 0 w 12192000"/>
              <a:gd name="connsiteY0-42" fmla="*/ 0 h 3051959"/>
              <a:gd name="connsiteX1-43" fmla="*/ 12192000 w 12192000"/>
              <a:gd name="connsiteY1-44" fmla="*/ 0 h 3051959"/>
              <a:gd name="connsiteX2-45" fmla="*/ 12144499 w 12192000"/>
              <a:gd name="connsiteY2-46" fmla="*/ 3051959 h 3051959"/>
              <a:gd name="connsiteX3-47" fmla="*/ 11875 w 12192000"/>
              <a:gd name="connsiteY3-48" fmla="*/ 3040084 h 3051959"/>
              <a:gd name="connsiteX4-49" fmla="*/ 0 w 12192000"/>
              <a:gd name="connsiteY4-50" fmla="*/ 0 h 3051959"/>
              <a:gd name="connsiteX0-51" fmla="*/ 0 w 12192000"/>
              <a:gd name="connsiteY0-52" fmla="*/ 0 h 3051959"/>
              <a:gd name="connsiteX1-53" fmla="*/ 12192000 w 12192000"/>
              <a:gd name="connsiteY1-54" fmla="*/ 0 h 3051959"/>
              <a:gd name="connsiteX2-55" fmla="*/ 12144499 w 12192000"/>
              <a:gd name="connsiteY2-56" fmla="*/ 3051959 h 3051959"/>
              <a:gd name="connsiteX3-57" fmla="*/ 11875 w 12192000"/>
              <a:gd name="connsiteY3-58" fmla="*/ 3040084 h 3051959"/>
              <a:gd name="connsiteX4-59" fmla="*/ 0 w 12192000"/>
              <a:gd name="connsiteY4-60" fmla="*/ 0 h 3051959"/>
              <a:gd name="connsiteX0-61" fmla="*/ 1142 w 12193142"/>
              <a:gd name="connsiteY0-62" fmla="*/ 0 h 3051959"/>
              <a:gd name="connsiteX1-63" fmla="*/ 12193142 w 12193142"/>
              <a:gd name="connsiteY1-64" fmla="*/ 0 h 3051959"/>
              <a:gd name="connsiteX2-65" fmla="*/ 12145641 w 12193142"/>
              <a:gd name="connsiteY2-66" fmla="*/ 3051959 h 3051959"/>
              <a:gd name="connsiteX3-67" fmla="*/ 1142 w 12193142"/>
              <a:gd name="connsiteY3-68" fmla="*/ 2968832 h 3051959"/>
              <a:gd name="connsiteX4-69" fmla="*/ 1142 w 12193142"/>
              <a:gd name="connsiteY4-70" fmla="*/ 0 h 3051959"/>
              <a:gd name="connsiteX0-71" fmla="*/ 1142 w 12193142"/>
              <a:gd name="connsiteY0-72" fmla="*/ 0 h 3051959"/>
              <a:gd name="connsiteX1-73" fmla="*/ 12193142 w 12193142"/>
              <a:gd name="connsiteY1-74" fmla="*/ 0 h 3051959"/>
              <a:gd name="connsiteX2-75" fmla="*/ 12145641 w 12193142"/>
              <a:gd name="connsiteY2-76" fmla="*/ 3051959 h 3051959"/>
              <a:gd name="connsiteX3-77" fmla="*/ 1142 w 12193142"/>
              <a:gd name="connsiteY3-78" fmla="*/ 2968832 h 3051959"/>
              <a:gd name="connsiteX4-79" fmla="*/ 1142 w 12193142"/>
              <a:gd name="connsiteY4-80" fmla="*/ 0 h 3051959"/>
              <a:gd name="connsiteX0-81" fmla="*/ 1142 w 12602593"/>
              <a:gd name="connsiteY0-82" fmla="*/ 0 h 3219905"/>
              <a:gd name="connsiteX1-83" fmla="*/ 12193142 w 12602593"/>
              <a:gd name="connsiteY1-84" fmla="*/ 0 h 3219905"/>
              <a:gd name="connsiteX2-85" fmla="*/ 12145641 w 12602593"/>
              <a:gd name="connsiteY2-86" fmla="*/ 3051959 h 3219905"/>
              <a:gd name="connsiteX3-87" fmla="*/ 11549069 w 12602593"/>
              <a:gd name="connsiteY3-88" fmla="*/ 2836757 h 3219905"/>
              <a:gd name="connsiteX4-89" fmla="*/ 1142 w 12602593"/>
              <a:gd name="connsiteY4-90" fmla="*/ 2968832 h 3219905"/>
              <a:gd name="connsiteX5" fmla="*/ 1142 w 12602593"/>
              <a:gd name="connsiteY5" fmla="*/ 0 h 3219905"/>
              <a:gd name="connsiteX0-91" fmla="*/ 1142 w 12193142"/>
              <a:gd name="connsiteY0-92" fmla="*/ 0 h 3125994"/>
              <a:gd name="connsiteX1-93" fmla="*/ 12193142 w 12193142"/>
              <a:gd name="connsiteY1-94" fmla="*/ 0 h 3125994"/>
              <a:gd name="connsiteX2-95" fmla="*/ 12145641 w 12193142"/>
              <a:gd name="connsiteY2-96" fmla="*/ 3051959 h 3125994"/>
              <a:gd name="connsiteX3-97" fmla="*/ 7124139 w 12193142"/>
              <a:gd name="connsiteY3-98" fmla="*/ 1565108 h 3125994"/>
              <a:gd name="connsiteX4-99" fmla="*/ 1142 w 12193142"/>
              <a:gd name="connsiteY4-100" fmla="*/ 2968832 h 3125994"/>
              <a:gd name="connsiteX5-101" fmla="*/ 1142 w 12193142"/>
              <a:gd name="connsiteY5-102" fmla="*/ 0 h 31259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01" y="connsiteY5-102"/>
              </a:cxn>
            </a:cxnLst>
            <a:rect l="l" t="t" r="r" b="b"/>
            <a:pathLst>
              <a:path w="12193142" h="3125994">
                <a:moveTo>
                  <a:pt x="1142" y="0"/>
                </a:moveTo>
                <a:lnTo>
                  <a:pt x="12193142" y="0"/>
                </a:lnTo>
                <a:lnTo>
                  <a:pt x="12145641" y="3051959"/>
                </a:lnTo>
                <a:cubicBezTo>
                  <a:pt x="12038296" y="3524752"/>
                  <a:pt x="9148222" y="1578962"/>
                  <a:pt x="7124139" y="1565108"/>
                </a:cubicBezTo>
                <a:cubicBezTo>
                  <a:pt x="5100056" y="1551254"/>
                  <a:pt x="1925797" y="3441625"/>
                  <a:pt x="1142" y="2968832"/>
                </a:cubicBezTo>
                <a:cubicBezTo>
                  <a:pt x="-2816" y="1955471"/>
                  <a:pt x="5100" y="1013361"/>
                  <a:pt x="1142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9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4" y="617538"/>
            <a:ext cx="6842031" cy="609303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887017" y="144804"/>
            <a:ext cx="4634675" cy="1200329"/>
          </a:xfrm>
          <a:prstGeom prst="wedgeRectCallout">
            <a:avLst>
              <a:gd name="adj1" fmla="val -62142"/>
              <a:gd name="adj2" fmla="val 94638"/>
            </a:avLst>
          </a:prstGeom>
          <a:solidFill>
            <a:schemeClr val="tx1"/>
          </a:solidFill>
          <a:ln>
            <a:solidFill>
              <a:srgbClr val="C00000"/>
            </a:solidFill>
          </a:ln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>
                <a:ln w="1143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ছবিগুলো মনোযোগ </a:t>
            </a:r>
            <a:r>
              <a:rPr lang="en-US" sz="3600" b="1" dirty="0" err="1">
                <a:ln w="1143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সহকারে</a:t>
            </a:r>
            <a:r>
              <a:rPr lang="en-US" sz="3600" b="1" dirty="0">
                <a:ln w="1143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ln w="1143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দেখ</a:t>
            </a:r>
            <a:r>
              <a:rPr lang="en-US" sz="3600" b="1" dirty="0">
                <a:ln w="11430">
                  <a:solidFill>
                    <a:schemeClr val="tx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44905" y="1857816"/>
            <a:ext cx="4912981" cy="3371136"/>
          </a:xfrm>
          <a:prstGeom prst="flowChartAlternateProces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আমাদের চারপাশে অনেক ফল পাওয়া যায়। ফলে প্রচুর পরিমাণে ভিটামিন ও খনিজ লবণ থাকে। স্বাস্থ্য ভলো রাখা এবং রোগ প্রতিরোধের জন্য ফল খাওয়া প্রয়োজন।</a:t>
            </a:r>
          </a:p>
        </p:txBody>
      </p:sp>
      <p:pic>
        <p:nvPicPr>
          <p:cNvPr id="3074" name="Picture 2" descr="Buy Mango Africa | Gulf Fruits | Get Fresh Fruits in Dubai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4" t="14751" r="5788" b="20411"/>
          <a:stretch>
            <a:fillRect/>
          </a:stretch>
        </p:blipFill>
        <p:spPr bwMode="auto">
          <a:xfrm>
            <a:off x="8721736" y="2673846"/>
            <a:ext cx="2590466" cy="1875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Banana nutrition facts &amp;amp; health benefits | Live Science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8" t="1" r="4090" b="2894"/>
          <a:stretch>
            <a:fillRect/>
          </a:stretch>
        </p:blipFill>
        <p:spPr bwMode="auto">
          <a:xfrm>
            <a:off x="8430869" y="3424675"/>
            <a:ext cx="2037090" cy="143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দৈনিক জনকন্ঠ || আনারস খাওয়া খুব জরুরি কেন ?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780957">
            <a:off x="8307890" y="3413352"/>
            <a:ext cx="1948943" cy="138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লিচুর ব্যবহারে চট জলদি তুলে ফেলুন ত্বকের ট্যান...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5F9FA"/>
              </a:clrFrom>
              <a:clrTo>
                <a:srgbClr val="F5F9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8" t="22948" r="13140" b="7874"/>
          <a:stretch>
            <a:fillRect/>
          </a:stretch>
        </p:blipFill>
        <p:spPr bwMode="auto">
          <a:xfrm>
            <a:off x="9140189" y="2872997"/>
            <a:ext cx="2000177" cy="1700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বরই&amp;#39;র উপকারী ১০ গুণ, জানলে অবাক হবে আপনি!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02" b="98915" l="13415" r="9695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05" t="1326" r="-1" b="-1"/>
          <a:stretch>
            <a:fillRect/>
          </a:stretch>
        </p:blipFill>
        <p:spPr bwMode="auto">
          <a:xfrm rot="1324200">
            <a:off x="9174631" y="2968976"/>
            <a:ext cx="2165540" cy="1438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কমলার চেয়ে ৪ গুণ বেশি উপকারী পেয়ারা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6" t="5164" r="10671"/>
          <a:stretch>
            <a:fillRect/>
          </a:stretch>
        </p:blipFill>
        <p:spPr bwMode="auto">
          <a:xfrm>
            <a:off x="9056862" y="2758460"/>
            <a:ext cx="2468715" cy="1569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20" descr="বেল রোগ প্রতিরোধ ক্ষমতা বাড়ায় - Voktakanth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1067" r="100000"/>
                    </a14:imgEffect>
                  </a14:imgLayer>
                </a14:imgProps>
              </a:ext>
            </a:extLst>
          </a:blip>
          <a:srcRect l="7867" t="3436" r="3733" b="593"/>
          <a:stretch>
            <a:fillRect/>
          </a:stretch>
        </p:blipFill>
        <p:spPr>
          <a:xfrm rot="20023892">
            <a:off x="8296169" y="3355921"/>
            <a:ext cx="2187211" cy="1377280"/>
          </a:xfrm>
          <a:prstGeom prst="rect">
            <a:avLst/>
          </a:prstGeom>
        </p:spPr>
      </p:pic>
      <p:pic>
        <p:nvPicPr>
          <p:cNvPr id="20" name="Picture 2" descr="যে ৭ কারণে রোজ কমলা খাবেন"/>
          <p:cNvPicPr>
            <a:picLocks noChangeAspect="1" noChangeArrowheads="1"/>
          </p:cNvPicPr>
          <p:nvPr/>
        </p:nvPicPr>
        <p:blipFill rotWithShape="1">
          <a:blip r:embed="rId12" cstate="email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l="7849" r="6892"/>
          <a:stretch>
            <a:fillRect/>
          </a:stretch>
        </p:blipFill>
        <p:spPr bwMode="auto">
          <a:xfrm rot="479974">
            <a:off x="7735875" y="3150860"/>
            <a:ext cx="2402016" cy="1557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07407E-6 L -0.53177 -0.0372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89" y="-1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55 3.33333E-6 L -0.71628 -0.14537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41" y="-7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3.7037E-7 L -0.52747 -0.31319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80" y="-15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48148E-6 L -0.35612 -0.15393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12" y="-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-0.2957 0.02732 " pathEditMode="relative" rAng="0" ptsTypes="AA">
                                      <p:cBhvr>
                                        <p:cTn id="51" dur="7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92" y="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000"/>
                            </p:stCondLst>
                            <p:childTnLst>
                              <p:par>
                                <p:cTn id="5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38 0.05325 L -0.39401 0.24283 " pathEditMode="relative" rAng="0" ptsTypes="AA">
                                      <p:cBhvr>
                                        <p:cTn id="6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69" y="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3000"/>
                            </p:stCondLst>
                            <p:childTnLst>
                              <p:par>
                                <p:cTn id="6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3.7037E-7 L -0.5375 0.21134 " pathEditMode="relative" rAng="0" ptsTypes="AA">
                                      <p:cBhvr>
                                        <p:cTn id="69" dur="7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75" y="1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40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5000"/>
                            </p:stCondLst>
                            <p:childTnLst>
                              <p:par>
                                <p:cTn id="77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33333E-6 L -0.61458 0.0581 " pathEditMode="relative" rAng="0" ptsTypes="AA">
                                      <p:cBhvr>
                                        <p:cTn id="7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29" y="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159" y="5858030"/>
            <a:ext cx="11549881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আপেল, কলা, আঙ্গুর, কমলা এরকম অনেক ফল আমরা খেয়ে থাকি।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72611" y="5753568"/>
            <a:ext cx="9371992" cy="1077218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এই ফলগুলোর মধ্যে কিছু ফল গ্রীষ্মকালে, কিছু শীতকালে আবার কিছু সারা বছর পাওয়া যায়।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39565" l="42932" r="74695"/>
                    </a14:imgEffect>
                  </a14:imgLayer>
                </a14:imgProps>
              </a:ext>
            </a:extLst>
          </a:blip>
          <a:srcRect l="48187" t="7698" r="30405" b="67951"/>
          <a:stretch>
            <a:fillRect/>
          </a:stretch>
        </p:blipFill>
        <p:spPr>
          <a:xfrm>
            <a:off x="2349771" y="535886"/>
            <a:ext cx="2951549" cy="26952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65" b="35681" l="2452" r="22071"/>
                    </a14:imgEffect>
                  </a14:imgLayer>
                </a14:imgProps>
              </a:ext>
            </a:extLst>
          </a:blip>
          <a:srcRect l="4072" t="5452" r="77811" b="66850"/>
          <a:stretch>
            <a:fillRect/>
          </a:stretch>
        </p:blipFill>
        <p:spPr>
          <a:xfrm>
            <a:off x="7258018" y="535886"/>
            <a:ext cx="2636255" cy="24419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9167" y="1600954"/>
            <a:ext cx="1783551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আপেল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61326" y="1308567"/>
            <a:ext cx="1747713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কলা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61325" y="4039658"/>
            <a:ext cx="1747713" cy="584775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কমলা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97134" y="86098"/>
            <a:ext cx="7380930" cy="646331"/>
          </a:xfrm>
          <a:prstGeom prst="homePlate">
            <a:avLst>
              <a:gd name="adj" fmla="val 0"/>
            </a:avLst>
          </a:prstGeom>
          <a:solidFill>
            <a:srgbClr val="FF000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নিচের ছবিগুলো মনোযোগ সহকারে দেখ: </a:t>
            </a:r>
          </a:p>
        </p:txBody>
      </p:sp>
      <p:pic>
        <p:nvPicPr>
          <p:cNvPr id="7170" name="Picture 2" descr="আঙুর কেন খাবেন? | প্রথম আলো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4" t="2344" r="-5913" b="6261"/>
          <a:stretch>
            <a:fillRect/>
          </a:stretch>
        </p:blipFill>
        <p:spPr bwMode="auto">
          <a:xfrm>
            <a:off x="2349771" y="3505200"/>
            <a:ext cx="3384896" cy="177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Kamla lebu / কমলা লেবু – 2pec – Hello Burdwan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4370" y="3118810"/>
            <a:ext cx="3189903" cy="2413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59159" y="4162231"/>
            <a:ext cx="1783550" cy="584775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আঙ্গুর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0" y="5669873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7" grpId="0" animBg="1"/>
      <p:bldP spid="8" grpId="0" animBg="1"/>
      <p:bldP spid="10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2084818" y="1025149"/>
            <a:ext cx="9073720" cy="55328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3725222" y="2514600"/>
            <a:ext cx="5666716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71500" indent="-571500" algn="ctr">
              <a:buFont typeface="Wingdings" panose="05000000000000000000" pitchFamily="2" charset="2"/>
              <a:buChar char="§"/>
            </a:pPr>
            <a:r>
              <a:rPr lang="en-US" sz="3600" b="1" dirty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তোমাদের জানা মতে পরিচিত ফলগুলোর একটি তালিকা তৈরি কর।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223" y="43376"/>
            <a:ext cx="3773751" cy="810838"/>
          </a:xfrm>
          <a:prstGeom prst="rect">
            <a:avLst/>
          </a:prstGeom>
        </p:spPr>
      </p:pic>
      <p:pic>
        <p:nvPicPr>
          <p:cNvPr id="6" name="Picture 2" descr="Teacher PNG"/>
          <p:cNvPicPr>
            <a:picLocks noChangeAspect="1" noChangeArrowheads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 bwMode="auto">
          <a:xfrm flipH="1">
            <a:off x="196046" y="2910448"/>
            <a:ext cx="2401979" cy="3785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আম&amp;#39; সম্পর্কে অজানা ১৩ তথ্য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108" y="1157582"/>
            <a:ext cx="2410945" cy="1357018"/>
          </a:xfrm>
          <a:prstGeom prst="rect">
            <a:avLst/>
          </a:prstGeom>
          <a:noFill/>
          <a:ln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rrow: Right 2"/>
          <p:cNvSpPr/>
          <p:nvPr/>
        </p:nvSpPr>
        <p:spPr>
          <a:xfrm>
            <a:off x="1000118" y="3505200"/>
            <a:ext cx="4491033" cy="1188814"/>
          </a:xfrm>
          <a:prstGeom prst="rightArrow">
            <a:avLst>
              <a:gd name="adj1" fmla="val 50000"/>
              <a:gd name="adj2" fmla="val 133607"/>
            </a:avLst>
          </a:prstGeom>
          <a:noFill/>
          <a:ln w="57150">
            <a:solidFill>
              <a:srgbClr val="C0000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ln w="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519727" y="2614613"/>
            <a:ext cx="1" cy="3561598"/>
          </a:xfrm>
          <a:prstGeom prst="line">
            <a:avLst/>
          </a:prstGeom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36" idx="2"/>
          </p:cNvCxnSpPr>
          <p:nvPr/>
        </p:nvCxnSpPr>
        <p:spPr>
          <a:xfrm>
            <a:off x="5548323" y="3165897"/>
            <a:ext cx="1475892" cy="18137"/>
          </a:xfrm>
          <a:prstGeom prst="line">
            <a:avLst/>
          </a:prstGeom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534016" y="4235116"/>
            <a:ext cx="1475892" cy="0"/>
          </a:xfrm>
          <a:prstGeom prst="line">
            <a:avLst/>
          </a:prstGeom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534016" y="5486400"/>
            <a:ext cx="1475910" cy="0"/>
          </a:xfrm>
          <a:prstGeom prst="line">
            <a:avLst/>
          </a:prstGeom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lowchart: Alternate Process 23"/>
          <p:cNvSpPr/>
          <p:nvPr/>
        </p:nvSpPr>
        <p:spPr>
          <a:xfrm>
            <a:off x="900102" y="2114550"/>
            <a:ext cx="10315576" cy="4229100"/>
          </a:xfrm>
          <a:prstGeom prst="flowChartAlternateProcess">
            <a:avLst/>
          </a:prstGeom>
          <a:noFill/>
          <a:ln w="285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5838825" y="847820"/>
            <a:ext cx="514350" cy="1220390"/>
          </a:xfrm>
          <a:prstGeom prst="downArrow">
            <a:avLst>
              <a:gd name="adj1" fmla="val 50000"/>
              <a:gd name="adj2" fmla="val 102459"/>
            </a:avLst>
          </a:prstGeom>
          <a:solidFill>
            <a:srgbClr val="FF0000"/>
          </a:solidFill>
          <a:ln w="19050">
            <a:solidFill>
              <a:srgbClr val="C000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1816743" y="3821133"/>
            <a:ext cx="1747713" cy="646331"/>
          </a:xfrm>
          <a:prstGeom prst="flowChartProcess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যথা: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24215" y="2772881"/>
            <a:ext cx="3316139" cy="82230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গ্রীষ্মকালীন ফল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024215" y="3821133"/>
            <a:ext cx="3405783" cy="82230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শীতকালীন ফল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021724" y="5082391"/>
            <a:ext cx="3360961" cy="822305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বারোমাসি ফল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35698" y="186043"/>
            <a:ext cx="11487254" cy="646331"/>
          </a:xfrm>
          <a:prstGeom prst="flowChartProcess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মৌসুমের ভিক্তিতে আমরা ফলগুলোকে তিন ভাগে ভাগ করতে পারি।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4" grpId="0" animBg="1"/>
      <p:bldP spid="25" grpId="0" animBg="1"/>
      <p:bldP spid="34" grpId="0"/>
      <p:bldP spid="36" grpId="0" animBg="1"/>
      <p:bldP spid="37" grpId="0" animBg="1"/>
      <p:bldP spid="38" grpId="0" animBg="1"/>
      <p:bldP spid="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05535" y="181674"/>
            <a:ext cx="7380930" cy="646331"/>
          </a:xfrm>
          <a:prstGeom prst="homePlate">
            <a:avLst>
              <a:gd name="adj" fmla="val 0"/>
            </a:avLst>
          </a:prstGeom>
          <a:solidFill>
            <a:srgbClr val="FFFF0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নিচের ছবিগুলো মনোযোগ সহকারে দেখ: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5608080"/>
            <a:ext cx="12192000" cy="1200329"/>
          </a:xfrm>
          <a:prstGeom prst="homePlate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গ্রীষ্মকালে আমাদের দেশে অনেক রকমের ফল পাওয়া যায়। যেমন- আম, জাম, লিচু ও কাঁঠাল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8318" y="1238918"/>
            <a:ext cx="1726942" cy="9088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আম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4130" y="1238918"/>
            <a:ext cx="1569389" cy="908864"/>
          </a:xfrm>
          <a:prstGeom prst="ellipse">
            <a:avLst/>
          </a:prstGeom>
          <a:solidFill>
            <a:srgbClr val="FFFF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জাম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6588" y="4128806"/>
            <a:ext cx="1722262" cy="908864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লিচু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84130" y="4134084"/>
            <a:ext cx="1703083" cy="908864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কাঁঠাল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clrChange>
              <a:clrFrom>
                <a:srgbClr val="FAF8FB"/>
              </a:clrFrom>
              <a:clrTo>
                <a:srgbClr val="FAF8F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5088" y="566656"/>
            <a:ext cx="4610572" cy="2854971"/>
          </a:xfrm>
          <a:prstGeom prst="rect">
            <a:avLst/>
          </a:prstGeom>
          <a:ln>
            <a:noFill/>
          </a:ln>
        </p:spPr>
      </p:pic>
      <p:pic>
        <p:nvPicPr>
          <p:cNvPr id="1028" name="Picture 4" descr="আগে কি জানতেন জাম এতোটা উপকারি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479461" y="950435"/>
            <a:ext cx="3686132" cy="2020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এ সময়ে লিচু খান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26291" y="3199157"/>
            <a:ext cx="3645909" cy="2072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যে কারনে কাঁঠাল আমাদের জাতীয় ফল - rajib128&amp;#39;s bangla blog"/>
          <p:cNvPicPr>
            <a:picLocks noChangeAspect="1" noChangeArrowheads="1"/>
          </p:cNvPicPr>
          <p:nvPr/>
        </p:nvPicPr>
        <p:blipFill rotWithShape="1"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4156" y="3000330"/>
            <a:ext cx="3239958" cy="239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0" y="5500688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 descr="বেল খেলে পাবেন নানা উপকার – PBA Agency For Photo News"/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6638" b="5785"/>
          <a:stretch>
            <a:fillRect/>
          </a:stretch>
        </p:blipFill>
        <p:spPr bwMode="auto">
          <a:xfrm>
            <a:off x="2079448" y="312737"/>
            <a:ext cx="3692701" cy="263699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প্রাকৃতিক ওষুধ আমড়া বাচাবে ক্যান্সার থেকেও | etcnewsbd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79447" y="3299649"/>
            <a:ext cx="3692701" cy="258745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পেয়ারা খেলে যে লাভ | প্রথম আলো"/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35198" y="312737"/>
            <a:ext cx="3561352" cy="263699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উপকারী ফল আনারস | etcnewsbd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6F9F2"/>
              </a:clrFrom>
              <a:clrTo>
                <a:srgbClr val="F6F9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198" y="3299649"/>
            <a:ext cx="3561352" cy="258745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3093" y="1308067"/>
            <a:ext cx="1776354" cy="646331"/>
          </a:xfrm>
          <a:prstGeom prst="homePlate">
            <a:avLst>
              <a:gd name="adj" fmla="val 109685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বেল</a:t>
            </a:r>
          </a:p>
        </p:txBody>
      </p:sp>
      <p:sp>
        <p:nvSpPr>
          <p:cNvPr id="9" name="TextBox 8"/>
          <p:cNvSpPr txBox="1"/>
          <p:nvPr/>
        </p:nvSpPr>
        <p:spPr>
          <a:xfrm flipH="1">
            <a:off x="10096550" y="1308067"/>
            <a:ext cx="1735145" cy="646331"/>
          </a:xfrm>
          <a:prstGeom prst="homePlate">
            <a:avLst>
              <a:gd name="adj" fmla="val 9200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পেয়ারা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3093" y="4294981"/>
            <a:ext cx="1776353" cy="646331"/>
          </a:xfrm>
          <a:prstGeom prst="homePlate">
            <a:avLst>
              <a:gd name="adj" fmla="val 105264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আমড়া</a:t>
            </a:r>
          </a:p>
        </p:txBody>
      </p:sp>
      <p:sp>
        <p:nvSpPr>
          <p:cNvPr id="11" name="TextBox 10"/>
          <p:cNvSpPr txBox="1"/>
          <p:nvPr/>
        </p:nvSpPr>
        <p:spPr>
          <a:xfrm flipH="1">
            <a:off x="10096550" y="4270208"/>
            <a:ext cx="1912455" cy="646331"/>
          </a:xfrm>
          <a:prstGeom prst="homePlate">
            <a:avLst>
              <a:gd name="adj" fmla="val 85369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আনারস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6065476"/>
            <a:ext cx="12192000" cy="646331"/>
          </a:xfrm>
          <a:prstGeom prst="homePlate">
            <a:avLst>
              <a:gd name="adj" fmla="val 0"/>
            </a:avLst>
          </a:prstGeom>
          <a:solidFill>
            <a:srgbClr val="FFFF0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এছাড়াও রয়েছে বেল, পেয়ারা, আমড়া, আনারস ইত্যাদি হচ্ছে প্রধান।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1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1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4" cstate="email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b="45313"/>
          <a:stretch>
            <a:fillRect/>
          </a:stretch>
        </p:blipFill>
        <p:spPr>
          <a:xfrm>
            <a:off x="5841678" y="259061"/>
            <a:ext cx="6200462" cy="560472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</p:pic>
      <p:sp>
        <p:nvSpPr>
          <p:cNvPr id="11" name="Flowchart: Alternate Process 10"/>
          <p:cNvSpPr/>
          <p:nvPr/>
        </p:nvSpPr>
        <p:spPr>
          <a:xfrm>
            <a:off x="1957388" y="1757363"/>
            <a:ext cx="8972549" cy="4281104"/>
          </a:xfrm>
          <a:prstGeom prst="flowChartAlternateProcess">
            <a:avLst/>
          </a:prstGeom>
          <a:solidFill>
            <a:schemeClr val="bg1">
              <a:lumMod val="95000"/>
            </a:schemeClr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10" descr="যে কারনে কাঁঠাল আমাদের জাতীয় ফল - rajib128&amp;#39;s bangla blog"/>
          <p:cNvPicPr>
            <a:picLocks noChangeAspect="1" noChangeArrowheads="1"/>
          </p:cNvPicPr>
          <p:nvPr/>
        </p:nvPicPr>
        <p:blipFill rotWithShape="1"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18210" y="2948502"/>
            <a:ext cx="2323699" cy="198774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964539" y="2964123"/>
            <a:ext cx="2326975" cy="19721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2075872" y="3328987"/>
            <a:ext cx="1747713" cy="1191816"/>
          </a:xfrm>
          <a:prstGeom prst="flowChartAlternateProcess">
            <a:avLst/>
          </a:prstGeom>
          <a:solidFill>
            <a:srgbClr val="FF000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আবার চেষ্টা কর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71231" y="3354275"/>
            <a:ext cx="1747713" cy="1191816"/>
          </a:xfrm>
          <a:prstGeom prst="flowChartAlternateProcess">
            <a:avLst/>
          </a:prstGeom>
          <a:solidFill>
            <a:srgbClr val="00B05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সঠিক হয়েছে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1106" y="2052606"/>
            <a:ext cx="3845112" cy="646331"/>
          </a:xfrm>
          <a:prstGeom prst="flowChartProcess">
            <a:avLst/>
          </a:prstGeom>
          <a:solidFill>
            <a:srgbClr val="FFFF0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rgbClr val="0000CC"/>
                  </a:solidFill>
                </a:ln>
                <a:solidFill>
                  <a:srgbClr val="0000C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দেখি পারি কিনা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78356" y="5448693"/>
            <a:ext cx="1757623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r>
              <a:rPr lang="en-US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Trigger added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73911" y="5757531"/>
            <a:ext cx="9070326" cy="646331"/>
          </a:xfrm>
          <a:prstGeom prst="flowChartProcess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আমাদের দেশে শীতকালে বেশি ফল হয় না।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5757531"/>
            <a:ext cx="12191999" cy="646331"/>
          </a:xfrm>
          <a:prstGeom prst="flowChartProcess">
            <a:avLst/>
          </a:prstGeom>
          <a:solidFill>
            <a:srgbClr val="FF000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কমলা, জলপাই ও বরই হলো শীতকালীন ফল।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0560" y="4370231"/>
            <a:ext cx="1747713" cy="646331"/>
          </a:xfrm>
          <a:prstGeom prst="flowChartProcess">
            <a:avLst/>
          </a:prstGeom>
          <a:solidFill>
            <a:srgbClr val="00B0F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কমলা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76296" y="4370232"/>
            <a:ext cx="1448934" cy="646331"/>
          </a:xfrm>
          <a:prstGeom prst="flowChartProcess">
            <a:avLst/>
          </a:prstGeom>
          <a:solidFill>
            <a:srgbClr val="92D05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জলপাই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33563" y="4370231"/>
            <a:ext cx="1448934" cy="646331"/>
          </a:xfrm>
          <a:prstGeom prst="flowChartProcess">
            <a:avLst/>
          </a:prstGeom>
          <a:solidFill>
            <a:srgbClr val="00B0F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বরই</a:t>
            </a:r>
          </a:p>
        </p:txBody>
      </p:sp>
      <p:pic>
        <p:nvPicPr>
          <p:cNvPr id="4098" name="Picture 2" descr="যে ৭ কারণে রোজ কমলা খাবেন"/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t="-1209"/>
          <a:stretch>
            <a:fillRect/>
          </a:stretch>
        </p:blipFill>
        <p:spPr bwMode="auto">
          <a:xfrm>
            <a:off x="827646" y="1597474"/>
            <a:ext cx="3423312" cy="258330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green olives pictures,images &amp;amp; photos on Alibaba"/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AFEFD"/>
              </a:clrFrom>
              <a:clrTo>
                <a:srgbClr val="FAFE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908" y="1597474"/>
            <a:ext cx="3342584" cy="258330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বরই বা কুলের কথা গুণের কথা – NewsChattogram24.Com"/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22263" y="1597473"/>
            <a:ext cx="3271534" cy="258330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539302" y="109041"/>
            <a:ext cx="7380930" cy="646331"/>
          </a:xfrm>
          <a:prstGeom prst="homePlate">
            <a:avLst>
              <a:gd name="adj" fmla="val 0"/>
            </a:avLst>
          </a:prstGeom>
          <a:solidFill>
            <a:srgbClr val="FFFF0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নিচের ছবিগুলো মনোযোগ সহকারে দেখ: </a:t>
            </a:r>
          </a:p>
        </p:txBody>
      </p:sp>
      <p:sp>
        <p:nvSpPr>
          <p:cNvPr id="2" name="Flowchart: Alternate Process 1"/>
          <p:cNvSpPr/>
          <p:nvPr/>
        </p:nvSpPr>
        <p:spPr>
          <a:xfrm>
            <a:off x="385763" y="932906"/>
            <a:ext cx="11430000" cy="4467769"/>
          </a:xfrm>
          <a:prstGeom prst="flowChartAlternateProcess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12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125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25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animBg="1"/>
      <p:bldP spid="5" grpId="0" animBg="1"/>
      <p:bldP spid="6" grpId="0" animBg="1"/>
      <p:bldP spid="7" grpId="0" animBg="1"/>
      <p:bldP spid="10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1384" y="134635"/>
            <a:ext cx="7380930" cy="646331"/>
          </a:xfrm>
          <a:prstGeom prst="homePlate">
            <a:avLst>
              <a:gd name="adj" fmla="val 0"/>
            </a:avLst>
          </a:prstGeom>
          <a:solidFill>
            <a:srgbClr val="FFFF0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নিচের ছবিগুলো মনোযোগ সহকারে দেখ: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807" y="5942733"/>
            <a:ext cx="12192000" cy="584775"/>
          </a:xfrm>
          <a:prstGeom prst="homePlate">
            <a:avLst>
              <a:gd name="adj" fmla="val 0"/>
            </a:avLst>
          </a:prstGeom>
          <a:noFill/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আমাদের দেশে কিছু ফল বারোমাসই হয়। যেমন- পেঁপে, কলা এবং নারিকেল।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5942733"/>
            <a:ext cx="12192000" cy="584775"/>
          </a:xfrm>
          <a:prstGeom prst="homePlate">
            <a:avLst>
              <a:gd name="adj" fmla="val 0"/>
            </a:avLst>
          </a:prstGeom>
          <a:solidFill>
            <a:srgbClr val="FF000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এই ফলগুলো আমরা সারা বছর পেয়ে থাকি তাই এগুলোকে বারোমাসী ফল বলে।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7822" y="4267979"/>
            <a:ext cx="1747713" cy="584775"/>
          </a:xfrm>
          <a:prstGeom prst="flowChartProcess">
            <a:avLst/>
          </a:prstGeom>
          <a:solidFill>
            <a:srgbClr val="00B0F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পেঁপে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44669" y="4267980"/>
            <a:ext cx="1839509" cy="584775"/>
          </a:xfrm>
          <a:prstGeom prst="flowChartProcess">
            <a:avLst/>
          </a:prstGeom>
          <a:solidFill>
            <a:srgbClr val="00B0F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নারিকেল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1740" y="4290120"/>
            <a:ext cx="1747713" cy="584775"/>
          </a:xfrm>
          <a:prstGeom prst="flowChartProcess">
            <a:avLst/>
          </a:prstGeom>
          <a:solidFill>
            <a:srgbClr val="00B0F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কলা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779009" y="1485901"/>
            <a:ext cx="3338945" cy="2532482"/>
          </a:xfrm>
          <a:prstGeom prst="rect">
            <a:avLst/>
          </a:prstGeom>
        </p:spPr>
      </p:pic>
      <p:pic>
        <p:nvPicPr>
          <p:cNvPr id="5122" name="Picture 2" descr="কলা তো খাচ্ছেন, জানেন কী এর কত গুণ?"/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04882" y="1485901"/>
            <a:ext cx="3198957" cy="2532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নারিকেলের উপকারিতা এবং পুষ্টিগুণ"/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90767" y="1485901"/>
            <a:ext cx="3408196" cy="2532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lowchart: Alternate Process 3"/>
          <p:cNvSpPr/>
          <p:nvPr/>
        </p:nvSpPr>
        <p:spPr>
          <a:xfrm>
            <a:off x="528639" y="821949"/>
            <a:ext cx="11158536" cy="4621589"/>
          </a:xfrm>
          <a:prstGeom prst="flowChartAlternateProcess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997869" y="1739175"/>
            <a:ext cx="8272462" cy="423148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540054" y="2652056"/>
            <a:ext cx="3286112" cy="24057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2" descr="যে ৭ কারণে রোজ কমলা খাবেন"/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rcRect t="-1209"/>
          <a:stretch>
            <a:fillRect/>
          </a:stretch>
        </p:blipFill>
        <p:spPr bwMode="auto">
          <a:xfrm>
            <a:off x="6405192" y="2633006"/>
            <a:ext cx="3286112" cy="240572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346531" y="3259008"/>
            <a:ext cx="1747713" cy="1191816"/>
          </a:xfrm>
          <a:prstGeom prst="flowChartAlternateProcess">
            <a:avLst/>
          </a:prstGeom>
          <a:solidFill>
            <a:srgbClr val="FF000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আবার চেষ্টা কর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3956" y="3259008"/>
            <a:ext cx="1747713" cy="1191816"/>
          </a:xfrm>
          <a:prstGeom prst="flowChartAlternateProcess">
            <a:avLst/>
          </a:prstGeom>
          <a:solidFill>
            <a:srgbClr val="00B05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সঠিক হয়েছে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75044" y="1872450"/>
            <a:ext cx="3845112" cy="646331"/>
          </a:xfrm>
          <a:prstGeom prst="flowChartProcess">
            <a:avLst/>
          </a:prstGeom>
          <a:solidFill>
            <a:srgbClr val="FF000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rgbClr val="0000CC"/>
                  </a:solidFill>
                </a:ln>
                <a:solidFill>
                  <a:srgbClr val="0000C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দেখি পারি কিনা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52586" y="464507"/>
            <a:ext cx="7563027" cy="990124"/>
          </a:xfrm>
          <a:prstGeom prst="downArrowCallout">
            <a:avLst>
              <a:gd name="adj1" fmla="val 46468"/>
              <a:gd name="adj2" fmla="val 381745"/>
              <a:gd name="adj3" fmla="val 43974"/>
              <a:gd name="adj4" fmla="val 57762"/>
            </a:avLst>
          </a:prstGeom>
          <a:solidFill>
            <a:srgbClr val="FFFF00"/>
          </a:solidFill>
          <a:ln>
            <a:solidFill>
              <a:srgbClr val="C00000"/>
            </a:solidFill>
          </a:ln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যে ফলটি শীতকালীন সেটিতে ক্লিক করি।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46549" y="5467548"/>
            <a:ext cx="1757623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r>
              <a:rPr lang="en-US" dirty="0"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Trigger added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21173" y="349647"/>
            <a:ext cx="5749654" cy="707886"/>
          </a:xfrm>
          <a:prstGeom prst="homePlate">
            <a:avLst>
              <a:gd name="adj" fmla="val 0"/>
            </a:avLst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 w="11430">
                  <a:solidFill>
                    <a:srgbClr val="0000CC"/>
                  </a:solidFill>
                </a:ln>
                <a:solidFill>
                  <a:srgbClr val="0000C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বইয়ের সাথে সংযোগ স্থাপন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00165" y="2814644"/>
            <a:ext cx="3944190" cy="1569660"/>
          </a:xfrm>
          <a:prstGeom prst="wedgeRectCallout">
            <a:avLst>
              <a:gd name="adj1" fmla="val -66656"/>
              <a:gd name="adj2" fmla="val -6529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en-US" sz="3200" b="1" kern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এখন পাঠ্য </a:t>
            </a:r>
            <a:r>
              <a:rPr lang="en-US" sz="3200" b="1" kern="0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বইয়ের</a:t>
            </a:r>
            <a:r>
              <a:rPr lang="en-US" sz="3200" b="1" kern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bn-IN" sz="3200" b="1" kern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২</a:t>
            </a:r>
            <a:r>
              <a:rPr lang="en-US" sz="3200" b="1" kern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৪ নং ও </a:t>
            </a:r>
            <a:r>
              <a:rPr lang="bn-IN" sz="3200" b="1" kern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২৫</a:t>
            </a:r>
            <a:r>
              <a:rPr lang="en-US" sz="3200" b="1" kern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 পৃষ্ঠায় যা আছে আমরা নিরবে পড়ি।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943668-C84A-E791-2D12-85C39FE3F9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45" y="1245797"/>
            <a:ext cx="3455986" cy="52625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8E67F1-64BA-9244-7C91-D3C24EAC69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631" y="1245796"/>
            <a:ext cx="3644064" cy="52625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515818" y="380509"/>
            <a:ext cx="3160364" cy="1246907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6" name="TextBox 5"/>
          <p:cNvSpPr txBox="1"/>
          <p:nvPr/>
        </p:nvSpPr>
        <p:spPr>
          <a:xfrm>
            <a:off x="1249498" y="3429000"/>
            <a:ext cx="9693003" cy="2308324"/>
          </a:xfrm>
          <a:prstGeom prst="homePlate">
            <a:avLst>
              <a:gd name="adj" fmla="val 0"/>
            </a:avLst>
          </a:prstGeom>
          <a:noFill/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ফলে কোন কোন পুষ্টি প্রচুর পরিমাণে থাকে?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নিয়মিত ফল খাওয়া প্রয়োজন কেন?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সারাবছর পাওয়া যায় এমন তিনটি ফলের নাম লেখ।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b="1" dirty="0">
                <a:ln w="11430"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শীতকালীন ফলের তিনটি উদাহরণ দাও।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9984" y="2015184"/>
            <a:ext cx="5292030" cy="646331"/>
          </a:xfrm>
          <a:prstGeom prst="homePlate">
            <a:avLst>
              <a:gd name="adj" fmla="val 0"/>
            </a:avLst>
          </a:prstGeom>
          <a:solidFill>
            <a:srgbClr val="FFFF00"/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>
                  <a:solidFill>
                    <a:srgbClr val="0000CC"/>
                  </a:solidFill>
                </a:ln>
                <a:solidFill>
                  <a:srgbClr val="0000C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নিচের প্রশ্নগুলোর উওর দাও-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199416" y="379603"/>
            <a:ext cx="3651677" cy="1179773"/>
          </a:xfrm>
          <a:prstGeom prst="rect">
            <a:avLst/>
          </a:prstGeom>
          <a:solidFill>
            <a:srgbClr val="FF0000"/>
          </a:solidFill>
        </p:spPr>
      </p:pic>
      <p:grpSp>
        <p:nvGrpSpPr>
          <p:cNvPr id="21" name="Group 20"/>
          <p:cNvGrpSpPr/>
          <p:nvPr/>
        </p:nvGrpSpPr>
        <p:grpSpPr>
          <a:xfrm>
            <a:off x="1676967" y="3233133"/>
            <a:ext cx="8810874" cy="2992581"/>
            <a:chOff x="1974304" y="2744489"/>
            <a:chExt cx="8810874" cy="2992581"/>
          </a:xfrm>
        </p:grpSpPr>
        <p:grpSp>
          <p:nvGrpSpPr>
            <p:cNvPr id="4" name="Group 3"/>
            <p:cNvGrpSpPr/>
            <p:nvPr/>
          </p:nvGrpSpPr>
          <p:grpSpPr>
            <a:xfrm>
              <a:off x="1974304" y="2744489"/>
              <a:ext cx="8810874" cy="2992581"/>
              <a:chOff x="304800" y="3581400"/>
              <a:chExt cx="7772401" cy="2057400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304800" y="3581400"/>
                <a:ext cx="2590800" cy="6858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895600" y="3581400"/>
                <a:ext cx="2590800" cy="6858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5486401" y="3581400"/>
                <a:ext cx="2590800" cy="6858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04800" y="4267200"/>
                <a:ext cx="2590800" cy="685800"/>
              </a:xfrm>
              <a:prstGeom prst="rect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003">
                <a:schemeClr val="lt2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895600" y="4267200"/>
                <a:ext cx="2590800" cy="685800"/>
              </a:xfrm>
              <a:prstGeom prst="rect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003">
                <a:schemeClr val="lt2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5486400" y="4267200"/>
                <a:ext cx="2590800" cy="685800"/>
              </a:xfrm>
              <a:prstGeom prst="rect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003">
                <a:schemeClr val="lt2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04800" y="4953000"/>
                <a:ext cx="2590800" cy="685800"/>
              </a:xfrm>
              <a:prstGeom prst="rect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003">
                <a:schemeClr val="lt2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2895600" y="4953000"/>
                <a:ext cx="2590800" cy="685800"/>
              </a:xfrm>
              <a:prstGeom prst="rect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003">
                <a:schemeClr val="lt2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5486400" y="4953000"/>
                <a:ext cx="2590800" cy="685800"/>
              </a:xfrm>
              <a:prstGeom prst="rect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003">
                <a:schemeClr val="lt2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1982986" y="2914646"/>
              <a:ext cx="8802190" cy="620994"/>
              <a:chOff x="1982986" y="2914646"/>
              <a:chExt cx="8802190" cy="620994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1982986" y="2914647"/>
                <a:ext cx="2915456" cy="584775"/>
              </a:xfrm>
              <a:prstGeom prst="flowChartProcess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  <a:scene3d>
                  <a:camera prst="perspective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en-US" sz="3200" b="1" dirty="0">
                    <a:ln w="11430">
                      <a:solidFill>
                        <a:schemeClr val="tx1"/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Kalpurush" panose="02000600000000000000" pitchFamily="2" charset="0"/>
                    <a:cs typeface="Kalpurush" panose="02000600000000000000" pitchFamily="2" charset="0"/>
                  </a:rPr>
                  <a:t>গ্রীষ্মকালীন ফল</a:t>
                </a: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4998588" y="2914646"/>
                <a:ext cx="2836812" cy="584775"/>
              </a:xfrm>
              <a:prstGeom prst="flowChartProcess">
                <a:avLst/>
              </a:prstGeom>
              <a:solidFill>
                <a:srgbClr val="00B0F0"/>
              </a:solidFill>
            </p:spPr>
            <p:txBody>
              <a:bodyPr wrap="square" rtlCol="0">
                <a:spAutoFit/>
                <a:scene3d>
                  <a:camera prst="perspective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en-US" sz="3200" b="1" dirty="0">
                    <a:ln w="11430">
                      <a:solidFill>
                        <a:schemeClr val="tx1"/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Kalpurush" panose="02000600000000000000" pitchFamily="2" charset="0"/>
                    <a:cs typeface="Kalpurush" panose="02000600000000000000" pitchFamily="2" charset="0"/>
                  </a:rPr>
                  <a:t>শীতকালীন ফল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7935545" y="2950865"/>
                <a:ext cx="2849631" cy="584775"/>
              </a:xfrm>
              <a:prstGeom prst="flowChartProcess">
                <a:avLst/>
              </a:prstGeom>
              <a:solidFill>
                <a:srgbClr val="C00000"/>
              </a:solidFill>
            </p:spPr>
            <p:txBody>
              <a:bodyPr wrap="square" rtlCol="0">
                <a:spAutoFit/>
                <a:scene3d>
                  <a:camera prst="perspective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/>
                <a:r>
                  <a:rPr lang="en-US" sz="3200" b="1" dirty="0">
                    <a:ln w="11430">
                      <a:solidFill>
                        <a:schemeClr val="tx1"/>
                      </a:solidFill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latin typeface="Kalpurush" panose="02000600000000000000" pitchFamily="2" charset="0"/>
                    <a:cs typeface="Kalpurush" panose="02000600000000000000" pitchFamily="2" charset="0"/>
                  </a:rPr>
                  <a:t>বারোমাসি ফল</a:t>
                </a:r>
              </a:p>
            </p:txBody>
          </p:sp>
        </p:grp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86938" y="-1"/>
            <a:ext cx="2363015" cy="215741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64722" y="1809069"/>
            <a:ext cx="10062556" cy="1200329"/>
          </a:xfrm>
          <a:prstGeom prst="homePlate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  <a:scene3d>
              <a:camera prst="perspective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600" b="1" dirty="0">
                <a:ln w="11430">
                  <a:solidFill>
                    <a:srgbClr val="0070C0"/>
                  </a:solidFill>
                </a:ln>
                <a:solidFill>
                  <a:srgbClr val="0000CC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Kalpurush" panose="02000600000000000000" pitchFamily="2" charset="0"/>
                <a:cs typeface="Kalpurush" panose="02000600000000000000" pitchFamily="2" charset="0"/>
              </a:rPr>
              <a:t>বিভিন্ন ঋতুতে কী কী ফল পাওয়া যায তার একটি তালিকা নিচের ছকের মতো ছক করে বাড়ি থেকে তৈরি করে আনবে।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1692328" cy="547141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591331"/>
            <a:ext cx="11692328" cy="77095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753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ভালো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থেকো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সবাই</a:t>
            </a:r>
            <a:r>
              <a:rPr kumimoji="0" lang="bn-IN" sz="7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</a:t>
            </a:r>
            <a:r>
              <a:rPr kumimoji="0" lang="bn-I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**বিদায়**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422</Words>
  <Application>Microsoft Office PowerPoint</Application>
  <PresentationFormat>Widescreen</PresentationFormat>
  <Paragraphs>85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33" baseType="lpstr">
      <vt:lpstr>AdorshoLipi</vt:lpstr>
      <vt:lpstr>Arial</vt:lpstr>
      <vt:lpstr>Calibri</vt:lpstr>
      <vt:lpstr>Calibri Light</vt:lpstr>
      <vt:lpstr>Corbel</vt:lpstr>
      <vt:lpstr>Kalpurush</vt:lpstr>
      <vt:lpstr>NikoshBAN</vt:lpstr>
      <vt:lpstr>Times New Roman</vt:lpstr>
      <vt:lpstr>Trebuchet MS</vt:lpstr>
      <vt:lpstr>Wingdings</vt:lpstr>
      <vt:lpstr>Basis</vt:lpstr>
      <vt:lpstr>Banded</vt:lpstr>
      <vt:lpstr>Office Theme</vt:lpstr>
      <vt:lpstr>Berlin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User</cp:lastModifiedBy>
  <cp:revision>175</cp:revision>
  <dcterms:created xsi:type="dcterms:W3CDTF">2021-10-22T18:51:00Z</dcterms:created>
  <dcterms:modified xsi:type="dcterms:W3CDTF">2026-08-30T03:48:32Z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E92AAE5B18F54835946A0C28C1FF1000_12</vt:lpwstr>
  </property>
  <property fmtid="{D5CDD505-2E9C-101B-9397-08002B2CF9AE}" pid="3" name="KSOProductBuildVer">
    <vt:lpwstr>1033-12.1.0.25862</vt:lpwstr>
  </property>
</Properties>
</file>