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6"/>
  </p:notesMasterIdLst>
  <p:sldIdLst>
    <p:sldId id="269" r:id="rId2"/>
    <p:sldId id="259" r:id="rId3"/>
    <p:sldId id="270" r:id="rId4"/>
    <p:sldId id="260" r:id="rId5"/>
    <p:sldId id="261" r:id="rId6"/>
    <p:sldId id="262" r:id="rId7"/>
    <p:sldId id="258" r:id="rId8"/>
    <p:sldId id="263" r:id="rId9"/>
    <p:sldId id="264" r:id="rId10"/>
    <p:sldId id="265" r:id="rId11"/>
    <p:sldId id="266" r:id="rId12"/>
    <p:sldId id="267" r:id="rId13"/>
    <p:sldId id="268" r:id="rId14"/>
    <p:sldId id="25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09" autoAdjust="0"/>
  </p:normalViewPr>
  <p:slideViewPr>
    <p:cSldViewPr>
      <p:cViewPr varScale="1">
        <p:scale>
          <a:sx n="67" d="100"/>
          <a:sy n="67" d="100"/>
        </p:scale>
        <p:origin x="83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BC35B-1531-455E-B6B6-62F089C7A792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16593-8416-4BD0-851D-B021FBC086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26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16593-8416-4BD0-851D-B021FBC0866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8/31/2026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MD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0E5D2A8-BB3A-4697-BD09-C52C0D5B7696}"/>
              </a:ext>
            </a:extLst>
          </p:cNvPr>
          <p:cNvSpPr txBox="1">
            <a:spLocks noChangeArrowheads="1"/>
          </p:cNvSpPr>
          <p:nvPr/>
        </p:nvSpPr>
        <p:spPr>
          <a:xfrm>
            <a:off x="4267200" y="3433762"/>
            <a:ext cx="6934200" cy="2895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bn-BD" sz="6600" b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স্বাগতম</a:t>
            </a:r>
            <a:endParaRPr lang="en-US" sz="6600" b="1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D2C27-EC25-403E-9C1B-62744997F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3E44E0-AE65-4EEA-82F2-5D0418D49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870209-9AAA-40CB-9325-DDA4D9284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9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76400" y="220980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b="1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সংখ্যারেখায় যোগ ও বিয়োগ</a:t>
            </a:r>
            <a:endParaRPr lang="en-US" sz="5400" dirty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F379FD-A3B2-4B28-97CE-CCAF0809B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B38E5F-DDE8-44D7-B2EE-7CA14FD2C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024F4F-12CF-4809-AED3-D5BD918C9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C5D4A998-735C-47CA-9BC3-0DE212CAB4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1828800"/>
            <a:ext cx="8610600" cy="1039812"/>
          </a:xfrm>
        </p:spPr>
        <p:txBody>
          <a:bodyPr anchor="ctr">
            <a:noAutofit/>
          </a:bodyPr>
          <a:lstStyle/>
          <a:p>
            <a:pPr eaLnBrk="1" hangingPunct="1">
              <a:defRPr/>
            </a:pPr>
            <a:r>
              <a:rPr lang="bn-BD" sz="6600" b="1" dirty="0">
                <a:latin typeface="NikoshBAN" pitchFamily="2" charset="0"/>
                <a:cs typeface="NikoshBAN" pitchFamily="2" charset="0"/>
              </a:rPr>
              <a:t>পাঠ শিরোনামঃ </a:t>
            </a:r>
            <a:br>
              <a:rPr lang="en-US" sz="6600" b="1" dirty="0">
                <a:latin typeface="NikoshBAN" pitchFamily="2" charset="0"/>
                <a:cs typeface="NikoshBAN" pitchFamily="2" charset="0"/>
              </a:rPr>
            </a:br>
            <a:r>
              <a:rPr lang="bn-BD" sz="66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সংখ্যারেখায় যোগ ও বিয়োগ </a:t>
            </a:r>
            <a:r>
              <a:rPr lang="bn-BD" sz="66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6CEB47-8DF2-4E04-9B39-55BD65C25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43E7F-1ADA-4AB5-B47C-25380C5D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8056A0-DEB9-49B4-B77F-D83FAB53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59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Text Box 8"/>
          <p:cNvSpPr>
            <a:spLocks noGrp="1" noChangeArrowheads="1"/>
          </p:cNvSpPr>
          <p:nvPr>
            <p:ph idx="1"/>
          </p:nvPr>
        </p:nvSpPr>
        <p:spPr>
          <a:xfrm>
            <a:off x="1981200" y="1905000"/>
            <a:ext cx="2514600" cy="685800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bn-BD" sz="4000" b="1" dirty="0">
                <a:latin typeface="NikoshBAN" pitchFamily="2" charset="0"/>
                <a:cs typeface="NikoshBAN" pitchFamily="2" charset="0"/>
              </a:rPr>
              <a:t>শিখন ফল –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1752600" y="2667000"/>
            <a:ext cx="8610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এই পাঠ শেষে শিক্ষার্থীরা –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সংখ্যারেখা কি তা বলতে পারবে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সংখ্যারেখার উপর সংখ্যাকে প্রতিস্থাপন করতে পারবে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 সংখ্যারেখার সাহায্যে যোগ ও বিয়োগ করতে পারবে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B9ECF6-4F85-48E9-9BCD-2762EF2A0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96B339-D0E9-4CA2-8333-83F1A41A5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FED78F-5EEE-492C-8048-EF0D8857E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0"/>
      <p:bldP spid="512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2130426"/>
            <a:ext cx="3962400" cy="1298575"/>
          </a:xfrm>
        </p:spPr>
        <p:txBody>
          <a:bodyPr>
            <a:noAutofit/>
          </a:bodyPr>
          <a:lstStyle/>
          <a:p>
            <a:pPr algn="l"/>
            <a:r>
              <a:rPr lang="bn-BD" sz="5400" b="1" dirty="0">
                <a:latin typeface="SutonnyOMJ" pitchFamily="2" charset="0"/>
                <a:cs typeface="SutonnyOMJ" pitchFamily="2" charset="0"/>
              </a:rPr>
              <a:t>সংখ্যারেখার উপর</a:t>
            </a:r>
            <a:endParaRPr lang="en-US" sz="54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905000" y="3101976"/>
            <a:ext cx="8077200" cy="1851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>
              <a:spcBef>
                <a:spcPct val="0"/>
              </a:spcBef>
              <a:buFont typeface="Wingdings" pitchFamily="2" charset="2"/>
              <a:buChar char="v"/>
              <a:defRPr/>
            </a:pPr>
            <a:r>
              <a:rPr lang="bn-BD" sz="3700" dirty="0">
                <a:latin typeface="NikoshBAN" pitchFamily="2" charset="0"/>
                <a:ea typeface="+mj-ea"/>
                <a:cs typeface="NikoshBAN" pitchFamily="2" charset="0"/>
              </a:rPr>
              <a:t> 	</a:t>
            </a:r>
            <a:r>
              <a:rPr lang="bn-BD" sz="4900" dirty="0">
                <a:latin typeface="SutonnyOMJ" pitchFamily="2" charset="0"/>
                <a:ea typeface="+mj-ea"/>
                <a:cs typeface="SutonnyOMJ" pitchFamily="2" charset="0"/>
              </a:rPr>
              <a:t>শূণ্যের ডানে সবাই ধণাত্বক এবং</a:t>
            </a:r>
          </a:p>
          <a:p>
            <a:pPr lvl="0">
              <a:spcBef>
                <a:spcPct val="0"/>
              </a:spcBef>
              <a:buFont typeface="Wingdings" pitchFamily="2" charset="2"/>
              <a:buChar char="v"/>
            </a:pPr>
            <a:r>
              <a:rPr lang="bn-BD" sz="4900" dirty="0">
                <a:latin typeface="SutonnyOMJ" pitchFamily="2" charset="0"/>
                <a:ea typeface="+mj-ea"/>
                <a:cs typeface="SutonnyOMJ" pitchFamily="2" charset="0"/>
              </a:rPr>
              <a:t> 	</a:t>
            </a:r>
            <a:r>
              <a:rPr lang="bn-BD" sz="4900" dirty="0">
                <a:latin typeface="SutonnyOMJ" pitchFamily="2" charset="0"/>
                <a:cs typeface="SutonnyOMJ" pitchFamily="2" charset="0"/>
              </a:rPr>
              <a:t>শূণ্যের </a:t>
            </a:r>
            <a:r>
              <a:rPr lang="bn-BD" sz="4900" dirty="0">
                <a:latin typeface="SutonnyOMJ" pitchFamily="2" charset="0"/>
                <a:ea typeface="+mj-ea"/>
                <a:cs typeface="SutonnyOMJ" pitchFamily="2" charset="0"/>
              </a:rPr>
              <a:t>বামে সবাই ঋণাত্বক সংখ্যা  </a:t>
            </a:r>
            <a:endParaRPr lang="en-US" sz="4900" dirty="0">
              <a:latin typeface="SutonnyOMJ" pitchFamily="2" charset="0"/>
              <a:ea typeface="+mj-ea"/>
              <a:cs typeface="SutonnyOMJ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438401" y="609600"/>
            <a:ext cx="6401543" cy="400050"/>
            <a:chOff x="838200" y="990600"/>
            <a:chExt cx="8305800" cy="400050"/>
          </a:xfrm>
        </p:grpSpPr>
        <p:grpSp>
          <p:nvGrpSpPr>
            <p:cNvPr id="12" name="Group 11"/>
            <p:cNvGrpSpPr/>
            <p:nvPr/>
          </p:nvGrpSpPr>
          <p:grpSpPr>
            <a:xfrm>
              <a:off x="1066800" y="990600"/>
              <a:ext cx="8077200" cy="400050"/>
              <a:chOff x="-6248400" y="1143000"/>
              <a:chExt cx="8077200" cy="400050"/>
            </a:xfrm>
          </p:grpSpPr>
          <p:pic>
            <p:nvPicPr>
              <p:cNvPr id="4" name="Picture 4" descr="number-line"/>
              <p:cNvPicPr>
                <a:picLocks noChangeAspect="1" noChangeArrowheads="1"/>
              </p:cNvPicPr>
              <p:nvPr/>
            </p:nvPicPr>
            <p:blipFill>
              <a:blip r:embed="rId3"/>
              <a:stretch>
                <a:fillRect/>
              </a:stretch>
            </p:blipFill>
            <p:spPr bwMode="auto">
              <a:xfrm>
                <a:off x="-6248400" y="1143000"/>
                <a:ext cx="7924800" cy="40005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8" name="Straight Arrow Connector 7"/>
              <p:cNvCxnSpPr/>
              <p:nvPr/>
            </p:nvCxnSpPr>
            <p:spPr>
              <a:xfrm>
                <a:off x="1066800" y="1219200"/>
                <a:ext cx="762000" cy="1588"/>
              </a:xfrm>
              <a:prstGeom prst="straightConnector1">
                <a:avLst/>
              </a:prstGeom>
              <a:ln w="22225" cap="flat" cmpd="sng">
                <a:solidFill>
                  <a:schemeClr val="tx1"/>
                </a:solidFill>
                <a:tailEnd type="arrow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" name="Straight Arrow Connector 12"/>
            <p:cNvCxnSpPr/>
            <p:nvPr/>
          </p:nvCxnSpPr>
          <p:spPr>
            <a:xfrm rot="10800000">
              <a:off x="838200" y="1066800"/>
              <a:ext cx="762000" cy="1588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5F69E5-92AC-4133-BBD4-572EF6F95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3FE75-92D3-456C-AAD5-CE8E2B4D2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BEC14A-4AB3-40F6-A8BE-1D87F7B50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609600"/>
            <a:ext cx="3200400" cy="2057400"/>
          </a:xfrm>
        </p:spPr>
        <p:txBody>
          <a:bodyPr>
            <a:noAutofit/>
          </a:bodyPr>
          <a:lstStyle/>
          <a:p>
            <a:pPr algn="l"/>
            <a:r>
              <a:rPr lang="bn-BD" sz="5400" dirty="0">
                <a:latin typeface="SutonnyOMJ" pitchFamily="2" charset="0"/>
                <a:cs typeface="SutonnyOMJ" pitchFamily="2" charset="0"/>
              </a:rPr>
              <a:t>উদাহরণঃ</a:t>
            </a:r>
            <a:br>
              <a:rPr lang="bn-BD" sz="5400" dirty="0">
                <a:latin typeface="SutonnyOMJ" pitchFamily="2" charset="0"/>
                <a:cs typeface="SutonnyOMJ" pitchFamily="2" charset="0"/>
              </a:rPr>
            </a:b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5400" dirty="0">
                <a:latin typeface="SutonnyOMJ" pitchFamily="2" charset="0"/>
                <a:cs typeface="SutonnyOMJ" pitchFamily="2" charset="0"/>
              </a:rPr>
              <a:t>+  (-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667000"/>
            <a:ext cx="6553200" cy="14478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bn-BD" sz="4800" dirty="0">
                <a:solidFill>
                  <a:schemeClr val="tx1"/>
                </a:solidFill>
              </a:rPr>
              <a:t> 	</a:t>
            </a:r>
            <a:r>
              <a:rPr lang="bn-BD" sz="4800" dirty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কার্যবিধিমূলক চিহ্ন</a:t>
            </a:r>
          </a:p>
          <a:p>
            <a:pPr algn="l">
              <a:buFont typeface="Arial" pitchFamily="34" charset="0"/>
              <a:buChar char="•"/>
            </a:pPr>
            <a:r>
              <a:rPr lang="bn-BD" sz="4800" dirty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 	নিজস্ব চিহ্ন </a:t>
            </a:r>
            <a:endParaRPr lang="en-US" sz="4800" dirty="0">
              <a:solidFill>
                <a:schemeClr val="tx1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286000" y="1752600"/>
            <a:ext cx="609600" cy="6096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3084892" y="1544658"/>
            <a:ext cx="42030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/>
              <a:t>-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762624" y="5219696"/>
            <a:ext cx="2771776" cy="1588"/>
          </a:xfrm>
          <a:prstGeom prst="straightConnector1">
            <a:avLst/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>
            <a:off x="3886200" y="5024440"/>
            <a:ext cx="4648200" cy="1588"/>
          </a:xfrm>
          <a:prstGeom prst="straightConnector1">
            <a:avLst/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10800000" flipV="1">
            <a:off x="3886200" y="5714999"/>
            <a:ext cx="1857376" cy="457201"/>
          </a:xfrm>
          <a:prstGeom prst="bentConnector3">
            <a:avLst>
              <a:gd name="adj1" fmla="val 45385"/>
            </a:avLst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/>
          <p:cNvSpPr txBox="1">
            <a:spLocks/>
          </p:cNvSpPr>
          <p:nvPr/>
        </p:nvSpPr>
        <p:spPr>
          <a:xfrm>
            <a:off x="4879260" y="76200"/>
            <a:ext cx="274074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bn-BD" sz="5400" b="1" dirty="0">
                <a:latin typeface="SutonnyOMJ" pitchFamily="2" charset="0"/>
                <a:ea typeface="+mj-ea"/>
                <a:cs typeface="SutonnyOMJ" pitchFamily="2" charset="0"/>
              </a:rPr>
              <a:t>যোগঃ </a:t>
            </a:r>
            <a:endParaRPr lang="en-US" sz="5400" b="1" dirty="0">
              <a:latin typeface="SutonnyOMJ" pitchFamily="2" charset="0"/>
              <a:ea typeface="+mj-ea"/>
              <a:cs typeface="SutonnyOMJ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81600" y="5867401"/>
            <a:ext cx="3505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>
                <a:latin typeface="SutonnyOMJ" pitchFamily="2" charset="0"/>
                <a:cs typeface="SutonnyOMJ" pitchFamily="2" charset="0"/>
              </a:rPr>
              <a:t>ফলাফলঃ </a:t>
            </a:r>
            <a:r>
              <a:rPr lang="en-US" sz="4400" b="1" dirty="0">
                <a:latin typeface="SutonnyOMJ" pitchFamily="2" charset="0"/>
                <a:cs typeface="SutonnyOMJ" pitchFamily="2" charset="0"/>
              </a:rPr>
              <a:t>-2</a:t>
            </a:r>
            <a:r>
              <a:rPr lang="bn-BD" sz="4400" b="1" dirty="0">
                <a:latin typeface="SutonnyOMJ" pitchFamily="2" charset="0"/>
                <a:cs typeface="SutonnyOMJ" pitchFamily="2" charset="0"/>
              </a:rPr>
              <a:t> </a:t>
            </a:r>
            <a:endParaRPr lang="en-US" sz="44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676400" y="4267200"/>
            <a:ext cx="19812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bn-BD" sz="3200" b="1" dirty="0">
                <a:latin typeface="SutonnyOMJ" pitchFamily="2" charset="0"/>
                <a:ea typeface="+mj-ea"/>
                <a:cs typeface="SutonnyOMJ" pitchFamily="2" charset="0"/>
              </a:rPr>
              <a:t>সমাধানঃ</a:t>
            </a:r>
            <a:r>
              <a:rPr lang="bn-BD" sz="3200" b="1" dirty="0">
                <a:latin typeface="+mj-lt"/>
                <a:ea typeface="+mj-ea"/>
                <a:cs typeface="+mj-cs"/>
              </a:rPr>
              <a:t> </a:t>
            </a:r>
            <a:endParaRPr lang="en-US" sz="3200" b="1" dirty="0">
              <a:latin typeface="+mj-lt"/>
              <a:ea typeface="+mj-ea"/>
              <a:cs typeface="+mj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-457200" y="5410201"/>
            <a:ext cx="13335000" cy="548637"/>
            <a:chOff x="-2133600" y="1432563"/>
            <a:chExt cx="13335000" cy="548637"/>
          </a:xfrm>
        </p:grpSpPr>
        <p:pic>
          <p:nvPicPr>
            <p:cNvPr id="16" name="Picture 4" descr="number-line"/>
            <p:cNvPicPr>
              <a:picLocks noChangeAspect="1" noChangeArrowheads="1"/>
            </p:cNvPicPr>
            <p:nvPr/>
          </p:nvPicPr>
          <p:blipFill>
            <a:blip r:embed="rId2">
              <a:lum bright="-100000" contrast="-100000"/>
            </a:blip>
            <a:srcRect/>
            <a:stretch>
              <a:fillRect/>
            </a:stretch>
          </p:blipFill>
          <p:spPr bwMode="auto">
            <a:xfrm>
              <a:off x="-1905000" y="1432563"/>
              <a:ext cx="12899014" cy="548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8" name="Straight Arrow Connector 17"/>
            <p:cNvCxnSpPr/>
            <p:nvPr/>
          </p:nvCxnSpPr>
          <p:spPr>
            <a:xfrm>
              <a:off x="9829800" y="1537648"/>
              <a:ext cx="1371600" cy="1588"/>
            </a:xfrm>
            <a:prstGeom prst="straightConnector1">
              <a:avLst/>
            </a:prstGeom>
            <a:ln w="47625" cap="flat" cmpd="sng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0800000">
              <a:off x="-2133600" y="1537648"/>
              <a:ext cx="1524000" cy="1588"/>
            </a:xfrm>
            <a:prstGeom prst="straightConnector1">
              <a:avLst/>
            </a:prstGeom>
            <a:ln w="47625" cap="flat" cmpd="sng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/>
          <p:cNvCxnSpPr/>
          <p:nvPr/>
        </p:nvCxnSpPr>
        <p:spPr>
          <a:xfrm rot="5400000">
            <a:off x="3582194" y="5076824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8244682" y="5076030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3582194" y="6190454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ABF61-07F7-4F06-814F-0474ECEF0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149E7-D30A-438F-8F6B-2DA07F938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6B5B8-E7FE-41B7-A1CB-7F9388C92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/>
      <p:bldP spid="23" grpId="0"/>
      <p:bldP spid="24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057400" y="6323012"/>
            <a:ext cx="7772400" cy="1588"/>
          </a:xfrm>
          <a:prstGeom prst="line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>
            <a:off x="5180806" y="4876006"/>
            <a:ext cx="2896394" cy="79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6477000" y="3733800"/>
            <a:ext cx="1600200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6 cm</a:t>
            </a: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3580606" y="5409406"/>
            <a:ext cx="1828800" cy="1588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3048000" y="4953000"/>
            <a:ext cx="1371600" cy="9144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4 cm</a:t>
            </a:r>
          </a:p>
        </p:txBody>
      </p:sp>
      <p:sp>
        <p:nvSpPr>
          <p:cNvPr id="11" name="Left Brace 10"/>
          <p:cNvSpPr/>
          <p:nvPr/>
        </p:nvSpPr>
        <p:spPr>
          <a:xfrm>
            <a:off x="5791200" y="1600200"/>
            <a:ext cx="457200" cy="464820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67200" y="3581400"/>
            <a:ext cx="1676400" cy="9144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10 cm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-457200" y="457202"/>
            <a:ext cx="13335000" cy="1066799"/>
            <a:chOff x="-1981200" y="457201"/>
            <a:chExt cx="13335000" cy="1066799"/>
          </a:xfrm>
        </p:grpSpPr>
        <p:grpSp>
          <p:nvGrpSpPr>
            <p:cNvPr id="16" name="Group 15"/>
            <p:cNvGrpSpPr/>
            <p:nvPr/>
          </p:nvGrpSpPr>
          <p:grpSpPr>
            <a:xfrm>
              <a:off x="-1752600" y="457201"/>
              <a:ext cx="12899014" cy="1066799"/>
              <a:chOff x="-1752600" y="228601"/>
              <a:chExt cx="12899014" cy="1066799"/>
            </a:xfrm>
          </p:grpSpPr>
          <p:pic>
            <p:nvPicPr>
              <p:cNvPr id="10" name="Picture 4" descr="number-line"/>
              <p:cNvPicPr>
                <a:picLocks noChangeAspect="1" noChangeArrowheads="1"/>
              </p:cNvPicPr>
              <p:nvPr/>
            </p:nvPicPr>
            <p:blipFill>
              <a:blip r:embed="rId2">
                <a:lum bright="-100000" contrast="-100000"/>
              </a:blip>
              <a:srcRect/>
              <a:stretch>
                <a:fillRect/>
              </a:stretch>
            </p:blipFill>
            <p:spPr bwMode="auto">
              <a:xfrm>
                <a:off x="-1752600" y="609601"/>
                <a:ext cx="12899014" cy="548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3" name="Straight Arrow Connector 12"/>
              <p:cNvCxnSpPr/>
              <p:nvPr/>
            </p:nvCxnSpPr>
            <p:spPr>
              <a:xfrm>
                <a:off x="4238624" y="457201"/>
                <a:ext cx="2771776" cy="1588"/>
              </a:xfrm>
              <a:prstGeom prst="straightConnector1">
                <a:avLst/>
              </a:prstGeom>
              <a:ln w="57150"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rot="10800000">
                <a:off x="2362200" y="228601"/>
                <a:ext cx="4648200" cy="1589"/>
              </a:xfrm>
              <a:prstGeom prst="straightConnector1">
                <a:avLst/>
              </a:prstGeom>
              <a:ln w="57150"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Elbow Connector 14"/>
              <p:cNvCxnSpPr/>
              <p:nvPr/>
            </p:nvCxnSpPr>
            <p:spPr>
              <a:xfrm rot="10800000" flipV="1">
                <a:off x="2362200" y="838200"/>
                <a:ext cx="1857376" cy="457200"/>
              </a:xfrm>
              <a:prstGeom prst="bentConnector3">
                <a:avLst>
                  <a:gd name="adj1" fmla="val 43077"/>
                </a:avLst>
              </a:prstGeom>
              <a:ln w="57150"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Straight Arrow Connector 18"/>
            <p:cNvCxnSpPr/>
            <p:nvPr/>
          </p:nvCxnSpPr>
          <p:spPr>
            <a:xfrm>
              <a:off x="9982200" y="941696"/>
              <a:ext cx="1371600" cy="1588"/>
            </a:xfrm>
            <a:prstGeom prst="straightConnector1">
              <a:avLst/>
            </a:prstGeom>
            <a:ln w="47625" cap="flat" cmpd="sng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0800000">
              <a:off x="-1981200" y="955345"/>
              <a:ext cx="1524000" cy="1588"/>
            </a:xfrm>
            <a:prstGeom prst="straightConnector1">
              <a:avLst/>
            </a:prstGeom>
            <a:ln w="47625" cap="flat" cmpd="sng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/>
          <p:cNvCxnSpPr/>
          <p:nvPr/>
        </p:nvCxnSpPr>
        <p:spPr>
          <a:xfrm rot="5400000">
            <a:off x="3582194" y="504030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8258970" y="518318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577434" y="1604166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76CABA-757D-4D43-8620-297218B81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F4CFB5-1896-4EDA-A67C-0FC351454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FF4111-28F2-4DD6-9053-7EF673FC4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5 -0.26297 L 0.00468 -0.52362 C 0.00468 -0.59815 0.04861 -0.71112 0.10468 -0.71112 L 0.23194 -0.61621 L 0.2335 -0.42223 " pathEditMode="relative" rAng="0" ptsTypes="FfFAF"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0" y="-2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3.33333E-6 -0.16667 C 3.33333E-6 -0.24144 0.06892 -0.33334 0.125 -0.33334 L 0.38871 -0.43843 L 0.38715 -0.44051 " pathEditMode="relative" rAng="0" ptsTypes="FfFAF">
                                      <p:cBhvr>
                                        <p:cTn id="6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0" y="-2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8" grpId="1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0"/>
            <a:ext cx="2743200" cy="762000"/>
          </a:xfrm>
        </p:spPr>
        <p:txBody>
          <a:bodyPr>
            <a:noAutofit/>
          </a:bodyPr>
          <a:lstStyle/>
          <a:p>
            <a:pPr algn="l"/>
            <a:r>
              <a:rPr lang="bn-BD" b="1" dirty="0"/>
              <a:t>-</a:t>
            </a:r>
            <a:r>
              <a:rPr lang="en-US" dirty="0"/>
              <a:t>3 + (</a:t>
            </a:r>
            <a:r>
              <a:rPr lang="en-US" b="1" dirty="0">
                <a:latin typeface="Vrinda" pitchFamily="2" charset="0"/>
                <a:cs typeface="Vrinda" pitchFamily="2" charset="0"/>
              </a:rPr>
              <a:t>-</a:t>
            </a:r>
            <a:r>
              <a:rPr lang="en-US" dirty="0"/>
              <a:t>2)</a:t>
            </a:r>
          </a:p>
        </p:txBody>
      </p:sp>
      <p:sp>
        <p:nvSpPr>
          <p:cNvPr id="8" name="Oval 7"/>
          <p:cNvSpPr/>
          <p:nvPr/>
        </p:nvSpPr>
        <p:spPr>
          <a:xfrm>
            <a:off x="2957512" y="152400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+</a:t>
            </a:r>
          </a:p>
        </p:txBody>
      </p:sp>
      <p:pic>
        <p:nvPicPr>
          <p:cNvPr id="10" name="Picture 4" descr="number-line"/>
          <p:cNvPicPr>
            <a:picLocks noChangeAspect="1" noChangeArrowheads="1"/>
          </p:cNvPicPr>
          <p:nvPr/>
        </p:nvPicPr>
        <p:blipFill>
          <a:blip r:embed="rId2">
            <a:lum bright="-100000" contrast="-100000"/>
          </a:blip>
          <a:srcRect/>
          <a:stretch>
            <a:fillRect/>
          </a:stretch>
        </p:blipFill>
        <p:spPr bwMode="auto">
          <a:xfrm>
            <a:off x="1295400" y="1828801"/>
            <a:ext cx="12899014" cy="54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rot="10800000">
            <a:off x="2667000" y="1447800"/>
            <a:ext cx="1828800" cy="1588"/>
          </a:xfrm>
          <a:prstGeom prst="straightConnector1">
            <a:avLst/>
          </a:prstGeom>
          <a:ln w="57150">
            <a:headEnd type="none"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10800000" flipV="1">
            <a:off x="2695576" y="2057400"/>
            <a:ext cx="4586288" cy="381000"/>
          </a:xfrm>
          <a:prstGeom prst="bentConnector3">
            <a:avLst>
              <a:gd name="adj1" fmla="val 50000"/>
            </a:avLst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267200" y="5199854"/>
            <a:ext cx="2771776" cy="1588"/>
          </a:xfrm>
          <a:prstGeom prst="straightConnector1">
            <a:avLst/>
          </a:prstGeom>
          <a:ln w="57150"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/>
          <p:cNvSpPr txBox="1">
            <a:spLocks/>
          </p:cNvSpPr>
          <p:nvPr/>
        </p:nvSpPr>
        <p:spPr>
          <a:xfrm>
            <a:off x="1905000" y="704848"/>
            <a:ext cx="19812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bn-BD" sz="3200" b="1" dirty="0">
                <a:latin typeface="SutonnyOMJ" pitchFamily="2" charset="0"/>
                <a:ea typeface="+mj-ea"/>
                <a:cs typeface="SutonnyOMJ" pitchFamily="2" charset="0"/>
              </a:rPr>
              <a:t>সমাধানঃ </a:t>
            </a:r>
            <a:endParaRPr lang="en-US" sz="3200" b="1" dirty="0">
              <a:latin typeface="SutonnyOMJ" pitchFamily="2" charset="0"/>
              <a:ea typeface="+mj-ea"/>
              <a:cs typeface="SutonnyOMJ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33601" y="3733801"/>
            <a:ext cx="16369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latin typeface="Vrinda" pitchFamily="2" charset="0"/>
                <a:cs typeface="Vrinda" pitchFamily="2" charset="0"/>
              </a:rPr>
              <a:t>-</a:t>
            </a:r>
            <a:r>
              <a:rPr lang="en-US" sz="4400" b="1" dirty="0"/>
              <a:t>3 + 2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752600" y="4267202"/>
            <a:ext cx="205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>
                <a:latin typeface="SutonnyOMJ" pitchFamily="2" charset="0"/>
                <a:cs typeface="SutonnyOMJ" pitchFamily="2" charset="0"/>
              </a:rPr>
              <a:t>সমাধানঃ</a:t>
            </a:r>
            <a:endParaRPr lang="en-US" sz="3600" b="1" dirty="0"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22" name="Picture 4" descr="number-line"/>
          <p:cNvPicPr>
            <a:picLocks noChangeAspect="1" noChangeArrowheads="1"/>
          </p:cNvPicPr>
          <p:nvPr/>
        </p:nvPicPr>
        <p:blipFill>
          <a:blip r:embed="rId2">
            <a:lum bright="-100000" contrast="-100000"/>
          </a:blip>
          <a:srcRect/>
          <a:stretch>
            <a:fillRect/>
          </a:stretch>
        </p:blipFill>
        <p:spPr bwMode="auto">
          <a:xfrm>
            <a:off x="1066800" y="5338606"/>
            <a:ext cx="12899014" cy="54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Straight Arrow Connector 24"/>
          <p:cNvCxnSpPr/>
          <p:nvPr/>
        </p:nvCxnSpPr>
        <p:spPr>
          <a:xfrm>
            <a:off x="4267200" y="4896642"/>
            <a:ext cx="1905000" cy="1588"/>
          </a:xfrm>
          <a:prstGeom prst="straightConnector1">
            <a:avLst/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/>
          <p:nvPr/>
        </p:nvCxnSpPr>
        <p:spPr>
          <a:xfrm rot="10800000" flipV="1">
            <a:off x="6110289" y="5534818"/>
            <a:ext cx="914400" cy="533400"/>
          </a:xfrm>
          <a:prstGeom prst="bentConnector3">
            <a:avLst>
              <a:gd name="adj1" fmla="val 50000"/>
            </a:avLst>
          </a:prstGeom>
          <a:ln w="57150">
            <a:headEnd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467224" y="1600200"/>
            <a:ext cx="2771776" cy="1588"/>
          </a:xfrm>
          <a:prstGeom prst="straightConnector1">
            <a:avLst/>
          </a:prstGeom>
          <a:ln w="57150"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2278812" y="2590801"/>
            <a:ext cx="39695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>
                <a:latin typeface="SutonnyOMJ" pitchFamily="2" charset="0"/>
                <a:cs typeface="SutonnyOMJ" pitchFamily="2" charset="0"/>
              </a:rPr>
              <a:t>ফলাফলঃ </a:t>
            </a:r>
            <a:r>
              <a:rPr lang="bn-BD" sz="4400" b="1" dirty="0"/>
              <a:t>-</a:t>
            </a:r>
            <a:r>
              <a:rPr lang="en-US" sz="4400" b="1" dirty="0"/>
              <a:t>5</a:t>
            </a:r>
            <a:r>
              <a:rPr lang="bn-BD" sz="4400" b="1" dirty="0"/>
              <a:t> </a:t>
            </a:r>
            <a:endParaRPr lang="en-US" sz="4400" b="1" dirty="0"/>
          </a:p>
        </p:txBody>
      </p:sp>
      <p:sp>
        <p:nvSpPr>
          <p:cNvPr id="36" name="Rectangle 35"/>
          <p:cNvSpPr/>
          <p:nvPr/>
        </p:nvSpPr>
        <p:spPr>
          <a:xfrm>
            <a:off x="7231812" y="5867400"/>
            <a:ext cx="30551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SutonnyOMJ" pitchFamily="2" charset="0"/>
                <a:cs typeface="SutonnyOMJ" pitchFamily="2" charset="0"/>
              </a:rPr>
              <a:t>ফলাফলঃ</a:t>
            </a:r>
            <a:r>
              <a:rPr lang="bn-BD" sz="4000" b="1" dirty="0"/>
              <a:t> </a:t>
            </a:r>
            <a:r>
              <a:rPr lang="en-US" sz="4000" b="1" dirty="0"/>
              <a:t>-1</a:t>
            </a:r>
            <a:r>
              <a:rPr lang="bn-BD" sz="4000" b="1" dirty="0"/>
              <a:t> </a:t>
            </a:r>
            <a:endParaRPr lang="en-US" sz="4000" b="1" dirty="0"/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3933824" y="4972842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5838824" y="4895848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5806282" y="6096000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2391570" y="1481136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4163218" y="1494630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2476897" y="2476103"/>
            <a:ext cx="381000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2849880" y="3870960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BFD711-0A92-4B45-8B65-FCCCBBBEF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D8EE36-4008-416D-9DA6-ECE9BB53F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5ED6FA-7C63-43F1-8553-92D8A5FC1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23" grpId="0"/>
      <p:bldP spid="20" grpId="0"/>
      <p:bldP spid="21" grpId="0"/>
      <p:bldP spid="35" grpId="0"/>
      <p:bldP spid="36" grpId="0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76200"/>
            <a:ext cx="2209800" cy="762000"/>
          </a:xfrm>
        </p:spPr>
        <p:txBody>
          <a:bodyPr>
            <a:noAutofit/>
          </a:bodyPr>
          <a:lstStyle/>
          <a:p>
            <a:pPr algn="l"/>
            <a:r>
              <a:rPr lang="en-US" sz="4800" b="1" dirty="0"/>
              <a:t>3 + (</a:t>
            </a:r>
            <a:r>
              <a:rPr lang="en-US" sz="4800" b="1" dirty="0">
                <a:latin typeface="Vrinda" pitchFamily="2" charset="0"/>
                <a:cs typeface="Vrinda" pitchFamily="2" charset="0"/>
              </a:rPr>
              <a:t>-</a:t>
            </a:r>
            <a:r>
              <a:rPr lang="en-US" sz="4800" b="1" dirty="0"/>
              <a:t>2)</a:t>
            </a:r>
          </a:p>
        </p:txBody>
      </p:sp>
      <p:pic>
        <p:nvPicPr>
          <p:cNvPr id="10" name="Picture 4" descr="number-line"/>
          <p:cNvPicPr>
            <a:picLocks noChangeAspect="1" noChangeArrowheads="1"/>
          </p:cNvPicPr>
          <p:nvPr/>
        </p:nvPicPr>
        <p:blipFill>
          <a:blip r:embed="rId2">
            <a:lum bright="-100000" contrast="-100000"/>
          </a:blip>
          <a:srcRect/>
          <a:stretch>
            <a:fillRect/>
          </a:stretch>
        </p:blipFill>
        <p:spPr bwMode="auto">
          <a:xfrm>
            <a:off x="-1066800" y="1828801"/>
            <a:ext cx="12899014" cy="54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rot="10800000">
            <a:off x="5867400" y="1446212"/>
            <a:ext cx="1828800" cy="1588"/>
          </a:xfrm>
          <a:prstGeom prst="straightConnector1">
            <a:avLst/>
          </a:prstGeom>
          <a:ln w="57150">
            <a:headEnd type="none"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>
            <a:off x="4891088" y="2057400"/>
            <a:ext cx="976312" cy="381000"/>
          </a:xfrm>
          <a:prstGeom prst="bentConnector3">
            <a:avLst>
              <a:gd name="adj1" fmla="val 50000"/>
            </a:avLst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/>
          <p:cNvSpPr txBox="1">
            <a:spLocks/>
          </p:cNvSpPr>
          <p:nvPr/>
        </p:nvSpPr>
        <p:spPr>
          <a:xfrm>
            <a:off x="1752600" y="838200"/>
            <a:ext cx="23622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bn-BD" sz="4000" b="1" dirty="0">
                <a:latin typeface="SutonnyOMJ" pitchFamily="2" charset="0"/>
                <a:ea typeface="+mj-ea"/>
                <a:cs typeface="SutonnyOMJ" pitchFamily="2" charset="0"/>
              </a:rPr>
              <a:t>সমাধানঃ</a:t>
            </a:r>
            <a:r>
              <a:rPr lang="bn-BD" sz="4000" b="1" dirty="0">
                <a:latin typeface="+mj-lt"/>
                <a:ea typeface="+mj-ea"/>
                <a:cs typeface="+mj-cs"/>
              </a:rPr>
              <a:t> </a:t>
            </a:r>
            <a:endParaRPr lang="en-US" sz="4000" b="1" dirty="0">
              <a:latin typeface="+mj-lt"/>
              <a:ea typeface="+mj-ea"/>
              <a:cs typeface="+mj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33601" y="4038601"/>
            <a:ext cx="129234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3 + 2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81200" y="4564559"/>
            <a:ext cx="228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SutonnyOMJ" pitchFamily="2" charset="0"/>
                <a:cs typeface="SutonnyOMJ" pitchFamily="2" charset="0"/>
              </a:rPr>
              <a:t>সমাধানঃ</a:t>
            </a:r>
            <a:endParaRPr lang="en-US" sz="4000" b="1" dirty="0"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22" name="Picture 4" descr="number-line"/>
          <p:cNvPicPr>
            <a:picLocks noChangeAspect="1" noChangeArrowheads="1"/>
          </p:cNvPicPr>
          <p:nvPr/>
        </p:nvPicPr>
        <p:blipFill>
          <a:blip r:embed="rId2">
            <a:lum bright="-100000" contrast="-100000"/>
          </a:blip>
          <a:srcRect/>
          <a:stretch>
            <a:fillRect/>
          </a:stretch>
        </p:blipFill>
        <p:spPr bwMode="auto">
          <a:xfrm>
            <a:off x="-1905000" y="5699764"/>
            <a:ext cx="12899014" cy="54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Straight Arrow Connector 24"/>
          <p:cNvCxnSpPr/>
          <p:nvPr/>
        </p:nvCxnSpPr>
        <p:spPr>
          <a:xfrm>
            <a:off x="6872288" y="5334000"/>
            <a:ext cx="1905000" cy="1588"/>
          </a:xfrm>
          <a:prstGeom prst="straightConnector1">
            <a:avLst/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/>
          <p:nvPr/>
        </p:nvCxnSpPr>
        <p:spPr>
          <a:xfrm>
            <a:off x="4052888" y="5915024"/>
            <a:ext cx="4710112" cy="533400"/>
          </a:xfrm>
          <a:prstGeom prst="bentConnector3">
            <a:avLst>
              <a:gd name="adj1" fmla="val 50000"/>
            </a:avLst>
          </a:prstGeom>
          <a:ln w="57150">
            <a:headEnd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0800000">
            <a:off x="4905376" y="1676401"/>
            <a:ext cx="2819400" cy="1588"/>
          </a:xfrm>
          <a:prstGeom prst="straightConnector1">
            <a:avLst/>
          </a:prstGeom>
          <a:ln w="57150"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260012" y="2514600"/>
            <a:ext cx="35123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SutonnyOMJ" pitchFamily="2" charset="0"/>
                <a:cs typeface="SutonnyOMJ" pitchFamily="2" charset="0"/>
              </a:rPr>
              <a:t>ফলাফলঃ</a:t>
            </a:r>
            <a:r>
              <a:rPr lang="bn-BD" sz="4000" b="1" dirty="0"/>
              <a:t> </a:t>
            </a:r>
            <a:r>
              <a:rPr lang="en-US" sz="4000" b="1" dirty="0"/>
              <a:t>1</a:t>
            </a:r>
            <a:r>
              <a:rPr lang="bn-BD" sz="4000" b="1" dirty="0"/>
              <a:t> </a:t>
            </a:r>
            <a:endParaRPr lang="en-US" sz="4000" b="1" dirty="0"/>
          </a:p>
        </p:txBody>
      </p:sp>
      <p:sp>
        <p:nvSpPr>
          <p:cNvPr id="36" name="Rectangle 35"/>
          <p:cNvSpPr/>
          <p:nvPr/>
        </p:nvSpPr>
        <p:spPr>
          <a:xfrm>
            <a:off x="2895600" y="6088559"/>
            <a:ext cx="3124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SutonnyOMJ" pitchFamily="2" charset="0"/>
                <a:cs typeface="SutonnyOMJ" pitchFamily="2" charset="0"/>
              </a:rPr>
              <a:t>ফলাফলঃ</a:t>
            </a:r>
            <a:r>
              <a:rPr lang="bn-BD" sz="4000" b="1" dirty="0"/>
              <a:t> </a:t>
            </a:r>
            <a:r>
              <a:rPr lang="en-US" sz="4000" b="1" dirty="0"/>
              <a:t>5</a:t>
            </a:r>
            <a:r>
              <a:rPr lang="bn-BD" sz="4000" b="1" dirty="0"/>
              <a:t> </a:t>
            </a:r>
            <a:endParaRPr lang="en-US" sz="4000" b="1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071936" y="5562600"/>
            <a:ext cx="2819400" cy="1588"/>
          </a:xfrm>
          <a:prstGeom prst="straightConnector1">
            <a:avLst/>
          </a:prstGeom>
          <a:ln w="57150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8458994" y="5334000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586536" y="5333206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8458994" y="6477000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5563394" y="1370806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7420770" y="1508918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677297" y="2476103"/>
            <a:ext cx="381000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2667000" y="213360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A8AF39-2087-43D4-A9A5-D30CD5642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4B601A-3E36-4805-AAC0-F1350C4A9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344C7C-6B16-4968-8386-F99C39602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0" grpId="0"/>
      <p:bldP spid="21" grpId="0"/>
      <p:bldP spid="35" grpId="0"/>
      <p:bldP spid="36" grpId="0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057400" y="6323012"/>
            <a:ext cx="7772400" cy="1588"/>
          </a:xfrm>
          <a:prstGeom prst="line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>
            <a:off x="5180806" y="4876006"/>
            <a:ext cx="2896394" cy="794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6477000" y="3733800"/>
            <a:ext cx="1600200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6 cm</a:t>
            </a: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5409406" y="5409406"/>
            <a:ext cx="1828800" cy="1588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4953000" y="4953000"/>
            <a:ext cx="1371600" cy="9144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4 cm</a:t>
            </a:r>
          </a:p>
        </p:txBody>
      </p:sp>
      <p:sp>
        <p:nvSpPr>
          <p:cNvPr id="11" name="Left Brace 10"/>
          <p:cNvSpPr/>
          <p:nvPr/>
        </p:nvSpPr>
        <p:spPr>
          <a:xfrm>
            <a:off x="6096000" y="3429000"/>
            <a:ext cx="457200" cy="106680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pic>
        <p:nvPicPr>
          <p:cNvPr id="10" name="Picture 4" descr="number-line"/>
          <p:cNvPicPr>
            <a:picLocks noChangeAspect="1" noChangeArrowheads="1"/>
          </p:cNvPicPr>
          <p:nvPr/>
        </p:nvPicPr>
        <p:blipFill>
          <a:blip r:embed="rId2">
            <a:lum bright="-100000" contrast="-100000"/>
          </a:blip>
          <a:srcRect/>
          <a:stretch>
            <a:fillRect/>
          </a:stretch>
        </p:blipFill>
        <p:spPr bwMode="auto">
          <a:xfrm>
            <a:off x="381000" y="1676401"/>
            <a:ext cx="12899014" cy="54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Arrow Connector 12"/>
          <p:cNvCxnSpPr/>
          <p:nvPr/>
        </p:nvCxnSpPr>
        <p:spPr>
          <a:xfrm>
            <a:off x="6381752" y="1524000"/>
            <a:ext cx="2771776" cy="1588"/>
          </a:xfrm>
          <a:prstGeom prst="straightConnector1">
            <a:avLst/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1762128" y="1419224"/>
            <a:ext cx="4572000" cy="1588"/>
          </a:xfrm>
          <a:prstGeom prst="straightConnector1">
            <a:avLst/>
          </a:prstGeom>
          <a:ln w="57150"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>
            <a:off x="1766888" y="1905000"/>
            <a:ext cx="7453312" cy="457200"/>
          </a:xfrm>
          <a:prstGeom prst="bentConnector3">
            <a:avLst>
              <a:gd name="adj1" fmla="val 43099"/>
            </a:avLst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5029200" y="3352801"/>
            <a:ext cx="1371600" cy="9144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2 cm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28801" y="76201"/>
            <a:ext cx="19672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latin typeface="+mj-lt"/>
              </a:rPr>
              <a:t>3 -   (-5)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1905000" y="838200"/>
            <a:ext cx="23622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bn-BD" sz="4000" b="1" dirty="0">
                <a:latin typeface="SutonnyOMJ" pitchFamily="2" charset="0"/>
                <a:ea typeface="+mj-ea"/>
                <a:cs typeface="SutonnyOMJ" pitchFamily="2" charset="0"/>
              </a:rPr>
              <a:t>সমাধানঃ</a:t>
            </a:r>
            <a:r>
              <a:rPr lang="bn-BD" sz="4000" b="1" dirty="0">
                <a:latin typeface="+mj-lt"/>
                <a:ea typeface="+mj-ea"/>
                <a:cs typeface="+mj-cs"/>
              </a:rPr>
              <a:t> </a:t>
            </a:r>
            <a:endParaRPr lang="en-US" sz="4000" b="1" dirty="0">
              <a:latin typeface="+mj-lt"/>
              <a:ea typeface="+mj-ea"/>
              <a:cs typeface="+mj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419600" y="2492514"/>
            <a:ext cx="3581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SutonnyOMJ" pitchFamily="2" charset="0"/>
                <a:cs typeface="SutonnyOMJ" pitchFamily="2" charset="0"/>
              </a:rPr>
              <a:t>ফলাফলঃ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bn-BD" sz="4000" b="1" dirty="0">
                <a:latin typeface="SutonnyOMJ" pitchFamily="2" charset="0"/>
                <a:cs typeface="SutonnyOMJ" pitchFamily="2" charset="0"/>
              </a:rPr>
              <a:t> </a:t>
            </a:r>
            <a:endParaRPr lang="en-US" sz="4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71935" y="0"/>
            <a:ext cx="27004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b="1" u="sng" dirty="0">
                <a:latin typeface="SutonnyOMJ" pitchFamily="2" charset="0"/>
                <a:cs typeface="SutonnyOMJ" pitchFamily="2" charset="0"/>
              </a:rPr>
              <a:t>বিয়োগ </a:t>
            </a:r>
            <a:endParaRPr lang="en-US" sz="5400" b="1" u="sng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286000" y="228600"/>
            <a:ext cx="457200" cy="4572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-</a:t>
            </a:r>
            <a:endParaRPr lang="en-US" sz="4000" b="1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8916194" y="2342358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1462882" y="1370806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8982473" y="1452167"/>
            <a:ext cx="381000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FF82F3-D13B-492A-B564-18A5097AA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68171C-92D1-4F0F-ACBF-D33EBF584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98A684-BEBA-4C61-A7C9-F40BC0C1B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 animBg="1"/>
      <p:bldP spid="16" grpId="0"/>
      <p:bldP spid="17" grpId="0"/>
      <p:bldP spid="25" grpId="0"/>
      <p:bldP spid="26" grpId="0"/>
      <p:bldP spid="28" grpId="0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76200"/>
            <a:ext cx="2590800" cy="762000"/>
          </a:xfrm>
        </p:spPr>
        <p:txBody>
          <a:bodyPr>
            <a:noAutofit/>
          </a:bodyPr>
          <a:lstStyle/>
          <a:p>
            <a:pPr algn="l"/>
            <a:r>
              <a:rPr lang="bn-BD" sz="4800" b="1" dirty="0"/>
              <a:t>-</a:t>
            </a:r>
            <a:r>
              <a:rPr lang="en-US" sz="4800" dirty="0"/>
              <a:t>3 - (</a:t>
            </a:r>
            <a:r>
              <a:rPr lang="en-US" sz="4800" b="1" dirty="0">
                <a:latin typeface="Vrinda" pitchFamily="2" charset="0"/>
                <a:cs typeface="Vrinda" pitchFamily="2" charset="0"/>
              </a:rPr>
              <a:t>-</a:t>
            </a:r>
            <a:r>
              <a:rPr lang="en-US" sz="4800" dirty="0"/>
              <a:t>2)</a:t>
            </a:r>
          </a:p>
        </p:txBody>
      </p:sp>
      <p:sp>
        <p:nvSpPr>
          <p:cNvPr id="8" name="Oval 7"/>
          <p:cNvSpPr/>
          <p:nvPr/>
        </p:nvSpPr>
        <p:spPr>
          <a:xfrm>
            <a:off x="2957512" y="198120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-</a:t>
            </a:r>
          </a:p>
        </p:txBody>
      </p:sp>
      <p:pic>
        <p:nvPicPr>
          <p:cNvPr id="10" name="Picture 4" descr="number-line"/>
          <p:cNvPicPr>
            <a:picLocks noChangeAspect="1" noChangeArrowheads="1"/>
          </p:cNvPicPr>
          <p:nvPr/>
        </p:nvPicPr>
        <p:blipFill>
          <a:blip r:embed="rId2">
            <a:lum bright="-100000" contrast="-100000"/>
          </a:blip>
          <a:srcRect/>
          <a:stretch>
            <a:fillRect/>
          </a:stretch>
        </p:blipFill>
        <p:spPr bwMode="auto">
          <a:xfrm>
            <a:off x="1295400" y="1828801"/>
            <a:ext cx="12899014" cy="54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rot="10800000">
            <a:off x="5410200" y="1295401"/>
            <a:ext cx="1828800" cy="1588"/>
          </a:xfrm>
          <a:prstGeom prst="straightConnector1">
            <a:avLst/>
          </a:prstGeom>
          <a:ln w="57150">
            <a:headEnd type="none"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10800000" flipV="1">
            <a:off x="4495800" y="2057400"/>
            <a:ext cx="914400" cy="457200"/>
          </a:xfrm>
          <a:prstGeom prst="bentConnector3">
            <a:avLst>
              <a:gd name="adj1" fmla="val 50000"/>
            </a:avLst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252912" y="5460996"/>
            <a:ext cx="2771776" cy="1588"/>
          </a:xfrm>
          <a:prstGeom prst="straightConnector1">
            <a:avLst/>
          </a:prstGeom>
          <a:ln w="57150"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/>
          <p:cNvSpPr txBox="1">
            <a:spLocks/>
          </p:cNvSpPr>
          <p:nvPr/>
        </p:nvSpPr>
        <p:spPr>
          <a:xfrm>
            <a:off x="1752600" y="838200"/>
            <a:ext cx="22860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bn-BD" sz="4000" b="1" dirty="0">
                <a:latin typeface="SutonnyOMJ" pitchFamily="2" charset="0"/>
                <a:ea typeface="+mj-ea"/>
                <a:cs typeface="SutonnyOMJ" pitchFamily="2" charset="0"/>
              </a:rPr>
              <a:t>সমাধানঃ </a:t>
            </a:r>
            <a:endParaRPr lang="en-US" sz="4000" b="1" dirty="0">
              <a:latin typeface="SutonnyOMJ" pitchFamily="2" charset="0"/>
              <a:ea typeface="+mj-ea"/>
              <a:cs typeface="SutonnyOMJ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33601" y="4038601"/>
            <a:ext cx="22701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latin typeface="Vrinda" pitchFamily="2" charset="0"/>
                <a:cs typeface="Vrinda" pitchFamily="2" charset="0"/>
              </a:rPr>
              <a:t>-</a:t>
            </a:r>
            <a:r>
              <a:rPr lang="en-US" sz="4400" b="1" dirty="0"/>
              <a:t>3 – (+2)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28800" y="4564559"/>
            <a:ext cx="236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SutonnyOMJ" pitchFamily="2" charset="0"/>
                <a:cs typeface="SutonnyOMJ" pitchFamily="2" charset="0"/>
              </a:rPr>
              <a:t>সমাধানঃ</a:t>
            </a:r>
            <a:endParaRPr lang="en-US" sz="4000" b="1" dirty="0"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22" name="Picture 4" descr="number-line"/>
          <p:cNvPicPr>
            <a:picLocks noChangeAspect="1" noChangeArrowheads="1"/>
          </p:cNvPicPr>
          <p:nvPr/>
        </p:nvPicPr>
        <p:blipFill>
          <a:blip r:embed="rId2">
            <a:lum bright="-100000" contrast="-100000"/>
          </a:blip>
          <a:srcRect/>
          <a:stretch>
            <a:fillRect/>
          </a:stretch>
        </p:blipFill>
        <p:spPr bwMode="auto">
          <a:xfrm>
            <a:off x="1066800" y="5699764"/>
            <a:ext cx="12899014" cy="54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Straight Arrow Connector 24"/>
          <p:cNvCxnSpPr/>
          <p:nvPr/>
        </p:nvCxnSpPr>
        <p:spPr>
          <a:xfrm>
            <a:off x="7010400" y="5334000"/>
            <a:ext cx="1905000" cy="1588"/>
          </a:xfrm>
          <a:prstGeom prst="straightConnector1">
            <a:avLst/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/>
          <p:nvPr/>
        </p:nvCxnSpPr>
        <p:spPr>
          <a:xfrm rot="10800000" flipV="1">
            <a:off x="4191000" y="5943600"/>
            <a:ext cx="4724402" cy="457200"/>
          </a:xfrm>
          <a:prstGeom prst="bentConnector3">
            <a:avLst>
              <a:gd name="adj1" fmla="val 50000"/>
            </a:avLst>
          </a:prstGeom>
          <a:ln w="57150">
            <a:headEnd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467224" y="1662112"/>
            <a:ext cx="2771776" cy="1588"/>
          </a:xfrm>
          <a:prstGeom prst="straightConnector1">
            <a:avLst/>
          </a:prstGeom>
          <a:ln w="57150"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828800" y="2590800"/>
            <a:ext cx="3124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SutonnyOMJ" pitchFamily="2" charset="0"/>
                <a:cs typeface="SutonnyOMJ" pitchFamily="2" charset="0"/>
              </a:rPr>
              <a:t>ফলাফলঃ</a:t>
            </a:r>
            <a:r>
              <a:rPr lang="bn-BD" sz="4000" b="1" dirty="0"/>
              <a:t> -</a:t>
            </a:r>
            <a:r>
              <a:rPr lang="en-US" sz="4000" b="1" dirty="0"/>
              <a:t>1</a:t>
            </a:r>
            <a:r>
              <a:rPr lang="bn-BD" sz="4000" b="1" dirty="0"/>
              <a:t> </a:t>
            </a:r>
            <a:endParaRPr lang="en-US" sz="4000" b="1" dirty="0"/>
          </a:p>
        </p:txBody>
      </p:sp>
      <p:sp>
        <p:nvSpPr>
          <p:cNvPr id="36" name="Rectangle 35"/>
          <p:cNvSpPr/>
          <p:nvPr/>
        </p:nvSpPr>
        <p:spPr>
          <a:xfrm>
            <a:off x="6934200" y="6072320"/>
            <a:ext cx="3505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>
                <a:latin typeface="SutonnyOMJ" pitchFamily="2" charset="0"/>
                <a:cs typeface="SutonnyOMJ" pitchFamily="2" charset="0"/>
              </a:rPr>
              <a:t>ফলাফলঃ </a:t>
            </a:r>
            <a:r>
              <a:rPr lang="en-US" sz="4400" b="1" dirty="0"/>
              <a:t>-5</a:t>
            </a:r>
            <a:r>
              <a:rPr lang="bn-BD" sz="4400" b="1" dirty="0"/>
              <a:t> </a:t>
            </a:r>
            <a:endParaRPr lang="en-US" sz="4400" b="1" dirty="0"/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8624887" y="5319712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929858" y="5366542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3920330" y="6400800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4163218" y="1494630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106194" y="1294606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4291409" y="2523727"/>
            <a:ext cx="381000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7DFF8E-8D46-4527-B951-6F772428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DE2A5A-931F-49EE-A74E-DBD0C7A64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9020ED-EEF3-4038-93DA-563FBAC5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23" grpId="0"/>
      <p:bldP spid="20" grpId="0"/>
      <p:bldP spid="21" grpId="0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76200"/>
            <a:ext cx="2209800" cy="762000"/>
          </a:xfrm>
        </p:spPr>
        <p:txBody>
          <a:bodyPr>
            <a:noAutofit/>
          </a:bodyPr>
          <a:lstStyle/>
          <a:p>
            <a:pPr algn="l"/>
            <a:r>
              <a:rPr lang="en-US" sz="4800" b="1" dirty="0"/>
              <a:t>3 - (</a:t>
            </a:r>
            <a:r>
              <a:rPr lang="en-US" sz="4800" b="1" dirty="0">
                <a:latin typeface="Vrinda" pitchFamily="2" charset="0"/>
                <a:cs typeface="Vrinda" pitchFamily="2" charset="0"/>
              </a:rPr>
              <a:t>-</a:t>
            </a:r>
            <a:r>
              <a:rPr lang="en-US" sz="4800" b="1" dirty="0"/>
              <a:t>2)</a:t>
            </a:r>
          </a:p>
        </p:txBody>
      </p:sp>
      <p:pic>
        <p:nvPicPr>
          <p:cNvPr id="10" name="Picture 4" descr="number-line"/>
          <p:cNvPicPr>
            <a:picLocks noChangeAspect="1" noChangeArrowheads="1"/>
          </p:cNvPicPr>
          <p:nvPr/>
        </p:nvPicPr>
        <p:blipFill>
          <a:blip r:embed="rId2">
            <a:lum bright="-100000" contrast="-100000"/>
          </a:blip>
          <a:srcRect/>
          <a:stretch>
            <a:fillRect/>
          </a:stretch>
        </p:blipFill>
        <p:spPr bwMode="auto">
          <a:xfrm>
            <a:off x="-1066800" y="1828801"/>
            <a:ext cx="12899014" cy="54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rot="10800000">
            <a:off x="3081336" y="1422395"/>
            <a:ext cx="1828800" cy="1588"/>
          </a:xfrm>
          <a:prstGeom prst="straightConnector1">
            <a:avLst/>
          </a:prstGeom>
          <a:ln w="57150">
            <a:headEnd type="none"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>
            <a:off x="3048000" y="2071688"/>
            <a:ext cx="4648200" cy="366712"/>
          </a:xfrm>
          <a:prstGeom prst="bentConnector3">
            <a:avLst>
              <a:gd name="adj1" fmla="val 50000"/>
            </a:avLst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/>
          <p:cNvSpPr txBox="1">
            <a:spLocks/>
          </p:cNvSpPr>
          <p:nvPr/>
        </p:nvSpPr>
        <p:spPr>
          <a:xfrm>
            <a:off x="1752600" y="838200"/>
            <a:ext cx="22860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bn-BD" sz="4000" b="1" dirty="0">
                <a:latin typeface="+mj-lt"/>
                <a:ea typeface="+mj-ea"/>
                <a:cs typeface="+mj-cs"/>
              </a:rPr>
              <a:t>সমাধানঃ </a:t>
            </a:r>
            <a:endParaRPr lang="en-US" sz="4000" b="1" dirty="0">
              <a:latin typeface="+mj-lt"/>
              <a:ea typeface="+mj-ea"/>
              <a:cs typeface="+mj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33601" y="4038601"/>
            <a:ext cx="19255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/>
              <a:t>3 – (+2)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76400" y="4564559"/>
            <a:ext cx="228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SutonnyOMJ" pitchFamily="2" charset="0"/>
                <a:cs typeface="SutonnyOMJ" pitchFamily="2" charset="0"/>
              </a:rPr>
              <a:t>সমাধানঃ</a:t>
            </a:r>
            <a:endParaRPr lang="en-US" sz="4000" b="1" dirty="0"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22" name="Picture 4" descr="number-line"/>
          <p:cNvPicPr>
            <a:picLocks noChangeAspect="1" noChangeArrowheads="1"/>
          </p:cNvPicPr>
          <p:nvPr/>
        </p:nvPicPr>
        <p:blipFill>
          <a:blip r:embed="rId2">
            <a:lum bright="-100000" contrast="-100000"/>
          </a:blip>
          <a:srcRect/>
          <a:stretch>
            <a:fillRect/>
          </a:stretch>
        </p:blipFill>
        <p:spPr bwMode="auto">
          <a:xfrm>
            <a:off x="-1905000" y="5699764"/>
            <a:ext cx="12899014" cy="54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Straight Arrow Connector 24"/>
          <p:cNvCxnSpPr/>
          <p:nvPr/>
        </p:nvCxnSpPr>
        <p:spPr>
          <a:xfrm>
            <a:off x="4067176" y="5257800"/>
            <a:ext cx="1905000" cy="1588"/>
          </a:xfrm>
          <a:prstGeom prst="straightConnector1">
            <a:avLst/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/>
          <p:nvPr/>
        </p:nvCxnSpPr>
        <p:spPr>
          <a:xfrm>
            <a:off x="5943600" y="5943600"/>
            <a:ext cx="914400" cy="304800"/>
          </a:xfrm>
          <a:prstGeom prst="bentConnector3">
            <a:avLst>
              <a:gd name="adj1" fmla="val 50000"/>
            </a:avLst>
          </a:prstGeom>
          <a:ln w="57150">
            <a:headEnd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0800000">
            <a:off x="4905376" y="1604961"/>
            <a:ext cx="2819400" cy="1588"/>
          </a:xfrm>
          <a:prstGeom prst="straightConnector1">
            <a:avLst/>
          </a:prstGeom>
          <a:ln w="57150"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124200" y="2514600"/>
            <a:ext cx="320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SutonnyOMJ" pitchFamily="2" charset="0"/>
                <a:cs typeface="SutonnyOMJ" pitchFamily="2" charset="0"/>
              </a:rPr>
              <a:t>ফলাফলঃ</a:t>
            </a:r>
            <a:r>
              <a:rPr lang="bn-BD" sz="4000" b="1" dirty="0"/>
              <a:t> </a:t>
            </a:r>
            <a:r>
              <a:rPr lang="en-US" sz="4000" b="1" dirty="0"/>
              <a:t>5</a:t>
            </a:r>
            <a:r>
              <a:rPr lang="bn-BD" sz="4000" b="1" dirty="0"/>
              <a:t> </a:t>
            </a:r>
            <a:endParaRPr lang="en-US" sz="4000" b="1" dirty="0"/>
          </a:p>
        </p:txBody>
      </p:sp>
      <p:sp>
        <p:nvSpPr>
          <p:cNvPr id="36" name="Rectangle 35"/>
          <p:cNvSpPr/>
          <p:nvPr/>
        </p:nvSpPr>
        <p:spPr>
          <a:xfrm>
            <a:off x="2743200" y="6088559"/>
            <a:ext cx="320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SutonnyOMJ" pitchFamily="2" charset="0"/>
                <a:cs typeface="SutonnyOMJ" pitchFamily="2" charset="0"/>
              </a:rPr>
              <a:t>ফলাফলঃ</a:t>
            </a:r>
            <a:r>
              <a:rPr lang="bn-BD" sz="4000" b="1" dirty="0"/>
              <a:t> </a:t>
            </a:r>
            <a:r>
              <a:rPr lang="en-US" sz="4000" b="1" dirty="0"/>
              <a:t>1</a:t>
            </a:r>
            <a:r>
              <a:rPr lang="bn-BD" sz="4000" b="1" dirty="0"/>
              <a:t> </a:t>
            </a:r>
            <a:endParaRPr lang="en-US" sz="4000" b="1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071936" y="5514976"/>
            <a:ext cx="2819400" cy="1588"/>
          </a:xfrm>
          <a:prstGeom prst="straightConnector1">
            <a:avLst/>
          </a:prstGeom>
          <a:ln w="57150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5668170" y="5185566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586536" y="5376070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2743994" y="1461294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7420770" y="1508918"/>
            <a:ext cx="608806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7539433" y="2476103"/>
            <a:ext cx="381000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6686945" y="6348015"/>
            <a:ext cx="381000" cy="79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A0E780-B0E9-409A-B64E-C27DE4A1D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0F617E-C17E-436B-A9C1-E8C64F652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BCF535-3004-4A26-AB9D-D1841ECF4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0" grpId="0"/>
      <p:bldP spid="21" grpId="0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304800"/>
            <a:ext cx="8382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400" b="1" dirty="0">
                <a:solidFill>
                  <a:srgbClr val="7030A0"/>
                </a:solidFill>
                <a:latin typeface="SutonnyMJ" pitchFamily="2" charset="0"/>
              </a:rPr>
              <a:t>†h </a:t>
            </a:r>
            <a:r>
              <a:rPr lang="en-US" sz="4400" b="1" dirty="0" err="1">
                <a:solidFill>
                  <a:srgbClr val="7030A0"/>
                </a:solidFill>
                <a:latin typeface="SutonnyMJ" pitchFamily="2" charset="0"/>
              </a:rPr>
              <a:t>K_v</a:t>
            </a:r>
            <a:r>
              <a:rPr lang="en-US" sz="4400" b="1" dirty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latin typeface="SutonnyMJ" pitchFamily="2" charset="0"/>
              </a:rPr>
              <a:t>nq</a:t>
            </a:r>
            <a:r>
              <a:rPr lang="en-US" sz="4400" b="1" dirty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latin typeface="SutonnyMJ" pitchFamily="2" charset="0"/>
              </a:rPr>
              <a:t>wb</a:t>
            </a:r>
            <a:r>
              <a:rPr lang="en-US" sz="4400" b="1" dirty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latin typeface="SutonnyMJ" pitchFamily="2" charset="0"/>
              </a:rPr>
              <a:t>ejv</a:t>
            </a:r>
            <a:endParaRPr lang="en-US" sz="4400" b="1" dirty="0">
              <a:solidFill>
                <a:srgbClr val="7030A0"/>
              </a:solidFill>
              <a:latin typeface="SutonnyMJ" pitchFamily="2" charset="0"/>
            </a:endParaRPr>
          </a:p>
          <a:p>
            <a:pPr algn="just">
              <a:buNone/>
            </a:pPr>
            <a:r>
              <a:rPr lang="en-US" sz="4000" dirty="0">
                <a:latin typeface="SutonnyMJ" pitchFamily="2" charset="0"/>
              </a:rPr>
              <a:t>G </a:t>
            </a:r>
            <a:r>
              <a:rPr lang="en-US" sz="4000" dirty="0" err="1">
                <a:latin typeface="SutonnyMJ" pitchFamily="2" charset="0"/>
              </a:rPr>
              <a:t>K_v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wbwðZ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ej‡Z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cvwi</a:t>
            </a:r>
            <a:r>
              <a:rPr lang="en-US" sz="4000" dirty="0">
                <a:latin typeface="SutonnyMJ" pitchFamily="2" charset="0"/>
              </a:rPr>
              <a:t>, </a:t>
            </a:r>
            <a:r>
              <a:rPr lang="en-US" sz="4000" dirty="0" err="1">
                <a:latin typeface="SutonnyMJ" pitchFamily="2" charset="0"/>
              </a:rPr>
              <a:t>Avwg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Avcbv‡`i</a:t>
            </a:r>
            <a:r>
              <a:rPr lang="en-US" sz="4000" dirty="0">
                <a:latin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</a:rPr>
              <a:t>Kv‡bv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wKQz</a:t>
            </a:r>
            <a:r>
              <a:rPr lang="en-US" sz="4000" dirty="0">
                <a:latin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</a:rPr>
              <a:t>kLv‡Z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cvwi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bvB</a:t>
            </a:r>
            <a:r>
              <a:rPr lang="en-US" sz="4000" dirty="0">
                <a:latin typeface="SutonnyMJ" pitchFamily="2" charset="0"/>
              </a:rPr>
              <a:t>| </a:t>
            </a:r>
            <a:r>
              <a:rPr lang="en-US" sz="4000" dirty="0" err="1">
                <a:latin typeface="SutonnyMJ" pitchFamily="2" charset="0"/>
              </a:rPr>
              <a:t>Avwg</a:t>
            </a:r>
            <a:r>
              <a:rPr lang="en-US" sz="4000" dirty="0">
                <a:latin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</a:rPr>
              <a:t>kLvevi</a:t>
            </a:r>
            <a:r>
              <a:rPr lang="en-US" sz="4000" dirty="0">
                <a:latin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</a:rPr>
              <a:t>PóvI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Kwi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bvB</a:t>
            </a:r>
            <a:r>
              <a:rPr lang="en-US" sz="4000" dirty="0">
                <a:latin typeface="SutonnyMJ" pitchFamily="2" charset="0"/>
              </a:rPr>
              <a:t>| </a:t>
            </a:r>
            <a:r>
              <a:rPr lang="en-US" sz="4000" dirty="0" err="1">
                <a:latin typeface="SutonnyMJ" pitchFamily="2" charset="0"/>
              </a:rPr>
              <a:t>KviY</a:t>
            </a:r>
            <a:r>
              <a:rPr lang="en-US" sz="4000" dirty="0">
                <a:latin typeface="SutonnyMJ" pitchFamily="2" charset="0"/>
              </a:rPr>
              <a:t> †KD </a:t>
            </a:r>
            <a:r>
              <a:rPr lang="en-US" sz="4000" dirty="0" err="1">
                <a:latin typeface="SutonnyMJ" pitchFamily="2" charset="0"/>
              </a:rPr>
              <a:t>KvD‡K</a:t>
            </a:r>
            <a:r>
              <a:rPr lang="en-US" sz="4000" dirty="0">
                <a:latin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</a:rPr>
              <a:t>Kv‡bv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wKQz</a:t>
            </a:r>
            <a:r>
              <a:rPr lang="en-US" sz="4000" dirty="0">
                <a:latin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</a:rPr>
              <a:t>kLv‡Z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cv‡i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bv</a:t>
            </a:r>
            <a:r>
              <a:rPr lang="en-US" sz="4000" dirty="0">
                <a:latin typeface="SutonnyMJ" pitchFamily="2" charset="0"/>
              </a:rPr>
              <a:t>| </a:t>
            </a:r>
            <a:r>
              <a:rPr lang="en-US" sz="4000" dirty="0" err="1">
                <a:latin typeface="SutonnyMJ" pitchFamily="2" charset="0"/>
              </a:rPr>
              <a:t>Z‡e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GK_v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wbwðZ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ej‡Z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cvwi</a:t>
            </a:r>
            <a:r>
              <a:rPr lang="en-US" sz="4000" dirty="0">
                <a:latin typeface="SutonnyMJ" pitchFamily="2" charset="0"/>
              </a:rPr>
              <a:t>, </a:t>
            </a:r>
            <a:r>
              <a:rPr lang="en-US" sz="4000" dirty="0" err="1">
                <a:latin typeface="SutonnyMJ" pitchFamily="2" charset="0"/>
              </a:rPr>
              <a:t>Avcbvi</a:t>
            </a:r>
            <a:r>
              <a:rPr lang="en-US" sz="4000" dirty="0">
                <a:latin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</a:rPr>
              <a:t>fZ‡i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wkÿKZv</a:t>
            </a:r>
            <a:r>
              <a:rPr lang="en-US" sz="4000" dirty="0">
                <a:latin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</a:rPr>
              <a:t>ckvi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gnvb</a:t>
            </a:r>
            <a:r>
              <a:rPr lang="en-US" sz="4000" dirty="0">
                <a:latin typeface="SutonnyMJ" pitchFamily="2" charset="0"/>
              </a:rPr>
              <a:t> eª‡</a:t>
            </a:r>
            <a:r>
              <a:rPr lang="en-US" sz="4000" dirty="0" err="1">
                <a:latin typeface="SutonnyMJ" pitchFamily="2" charset="0"/>
              </a:rPr>
              <a:t>Zi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GKwU</a:t>
            </a:r>
            <a:r>
              <a:rPr lang="en-US" sz="4000" dirty="0">
                <a:latin typeface="SutonnyMJ" pitchFamily="2" charset="0"/>
              </a:rPr>
              <a:t> ùzwj½ </a:t>
            </a:r>
            <a:r>
              <a:rPr lang="en-US" sz="4000" dirty="0" err="1">
                <a:latin typeface="SutonnyMJ" pitchFamily="2" charset="0"/>
              </a:rPr>
              <a:t>Av‡Q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Avwg</a:t>
            </a:r>
            <a:r>
              <a:rPr lang="en-US" sz="4000" dirty="0">
                <a:latin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</a:rPr>
              <a:t>mB</a:t>
            </a:r>
            <a:r>
              <a:rPr lang="en-US" sz="4000" dirty="0">
                <a:latin typeface="SutonnyMJ" pitchFamily="2" charset="0"/>
              </a:rPr>
              <a:t> ùzwj‡½i </a:t>
            </a:r>
            <a:r>
              <a:rPr lang="en-US" sz="4000" dirty="0" err="1">
                <a:latin typeface="SutonnyMJ" pitchFamily="2" charset="0"/>
              </a:rPr>
              <a:t>gv_vq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Av¸b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R¡vwj‡q</a:t>
            </a:r>
            <a:r>
              <a:rPr lang="en-US" sz="4000" dirty="0">
                <a:latin typeface="SutonnyMJ" pitchFamily="2" charset="0"/>
              </a:rPr>
              <a:t> †`</a:t>
            </a:r>
            <a:r>
              <a:rPr lang="en-US" sz="4000" dirty="0" err="1">
                <a:latin typeface="SutonnyMJ" pitchFamily="2" charset="0"/>
              </a:rPr>
              <a:t>evi</a:t>
            </a:r>
            <a:r>
              <a:rPr lang="en-US" sz="4000" dirty="0">
                <a:latin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</a:rPr>
              <a:t>Póv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K‡iwQ</a:t>
            </a:r>
            <a:r>
              <a:rPr lang="en-US" sz="4000" dirty="0">
                <a:latin typeface="SutonnyMJ" pitchFamily="2" charset="0"/>
              </a:rPr>
              <a:t>| </a:t>
            </a:r>
            <a:r>
              <a:rPr lang="en-US" sz="4000" dirty="0" err="1">
                <a:latin typeface="SutonnyMJ" pitchFamily="2" charset="0"/>
              </a:rPr>
              <a:t>Avkv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KiwQ</a:t>
            </a:r>
            <a:r>
              <a:rPr lang="en-US" sz="4000" dirty="0">
                <a:latin typeface="SutonnyMJ" pitchFamily="2" charset="0"/>
              </a:rPr>
              <a:t> G </a:t>
            </a:r>
            <a:r>
              <a:rPr lang="en-US" sz="4000" dirty="0" err="1">
                <a:latin typeface="SutonnyMJ" pitchFamily="2" charset="0"/>
              </a:rPr>
              <a:t>cÖR¡jb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Avcbv‡K</a:t>
            </a:r>
            <a:r>
              <a:rPr lang="en-US" sz="4000" dirty="0">
                <a:latin typeface="SutonnyMJ" pitchFamily="2" charset="0"/>
              </a:rPr>
              <a:t> `</a:t>
            </a:r>
            <a:r>
              <a:rPr lang="en-US" sz="4000" dirty="0" err="1">
                <a:latin typeface="SutonnyMJ" pitchFamily="2" charset="0"/>
              </a:rPr>
              <a:t>xN©w`b</a:t>
            </a:r>
            <a:r>
              <a:rPr lang="en-US" sz="4000" dirty="0">
                <a:latin typeface="SutonnyMJ" pitchFamily="2" charset="0"/>
              </a:rPr>
              <a:t> †</a:t>
            </a:r>
            <a:r>
              <a:rPr lang="en-US" sz="4000" dirty="0" err="1">
                <a:latin typeface="SutonnyMJ" pitchFamily="2" charset="0"/>
              </a:rPr>
              <a:t>cvov‡e</a:t>
            </a:r>
            <a:r>
              <a:rPr lang="en-US" sz="4000" dirty="0">
                <a:latin typeface="SutonnyMJ" pitchFamily="2" charset="0"/>
              </a:rPr>
              <a:t>| </a:t>
            </a:r>
            <a:endParaRPr lang="en-US" sz="4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C7E0F5-0211-4146-ACDD-AE6F8F966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2025FF-555A-4DBB-8D85-CF0A8E4B4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A541D-EE0B-4D2F-B896-9D38B8300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2130426"/>
            <a:ext cx="5105400" cy="1527175"/>
          </a:xfrm>
        </p:spPr>
        <p:txBody>
          <a:bodyPr>
            <a:noAutofit/>
          </a:bodyPr>
          <a:lstStyle/>
          <a:p>
            <a:r>
              <a:rPr lang="bn-BD" sz="96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ধ</a:t>
            </a:r>
            <a:r>
              <a:rPr lang="bn-BD" sz="96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ন্য</a:t>
            </a:r>
            <a:r>
              <a:rPr lang="bn-BD" sz="96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বা</a:t>
            </a:r>
            <a:r>
              <a:rPr lang="bn-BD" sz="9600" dirty="0">
                <a:solidFill>
                  <a:schemeClr val="tx2"/>
                </a:solidFill>
                <a:latin typeface="SutonnyOMJ" pitchFamily="2" charset="0"/>
                <a:cs typeface="SutonnyOMJ" pitchFamily="2" charset="0"/>
              </a:rPr>
              <a:t>দ</a:t>
            </a:r>
            <a:r>
              <a:rPr lang="bn-BD" sz="9600" dirty="0">
                <a:latin typeface="SutonnyOMJ" pitchFamily="2" charset="0"/>
                <a:cs typeface="SutonnyOMJ" pitchFamily="2" charset="0"/>
              </a:rPr>
              <a:t> </a:t>
            </a:r>
            <a:endParaRPr lang="en-US" sz="96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D5E3BC-F423-44DF-B6B5-FBCDEEAE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8/31/2026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6A8448-EB85-4B56-B7B2-FA7411AF4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FA9C85-45EB-4141-991B-9F8F1BEFF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</TotalTime>
  <Words>385</Words>
  <Application>Microsoft Office PowerPoint</Application>
  <PresentationFormat>Widescreen</PresentationFormat>
  <Paragraphs>104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NikoshBAN</vt:lpstr>
      <vt:lpstr>SutonnyMJ</vt:lpstr>
      <vt:lpstr>SutonnyOMJ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পাঠ শিরোনামঃ  সংখ্যারেখায় যোগ ও বিয়োগ  </vt:lpstr>
      <vt:lpstr>PowerPoint Presentation</vt:lpstr>
      <vt:lpstr>সংখ্যারেখার উপর</vt:lpstr>
      <vt:lpstr>উদাহরণঃ 3 +  (-5)</vt:lpstr>
      <vt:lpstr>PowerPoint Presentation</vt:lpstr>
      <vt:lpstr>-3 + (-2)</vt:lpstr>
      <vt:lpstr>3 + (-2)</vt:lpstr>
      <vt:lpstr>PowerPoint Presentation</vt:lpstr>
      <vt:lpstr>-3 - (-2)</vt:lpstr>
      <vt:lpstr>3 - (-2)</vt:lpstr>
      <vt:lpstr>PowerPoint Presentation</vt:lpstr>
      <vt:lpstr>ধন্যবাদ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amin torab</dc:creator>
  <cp:lastModifiedBy>MD. AMINUL ISLAM</cp:lastModifiedBy>
  <cp:revision>151</cp:revision>
  <dcterms:created xsi:type="dcterms:W3CDTF">2006-08-16T00:00:00Z</dcterms:created>
  <dcterms:modified xsi:type="dcterms:W3CDTF">2026-08-31T12:14:21Z</dcterms:modified>
</cp:coreProperties>
</file>