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68" r:id="rId7"/>
    <p:sldId id="267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70" r:id="rId17"/>
    <p:sldId id="271" r:id="rId18"/>
  </p:sldIdLst>
  <p:sldSz cx="9144000" cy="5143500"/>
  <p:notesSz cx="6858000" cy="9144000"/>
  <p:embeddedFontLst>
    <p:embeddedFont>
      <p:font typeface="SimSun" panose="02010600030101010101" pitchFamily="2" charset="-122"/>
      <p:regular r:id="rId22"/>
    </p:embeddedFont>
    <p:embeddedFont>
      <p:font typeface="Kalpurush" panose="02000600000000000000" charset="0"/>
      <p:regular r:id="rId23"/>
    </p:embeddedFont>
    <p:embeddedFont>
      <p:font typeface="Nunito"/>
      <p:regular r:id="rId24"/>
    </p:embeddedFont>
    <p:embeddedFont>
      <p:font typeface="Calibri" panose="020F0502020204030204"/>
      <p:regular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747775"/>
          </p15:clr>
        </p15:guide>
        <p15:guide id="2" pos="2880" userDrawn="1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>
  <p:normalViewPr>
    <p:restoredLeft sz="15620"/>
    <p:restoredTop sz="94660"/>
  </p:normalViewPr>
  <p:slideViewPr>
    <p:cSldViewPr snapToGrid="0" showGuides="1">
      <p:cViewPr varScale="1">
        <p:scale>
          <a:sx n="100" d="100"/>
          <a:sy n="100" d="100"/>
        </p:scale>
        <p:origin x="0" y="0"/>
      </p:cViewPr>
      <p:guideLst>
        <p:guide orient="horz" pos="1620"/>
        <p:guide pos="288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854cfe6ed9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854cfe6ed9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854cfe6ed9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854cfe6ed9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854cfe6ed9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854cfe6ed9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2f5bfccfea7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2f5bfccfea7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2f5bfccfea7_0_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2f5bfccfea7_0_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f6e32eb079_0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" name="Google Shape;239;g2f6e32eb079_0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g2f5f5574505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" name="Google Shape;246;g2f5f5574505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g2f6e32eb079_0_42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g2f6e32eb079_0_42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3542b6c8d04_0_2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3542b6c8d04_0_2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2f5bfccfea7_0_1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2f5bfccfea7_0_1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g2f5f5574505_0_251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Google Shape;320;g2f5f5574505_0_251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8ed07fad03_0_11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8ed07fad03_0_11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g3ba605c62a0_0_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" name="Google Shape;244;g3ba605c62a0_0_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2788444"/>
            <a:ext cx="8207375" cy="812006"/>
          </a:xfrm>
        </p:spPr>
        <p:txBody>
          <a:bodyPr/>
          <a:lstStyle>
            <a:lvl1pPr algn="r">
              <a:defRPr/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3705225"/>
            <a:ext cx="8212138" cy="735806"/>
          </a:xfrm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7"/>
            <a:ext cx="7886700" cy="1125140"/>
          </a:xfrm>
        </p:spPr>
        <p:txBody>
          <a:bodyPr/>
          <a:lstStyle>
            <a:lvl1pPr marL="0" indent="0">
              <a:buNone/>
              <a:defRPr sz="1800"/>
            </a:lvl1pPr>
            <a:lvl2pPr marL="342900" indent="0">
              <a:buNone/>
              <a:defRPr sz="1500"/>
            </a:lvl2pPr>
            <a:lvl3pPr marL="685800" indent="0">
              <a:buNone/>
              <a:defRPr sz="135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881063"/>
            <a:ext cx="4038600" cy="371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881063"/>
            <a:ext cx="4038600" cy="3714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273844"/>
            <a:ext cx="7886700" cy="9941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260872"/>
            <a:ext cx="3868737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1878806"/>
            <a:ext cx="3868737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788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788" cy="2763441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0569"/>
            <a:ext cx="4629150" cy="3655219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2875"/>
            <a:ext cx="2057400" cy="44529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2875"/>
            <a:ext cx="6019800" cy="44529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B2AEB82A-E188-4EC3-A976-6ACB2D5576C4}" type="slidenum">
              <a:rPr kumimoji="0" lang="en-US" altLang="zh-CN" sz="14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SimSun" panose="02010600030101010101" pitchFamily="2" charset="-122"/>
                <a:cs typeface="+mn-cs"/>
              </a:rPr>
            </a:fld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</p:spTree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E934FF-F4E1-47C5-9CA5-30A81DDE2BE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561BA9-CDCF-4958-B8AB-66F3BF063E13}" type="slidenum">
              <a:rPr lang="en-US" smtClean="0"/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image" Target="../media/image2.jpeg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1026" name="Picture 10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43696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881063"/>
            <a:ext cx="8229600" cy="371475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05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05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SimSun" panose="02010600030101010101" pitchFamily="2" charset="-122"/>
              <a:cs typeface="+mn-cs"/>
            </a:endParaRPr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050"/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257175" indent="-257175" algn="l" rtl="0" fontAlgn="base">
        <a:spcBef>
          <a:spcPct val="15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3995" algn="l" rtl="0" fontAlgn="base">
        <a:spcBef>
          <a:spcPct val="15000"/>
        </a:spcBef>
        <a:spcAft>
          <a:spcPct val="0"/>
        </a:spcAft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fontAlgn="base">
        <a:spcBef>
          <a:spcPct val="15000"/>
        </a:spcBef>
        <a:spcAft>
          <a:spcPct val="0"/>
        </a:spcAft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fontAlgn="base">
        <a:spcBef>
          <a:spcPct val="15000"/>
        </a:spcBef>
        <a:spcAft>
          <a:spcPct val="0"/>
        </a:spcAft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fontAlgn="base">
        <a:spcBef>
          <a:spcPct val="15000"/>
        </a:spcBef>
        <a:spcAft>
          <a:spcPct val="0"/>
        </a:spcAft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5" Type="http://schemas.openxmlformats.org/officeDocument/2006/relationships/notesSlide" Target="../notesSlides/notesSlide7.xml"/><Relationship Id="rId24" Type="http://schemas.openxmlformats.org/officeDocument/2006/relationships/slideLayout" Target="../slideLayouts/slideLayout12.xml"/><Relationship Id="rId23" Type="http://schemas.openxmlformats.org/officeDocument/2006/relationships/tags" Target="../tags/tag22.xml"/><Relationship Id="rId22" Type="http://schemas.openxmlformats.org/officeDocument/2006/relationships/tags" Target="../tags/tag21.xml"/><Relationship Id="rId21" Type="http://schemas.openxmlformats.org/officeDocument/2006/relationships/tags" Target="../tags/tag20.xml"/><Relationship Id="rId20" Type="http://schemas.openxmlformats.org/officeDocument/2006/relationships/tags" Target="../tags/tag19.xml"/><Relationship Id="rId2" Type="http://schemas.openxmlformats.org/officeDocument/2006/relationships/tags" Target="../tags/tag1.xml"/><Relationship Id="rId19" Type="http://schemas.openxmlformats.org/officeDocument/2006/relationships/tags" Target="../tags/tag18.xml"/><Relationship Id="rId18" Type="http://schemas.openxmlformats.org/officeDocument/2006/relationships/tags" Target="../tags/tag17.xml"/><Relationship Id="rId17" Type="http://schemas.openxmlformats.org/officeDocument/2006/relationships/tags" Target="../tags/tag16.xml"/><Relationship Id="rId16" Type="http://schemas.openxmlformats.org/officeDocument/2006/relationships/tags" Target="../tags/tag15.xml"/><Relationship Id="rId15" Type="http://schemas.openxmlformats.org/officeDocument/2006/relationships/tags" Target="../tags/tag14.xml"/><Relationship Id="rId14" Type="http://schemas.openxmlformats.org/officeDocument/2006/relationships/tags" Target="../tags/tag13.xml"/><Relationship Id="rId13" Type="http://schemas.openxmlformats.org/officeDocument/2006/relationships/tags" Target="../tags/tag12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9.jpeg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9144635" cy="5142865"/>
          </a:xfrm>
          <a:prstGeom prst="rect">
            <a:avLst/>
          </a:prstGeom>
        </p:spPr>
      </p:pic>
      <p:sp>
        <p:nvSpPr>
          <p:cNvPr id="129" name="Google Shape;129;p13"/>
          <p:cNvSpPr txBox="1"/>
          <p:nvPr>
            <p:ph type="body" idx="1"/>
          </p:nvPr>
        </p:nvSpPr>
        <p:spPr>
          <a:xfrm>
            <a:off x="706755" y="876300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lang="en-GB" sz="4400" b="1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  <a:latin typeface="Kalpurush" panose="02000600000000000000" charset="0"/>
              <a:cs typeface="Kalpurush" panose="02000600000000000000" charset="0"/>
              <a:sym typeface="+mn-ea"/>
            </a:endParaRP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 sz="8800" b="1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  <a:innerShdw blurRad="63500" dist="50800" dir="8100000">
                    <a:prstClr val="black">
                      <a:alpha val="50000"/>
                    </a:prstClr>
                  </a:innerShdw>
                </a:effectLst>
                <a:latin typeface="Kalpurush" panose="02000600000000000000" charset="0"/>
                <a:cs typeface="Kalpurush" panose="02000600000000000000" charset="0"/>
                <a:sym typeface="+mn-ea"/>
              </a:rPr>
              <a:t>সবাইকে স্বাগতম</a:t>
            </a:r>
            <a:endParaRPr lang="en-GB" sz="8800" b="1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  <a:innerShdw blurRad="63500" dist="50800" dir="8100000">
                  <a:prstClr val="black">
                    <a:alpha val="50000"/>
                  </a:prstClr>
                </a:innerShdw>
              </a:effectLst>
              <a:latin typeface="Kalpurush" panose="02000600000000000000" charset="0"/>
              <a:cs typeface="Kalpurush" panose="02000600000000000000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000">
        <p14:rippl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134;p14"/>
          <p:cNvSpPr txBox="1"/>
          <p:nvPr/>
        </p:nvSpPr>
        <p:spPr>
          <a:xfrm>
            <a:off x="190500" y="229870"/>
            <a:ext cx="8741410" cy="92075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5400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শিক্ষক পরিচিতি</a:t>
            </a:r>
            <a:r>
              <a:rPr lang="en-GB" sz="3620">
                <a:solidFill>
                  <a:srgbClr val="C00000"/>
                </a:solidFill>
              </a:rPr>
              <a:t> </a:t>
            </a:r>
            <a:endParaRPr lang="en-GB" sz="3620">
              <a:solidFill>
                <a:srgbClr val="C00000"/>
              </a:solidFill>
            </a:endParaRPr>
          </a:p>
        </p:txBody>
      </p:sp>
      <p:sp>
        <p:nvSpPr>
          <p:cNvPr id="2" name="Google Shape;135;p14"/>
          <p:cNvSpPr txBox="1"/>
          <p:nvPr>
            <p:ph type="subTitle" idx="1"/>
          </p:nvPr>
        </p:nvSpPr>
        <p:spPr>
          <a:xfrm>
            <a:off x="190500" y="1885950"/>
            <a:ext cx="4587875" cy="2497455"/>
          </a:xfrm>
          <a:prstGeom prst="rect">
            <a:avLst/>
          </a:prstGeom>
          <a:solidFill>
            <a:srgbClr val="9FC5E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latin typeface="Kalpurush" panose="02000600000000000000" charset="0"/>
                <a:cs typeface="Kalpurush" panose="02000600000000000000" charset="0"/>
              </a:rPr>
              <a:t>মোঃ সাইফুল ইসলাম</a:t>
            </a:r>
            <a:endParaRPr sz="32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latin typeface="Kalpurush" panose="02000600000000000000" charset="0"/>
                <a:cs typeface="Kalpurush" panose="02000600000000000000" charset="0"/>
              </a:rPr>
              <a:t>প্রভাষক (পদার্থ বিজ্ঞান),</a:t>
            </a:r>
            <a:endParaRPr sz="28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Kalpurush" panose="02000600000000000000" charset="0"/>
                <a:cs typeface="Kalpurush" panose="02000600000000000000" charset="0"/>
              </a:rPr>
              <a:t>বোয়ালিয়া বাজার আলিম মাদ্রাসা </a:t>
            </a:r>
            <a:endParaRPr sz="24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latin typeface="Kalpurush" panose="02000600000000000000" charset="0"/>
                <a:cs typeface="Kalpurush" panose="02000600000000000000" charset="0"/>
              </a:rPr>
              <a:t>উল্লাপাড়া, সিরাজগঞ্জ</a:t>
            </a:r>
            <a:r>
              <a:rPr lang="en-GB" sz="2400">
                <a:latin typeface="Kalpurush" panose="02000600000000000000" charset="0"/>
                <a:cs typeface="Kalpurush" panose="02000600000000000000" charset="0"/>
              </a:rPr>
              <a:t>।</a:t>
            </a:r>
            <a:endParaRPr sz="24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Kalpurush" panose="02000600000000000000" charset="0"/>
                <a:cs typeface="Kalpurush" panose="02000600000000000000" charset="0"/>
              </a:rPr>
              <a:t>মোবাইল - ০১৭২২</a:t>
            </a:r>
            <a:r>
              <a:rPr lang="en-US" altLang="en-GB" sz="24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GB" sz="2400">
                <a:latin typeface="Kalpurush" panose="02000600000000000000" charset="0"/>
                <a:cs typeface="Kalpurush" panose="02000600000000000000" charset="0"/>
              </a:rPr>
              <a:t>৫৬২৮৪৩</a:t>
            </a:r>
            <a:endParaRPr sz="24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Kalpurush" panose="02000600000000000000" charset="0"/>
                <a:cs typeface="Kalpurush" panose="02000600000000000000" charset="0"/>
              </a:rPr>
              <a:t>ইমেইল -</a:t>
            </a:r>
            <a:r>
              <a:rPr lang="en-GB" sz="2400"/>
              <a:t> saifa9787@gmail.com</a:t>
            </a:r>
            <a:endParaRPr lang="en-GB" sz="2400"/>
          </a:p>
        </p:txBody>
      </p:sp>
      <p:pic>
        <p:nvPicPr>
          <p:cNvPr id="3" name="Picture 2" descr="1712079636-picsay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1345" y="1885950"/>
            <a:ext cx="2525395" cy="252539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6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0000">
              <a:schemeClr val="accent6"/>
            </a:gs>
            <a:gs pos="0">
              <a:schemeClr val="accent6">
                <a:lumMod val="25000"/>
                <a:lumOff val="75000"/>
              </a:schemeClr>
            </a:gs>
            <a:gs pos="100000">
              <a:schemeClr val="accent6">
                <a:lumMod val="85000"/>
              </a:schemeClr>
            </a:gs>
          </a:gsLst>
          <a:lin ang="5400000" scaled="1"/>
        </a:gradFill>
        <a:effectLst/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5"/>
          <p:cNvSpPr txBox="1"/>
          <p:nvPr>
            <p:ph type="title"/>
          </p:nvPr>
        </p:nvSpPr>
        <p:spPr>
          <a:xfrm>
            <a:off x="819150" y="62645"/>
            <a:ext cx="7505700" cy="954600"/>
          </a:xfrm>
          <a:prstGeom prst="rect">
            <a:avLst/>
          </a:prstGeom>
          <a:gradFill>
            <a:gsLst>
              <a:gs pos="50000">
                <a:schemeClr val="accent1"/>
              </a:gs>
              <a:gs pos="0">
                <a:schemeClr val="accent1">
                  <a:lumMod val="25000"/>
                  <a:lumOff val="75000"/>
                </a:schemeClr>
              </a:gs>
              <a:gs pos="100000">
                <a:schemeClr val="accent1">
                  <a:lumMod val="85000"/>
                </a:schemeClr>
              </a:gs>
            </a:gsLst>
            <a:lin ang="5400000" scaled="1"/>
          </a:gra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0000"/>
                </a:solidFill>
                <a:latin typeface="Kalpurush" panose="02000600000000000000" charset="0"/>
                <a:cs typeface="Kalpurush" panose="02000600000000000000" charset="0"/>
              </a:rPr>
              <a:t>নিচের চিত্রগুলি লক্ষ্য কর</a:t>
            </a:r>
            <a:endParaRPr lang="en-US" sz="4800">
              <a:solidFill>
                <a:srgbClr val="FF0000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4" name="Picture 3" descr="ch.bond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720" y="1872615"/>
            <a:ext cx="2469515" cy="232473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2" name="Picture 1" descr="images.ch.bo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81705" y="1872615"/>
            <a:ext cx="2419350" cy="232473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pic>
        <p:nvPicPr>
          <p:cNvPr id="3" name="Picture 2" descr="image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7770" y="1872615"/>
            <a:ext cx="2535555" cy="2309495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0" grpId="0" bldLvl="0" animBg="1"/>
      <p:bldP spid="14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2875"/>
            <a:ext cx="8229600" cy="691515"/>
          </a:xfrm>
          <a:solidFill>
            <a:schemeClr val="accent6">
              <a:lumMod val="20000"/>
              <a:lumOff val="80000"/>
            </a:schemeClr>
          </a:solidFill>
        </p:spPr>
        <p:txBody>
          <a:bodyPr/>
          <a:p>
            <a:pPr algn="ctr"/>
            <a:r>
              <a:rPr lang="en-US" sz="4800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  <a:sym typeface="+mn-ea"/>
              </a:rPr>
              <a:t>রাসায়নিক বন্ধন</a:t>
            </a:r>
            <a:endParaRPr lang="en-US" sz="4800">
              <a:solidFill>
                <a:srgbClr val="C00000"/>
              </a:solidFill>
              <a:latin typeface="Kalpurush" panose="02000600000000000000" charset="0"/>
              <a:cs typeface="Kalpurush" panose="02000600000000000000" charset="0"/>
              <a:sym typeface="+mn-ea"/>
            </a:endParaRPr>
          </a:p>
        </p:txBody>
      </p:sp>
      <p:sp>
        <p:nvSpPr>
          <p:cNvPr id="165" name="Google Shape;165;p18"/>
          <p:cNvSpPr txBox="1"/>
          <p:nvPr/>
        </p:nvSpPr>
        <p:spPr>
          <a:xfrm>
            <a:off x="1130300" y="1156970"/>
            <a:ext cx="6893560" cy="3060700"/>
          </a:xfrm>
          <a:prstGeom prst="rect">
            <a:avLst/>
          </a:prstGeom>
          <a:noFill/>
          <a:ln w="38100" cap="flat" cmpd="sng">
            <a:solidFill>
              <a:srgbClr val="38761D"/>
            </a:solidFill>
            <a:prstDash val="solid"/>
            <a:round/>
            <a:headEnd type="none" w="sm" len="sm"/>
            <a:tailEnd type="none" w="sm" len="sm"/>
          </a:ln>
          <a:effectLst>
            <a:outerShdw blurRad="814388" dist="809625" dir="15840000" algn="bl" rotWithShape="0">
              <a:schemeClr val="accent4">
                <a:alpha val="50000"/>
              </a:schemeClr>
            </a:outerShdw>
            <a:reflection stA="50000" endPos="40000" fadeDir="5400012" sy="-100000" algn="bl" rotWithShape="0"/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যা যা বলতে ও ব্যাখ্যা করতে পারবে-</a:t>
            </a:r>
            <a:endParaRPr sz="36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❖"/>
            </a:pPr>
            <a:r>
              <a:rPr lang="en-US" altLang="en-GB" sz="36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আয়নিক বা তড়িৎযোজী বন্ধন </a:t>
            </a:r>
            <a:endParaRPr lang="en-US" altLang="en-GB" sz="36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❖"/>
            </a:pPr>
            <a:r>
              <a:rPr lang="en-US" altLang="en-GB" sz="36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সমযোজী বন্ধন </a:t>
            </a:r>
            <a:endParaRPr lang="en-US" altLang="en-GB" sz="36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Char char="❖"/>
            </a:pPr>
            <a:r>
              <a:rPr lang="en-US" altLang="en-GB" sz="36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ধাতব বন্ধন </a:t>
            </a:r>
            <a:endParaRPr lang="en-US" altLang="en-GB" sz="36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6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600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57" name="Google Shape;157;p17"/>
          <p:cNvSpPr txBox="1"/>
          <p:nvPr/>
        </p:nvSpPr>
        <p:spPr>
          <a:xfrm>
            <a:off x="1891665" y="229870"/>
            <a:ext cx="5361305" cy="85217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txBody>
          <a:bodyPr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800"/>
              <a:buFont typeface="Nunito"/>
              <a:buNone/>
              <a:defRPr sz="3800" b="0" i="0" u="none" strike="noStrike" cap="none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-GB" sz="4800">
                <a:solidFill>
                  <a:srgbClr val="C00000"/>
                </a:solidFill>
                <a:latin typeface="Kalpurush" panose="02000600000000000000" charset="0"/>
                <a:cs typeface="Kalpurush" panose="02000600000000000000" charset="0"/>
              </a:rPr>
              <a:t>পাঠ পরিচিতি</a:t>
            </a:r>
            <a:r>
              <a:rPr lang="en-GB" sz="4800">
                <a:solidFill>
                  <a:srgbClr val="C00000"/>
                </a:solidFill>
              </a:rPr>
              <a:t> </a:t>
            </a:r>
            <a:endParaRPr lang="en-GB" sz="4800">
              <a:solidFill>
                <a:srgbClr val="C00000"/>
              </a:solidFill>
            </a:endParaRPr>
          </a:p>
        </p:txBody>
      </p:sp>
      <p:sp>
        <p:nvSpPr>
          <p:cNvPr id="158" name="Google Shape;158;p17"/>
          <p:cNvSpPr txBox="1"/>
          <p:nvPr>
            <p:ph type="subTitle" idx="1"/>
          </p:nvPr>
        </p:nvSpPr>
        <p:spPr>
          <a:xfrm>
            <a:off x="892425" y="1550140"/>
            <a:ext cx="7478700" cy="2841300"/>
          </a:xfrm>
          <a:prstGeom prst="rect">
            <a:avLst/>
          </a:prstGeom>
          <a:solidFill>
            <a:srgbClr val="9FC5E8"/>
          </a:solidFill>
          <a:effectLst>
            <a:outerShdw blurRad="400050" dist="95250" dir="15060000" algn="bl" rotWithShape="0">
              <a:srgbClr val="000000">
                <a:alpha val="77000"/>
              </a:srgbClr>
            </a:outerShdw>
            <a:reflection stA="45000" endPos="25000" fadeDir="5400012" sy="-100000" algn="bl" rotWithShape="0"/>
          </a:effectLst>
        </p:spPr>
        <p:txBody>
          <a:bodyPr spcFirstLastPara="1" wrap="square" lIns="91425" tIns="91425" rIns="91425" bIns="91425" anchor="t" anchorCtr="0">
            <a:normAutofit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latin typeface="Kalpurush" panose="02000600000000000000" charset="0"/>
                <a:cs typeface="Kalpurush" panose="02000600000000000000" charset="0"/>
              </a:rPr>
              <a:t>বিষয় - </a:t>
            </a:r>
            <a:r>
              <a:rPr lang="en-US" altLang="en-GB" sz="4400">
                <a:latin typeface="Kalpurush" panose="02000600000000000000" charset="0"/>
                <a:cs typeface="Kalpurush" panose="02000600000000000000" charset="0"/>
              </a:rPr>
              <a:t>রসায়ন </a:t>
            </a:r>
            <a:r>
              <a:rPr lang="en-GB" sz="4400">
                <a:latin typeface="Kalpurush" panose="02000600000000000000" charset="0"/>
                <a:cs typeface="Kalpurush" panose="02000600000000000000" charset="0"/>
              </a:rPr>
              <a:t> </a:t>
            </a:r>
            <a:endParaRPr sz="44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latin typeface="Kalpurush" panose="02000600000000000000" charset="0"/>
                <a:cs typeface="Kalpurush" panose="02000600000000000000" charset="0"/>
              </a:rPr>
              <a:t>শ্রেণি- ৯ম-১০ম </a:t>
            </a:r>
            <a:endParaRPr sz="44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latin typeface="Kalpurush" panose="02000600000000000000" charset="0"/>
                <a:cs typeface="Kalpurush" panose="02000600000000000000" charset="0"/>
              </a:rPr>
              <a:t>অধ্যায়- </a:t>
            </a:r>
            <a:r>
              <a:rPr lang="en-US" altLang="en-GB" sz="4400">
                <a:latin typeface="Kalpurush" panose="02000600000000000000" charset="0"/>
                <a:cs typeface="Kalpurush" panose="02000600000000000000" charset="0"/>
              </a:rPr>
              <a:t>৫</a:t>
            </a:r>
            <a:r>
              <a:rPr lang="en-GB" sz="4400">
                <a:latin typeface="Kalpurush" panose="02000600000000000000" charset="0"/>
                <a:cs typeface="Kalpurush" panose="02000600000000000000" charset="0"/>
              </a:rPr>
              <a:t>ম </a:t>
            </a:r>
            <a:endParaRPr sz="4400">
              <a:latin typeface="Kalpurush" panose="02000600000000000000" charset="0"/>
              <a:cs typeface="Kalpurush" panose="02000600000000000000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 sz="4400">
                <a:latin typeface="Kalpurush" panose="02000600000000000000" charset="0"/>
                <a:cs typeface="Kalpurush" panose="02000600000000000000" charset="0"/>
              </a:rPr>
              <a:t>রাসায়নিক বন্ধন</a:t>
            </a:r>
            <a:endParaRPr lang="en-US" altLang="en-GB" sz="2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00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7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700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 txBox="1"/>
          <p:nvPr>
            <p:ph type="body" idx="1"/>
          </p:nvPr>
        </p:nvSpPr>
        <p:spPr>
          <a:xfrm>
            <a:off x="311700" y="251200"/>
            <a:ext cx="8520600" cy="828900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9900"/>
                </a:solidFill>
                <a:latin typeface="Kalpurush" panose="02000600000000000000" charset="0"/>
                <a:cs typeface="Kalpurush" panose="02000600000000000000" charset="0"/>
              </a:rPr>
              <a:t>আয়নিক বন্ধন</a:t>
            </a:r>
            <a:r>
              <a:rPr lang="en-GB" sz="4800">
                <a:solidFill>
                  <a:srgbClr val="000000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endParaRPr sz="4800">
              <a:latin typeface="Kalpurush" panose="02000600000000000000" charset="0"/>
              <a:cs typeface="Kalpurush" panose="02000600000000000000" charset="0"/>
            </a:endParaRPr>
          </a:p>
        </p:txBody>
      </p:sp>
      <p:grpSp>
        <p:nvGrpSpPr>
          <p:cNvPr id="147" name="Google Shape;147;p16"/>
          <p:cNvGrpSpPr/>
          <p:nvPr/>
        </p:nvGrpSpPr>
        <p:grpSpPr>
          <a:xfrm>
            <a:off x="702725" y="2166475"/>
            <a:ext cx="1885450" cy="1744013"/>
            <a:chOff x="626525" y="2699875"/>
            <a:chExt cx="1885450" cy="1744013"/>
          </a:xfrm>
        </p:grpSpPr>
        <p:sp>
          <p:nvSpPr>
            <p:cNvPr id="148" name="Google Shape;148;p16"/>
            <p:cNvSpPr/>
            <p:nvPr/>
          </p:nvSpPr>
          <p:spPr>
            <a:xfrm>
              <a:off x="1141850" y="271138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9" name="Google Shape;149;p16"/>
            <p:cNvSpPr/>
            <p:nvPr/>
          </p:nvSpPr>
          <p:spPr>
            <a:xfrm>
              <a:off x="702250" y="3064963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1067150" y="430408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1" name="Google Shape;151;p16"/>
            <p:cNvSpPr/>
            <p:nvPr/>
          </p:nvSpPr>
          <p:spPr>
            <a:xfrm>
              <a:off x="702250" y="3985363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2" name="Google Shape;152;p16"/>
            <p:cNvSpPr/>
            <p:nvPr/>
          </p:nvSpPr>
          <p:spPr>
            <a:xfrm>
              <a:off x="2364375" y="375343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3" name="Google Shape;153;p16"/>
            <p:cNvSpPr/>
            <p:nvPr/>
          </p:nvSpPr>
          <p:spPr>
            <a:xfrm>
              <a:off x="2053575" y="416428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4" name="Google Shape;154;p16"/>
            <p:cNvSpPr/>
            <p:nvPr/>
          </p:nvSpPr>
          <p:spPr>
            <a:xfrm>
              <a:off x="937325" y="2975575"/>
              <a:ext cx="1212000" cy="11811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5" name="Google Shape;155;p16"/>
            <p:cNvSpPr txBox="1"/>
            <p:nvPr/>
          </p:nvSpPr>
          <p:spPr>
            <a:xfrm>
              <a:off x="1332050" y="3387475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Cl</a:t>
              </a:r>
              <a:endParaRPr sz="1800">
                <a:solidFill>
                  <a:schemeClr val="dk2"/>
                </a:solidFill>
              </a:endParaRPr>
            </a:p>
          </p:txBody>
        </p:sp>
        <p:sp>
          <p:nvSpPr>
            <p:cNvPr id="156" name="Google Shape;156;p16"/>
            <p:cNvSpPr/>
            <p:nvPr/>
          </p:nvSpPr>
          <p:spPr>
            <a:xfrm>
              <a:off x="14695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7" name="Google Shape;157;p16"/>
            <p:cNvSpPr/>
            <p:nvPr/>
          </p:nvSpPr>
          <p:spPr>
            <a:xfrm>
              <a:off x="1503050" y="318841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8" name="Google Shape;158;p16"/>
            <p:cNvSpPr/>
            <p:nvPr/>
          </p:nvSpPr>
          <p:spPr>
            <a:xfrm>
              <a:off x="2056125" y="3328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9" name="Google Shape;159;p16"/>
            <p:cNvSpPr/>
            <p:nvPr/>
          </p:nvSpPr>
          <p:spPr>
            <a:xfrm>
              <a:off x="2056125" y="3496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0" name="Google Shape;160;p16"/>
            <p:cNvSpPr/>
            <p:nvPr/>
          </p:nvSpPr>
          <p:spPr>
            <a:xfrm>
              <a:off x="1321925" y="29290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1" name="Google Shape;161;p16"/>
            <p:cNvSpPr/>
            <p:nvPr/>
          </p:nvSpPr>
          <p:spPr>
            <a:xfrm>
              <a:off x="1139300" y="30486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2" name="Google Shape;162;p16"/>
            <p:cNvSpPr/>
            <p:nvPr/>
          </p:nvSpPr>
          <p:spPr>
            <a:xfrm>
              <a:off x="851850" y="3604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3" name="Google Shape;163;p16"/>
            <p:cNvSpPr/>
            <p:nvPr/>
          </p:nvSpPr>
          <p:spPr>
            <a:xfrm>
              <a:off x="9373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4" name="Google Shape;164;p16"/>
            <p:cNvSpPr/>
            <p:nvPr/>
          </p:nvSpPr>
          <p:spPr>
            <a:xfrm>
              <a:off x="1650650" y="4043950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5" name="Google Shape;165;p16"/>
            <p:cNvSpPr/>
            <p:nvPr/>
          </p:nvSpPr>
          <p:spPr>
            <a:xfrm>
              <a:off x="1861900" y="396076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6" name="Google Shape;166;p16"/>
            <p:cNvSpPr/>
            <p:nvPr/>
          </p:nvSpPr>
          <p:spPr>
            <a:xfrm>
              <a:off x="2203725" y="297556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7" name="Google Shape;167;p16"/>
            <p:cNvSpPr/>
            <p:nvPr/>
          </p:nvSpPr>
          <p:spPr>
            <a:xfrm>
              <a:off x="626525" y="2699875"/>
              <a:ext cx="1833600" cy="17325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8" name="Google Shape;168;p16"/>
          <p:cNvSpPr txBox="1"/>
          <p:nvPr/>
        </p:nvSpPr>
        <p:spPr>
          <a:xfrm>
            <a:off x="742315" y="4196715"/>
            <a:ext cx="2418080" cy="475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ক্লোরিন  পরমানু </a:t>
            </a:r>
            <a:endParaRPr sz="24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69" name="Google Shape;169;p16"/>
          <p:cNvSpPr txBox="1"/>
          <p:nvPr/>
        </p:nvSpPr>
        <p:spPr>
          <a:xfrm>
            <a:off x="6872950" y="2781925"/>
            <a:ext cx="4896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2"/>
                </a:solidFill>
              </a:rPr>
              <a:t>Cl</a:t>
            </a:r>
            <a:r>
              <a:rPr lang="en-GB" sz="1800" baseline="30000">
                <a:solidFill>
                  <a:schemeClr val="dk2"/>
                </a:solidFill>
              </a:rPr>
              <a:t>-</a:t>
            </a:r>
            <a:endParaRPr sz="1800" baseline="30000">
              <a:solidFill>
                <a:schemeClr val="dk2"/>
              </a:solidFill>
            </a:endParaRPr>
          </a:p>
        </p:txBody>
      </p:sp>
      <p:grpSp>
        <p:nvGrpSpPr>
          <p:cNvPr id="170" name="Google Shape;170;p16"/>
          <p:cNvGrpSpPr/>
          <p:nvPr/>
        </p:nvGrpSpPr>
        <p:grpSpPr>
          <a:xfrm>
            <a:off x="6183925" y="2177988"/>
            <a:ext cx="1890650" cy="1757588"/>
            <a:chOff x="5802925" y="2711388"/>
            <a:chExt cx="1890650" cy="1757588"/>
          </a:xfrm>
        </p:grpSpPr>
        <p:sp>
          <p:nvSpPr>
            <p:cNvPr id="171" name="Google Shape;171;p16"/>
            <p:cNvSpPr/>
            <p:nvPr/>
          </p:nvSpPr>
          <p:spPr>
            <a:xfrm>
              <a:off x="6323450" y="271138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2" name="Google Shape;172;p16"/>
            <p:cNvSpPr/>
            <p:nvPr/>
          </p:nvSpPr>
          <p:spPr>
            <a:xfrm>
              <a:off x="5883850" y="3064963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3" name="Google Shape;173;p16"/>
            <p:cNvSpPr/>
            <p:nvPr/>
          </p:nvSpPr>
          <p:spPr>
            <a:xfrm>
              <a:off x="6248750" y="430408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4" name="Google Shape;174;p16"/>
            <p:cNvSpPr/>
            <p:nvPr/>
          </p:nvSpPr>
          <p:spPr>
            <a:xfrm>
              <a:off x="5883850" y="3985363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5" name="Google Shape;175;p16"/>
            <p:cNvSpPr/>
            <p:nvPr/>
          </p:nvSpPr>
          <p:spPr>
            <a:xfrm>
              <a:off x="7545975" y="375343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6" name="Google Shape;176;p16"/>
            <p:cNvSpPr/>
            <p:nvPr/>
          </p:nvSpPr>
          <p:spPr>
            <a:xfrm>
              <a:off x="7235175" y="4164288"/>
              <a:ext cx="147600" cy="139800"/>
            </a:xfrm>
            <a:prstGeom prst="flowChartConnector">
              <a:avLst/>
            </a:prstGeom>
            <a:solidFill>
              <a:schemeClr val="accent4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7" name="Google Shape;177;p16"/>
            <p:cNvSpPr/>
            <p:nvPr/>
          </p:nvSpPr>
          <p:spPr>
            <a:xfrm>
              <a:off x="6118925" y="2975575"/>
              <a:ext cx="1212000" cy="11811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8" name="Google Shape;178;p16"/>
            <p:cNvSpPr/>
            <p:nvPr/>
          </p:nvSpPr>
          <p:spPr>
            <a:xfrm>
              <a:off x="66511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9" name="Google Shape;179;p16"/>
            <p:cNvSpPr/>
            <p:nvPr/>
          </p:nvSpPr>
          <p:spPr>
            <a:xfrm>
              <a:off x="6684650" y="318841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0" name="Google Shape;180;p16"/>
            <p:cNvSpPr/>
            <p:nvPr/>
          </p:nvSpPr>
          <p:spPr>
            <a:xfrm>
              <a:off x="7237725" y="3328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1" name="Google Shape;181;p16"/>
            <p:cNvSpPr/>
            <p:nvPr/>
          </p:nvSpPr>
          <p:spPr>
            <a:xfrm>
              <a:off x="7237725" y="3496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2" name="Google Shape;182;p16"/>
            <p:cNvSpPr/>
            <p:nvPr/>
          </p:nvSpPr>
          <p:spPr>
            <a:xfrm>
              <a:off x="6503525" y="29290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3" name="Google Shape;183;p16"/>
            <p:cNvSpPr/>
            <p:nvPr/>
          </p:nvSpPr>
          <p:spPr>
            <a:xfrm>
              <a:off x="6320900" y="30486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4" name="Google Shape;184;p16"/>
            <p:cNvSpPr/>
            <p:nvPr/>
          </p:nvSpPr>
          <p:spPr>
            <a:xfrm>
              <a:off x="6033450" y="3604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5" name="Google Shape;185;p16"/>
            <p:cNvSpPr/>
            <p:nvPr/>
          </p:nvSpPr>
          <p:spPr>
            <a:xfrm>
              <a:off x="61189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6" name="Google Shape;186;p16"/>
            <p:cNvSpPr/>
            <p:nvPr/>
          </p:nvSpPr>
          <p:spPr>
            <a:xfrm>
              <a:off x="6832250" y="4043950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7" name="Google Shape;187;p16"/>
            <p:cNvSpPr/>
            <p:nvPr/>
          </p:nvSpPr>
          <p:spPr>
            <a:xfrm>
              <a:off x="7043500" y="396076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8" name="Google Shape;188;p16"/>
            <p:cNvSpPr/>
            <p:nvPr/>
          </p:nvSpPr>
          <p:spPr>
            <a:xfrm>
              <a:off x="7385325" y="297556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9" name="Google Shape;189;p16"/>
            <p:cNvSpPr/>
            <p:nvPr/>
          </p:nvSpPr>
          <p:spPr>
            <a:xfrm>
              <a:off x="5802925" y="2736475"/>
              <a:ext cx="1833600" cy="17325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90" name="Google Shape;190;p16"/>
          <p:cNvSpPr txBox="1"/>
          <p:nvPr/>
        </p:nvSpPr>
        <p:spPr>
          <a:xfrm>
            <a:off x="6228950" y="4196800"/>
            <a:ext cx="17709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ক্লোরিন  আয়ন </a:t>
            </a:r>
            <a:endParaRPr sz="24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7499350" y="2242663"/>
            <a:ext cx="147600" cy="139800"/>
          </a:xfrm>
          <a:prstGeom prst="flowChartConnector">
            <a:avLst/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 build="p"/>
      <p:bldP spid="146" grpId="1" animBg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17"/>
          <p:cNvGrpSpPr/>
          <p:nvPr/>
        </p:nvGrpSpPr>
        <p:grpSpPr>
          <a:xfrm>
            <a:off x="2099185" y="2160809"/>
            <a:ext cx="1802100" cy="1732500"/>
            <a:chOff x="5299585" y="2909975"/>
            <a:chExt cx="1802100" cy="1732500"/>
          </a:xfrm>
        </p:grpSpPr>
        <p:sp>
          <p:nvSpPr>
            <p:cNvPr id="197" name="Google Shape;197;p17"/>
            <p:cNvSpPr/>
            <p:nvPr/>
          </p:nvSpPr>
          <p:spPr>
            <a:xfrm>
              <a:off x="6796200" y="3093063"/>
              <a:ext cx="147600" cy="139800"/>
            </a:xfrm>
            <a:prstGeom prst="flowChartConnector">
              <a:avLst/>
            </a:prstGeom>
            <a:solidFill>
              <a:srgbClr val="FFFFFF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5605045" y="3185675"/>
              <a:ext cx="1191300" cy="11811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9" name="Google Shape;199;p17"/>
            <p:cNvSpPr txBox="1"/>
            <p:nvPr/>
          </p:nvSpPr>
          <p:spPr>
            <a:xfrm>
              <a:off x="5948600" y="3597575"/>
              <a:ext cx="5652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Na</a:t>
              </a:r>
              <a:r>
                <a:rPr lang="en-GB" sz="1800" baseline="30000">
                  <a:solidFill>
                    <a:schemeClr val="dk2"/>
                  </a:solidFill>
                </a:rPr>
                <a:t>+</a:t>
              </a:r>
              <a:endParaRPr sz="1800" baseline="30000">
                <a:solidFill>
                  <a:schemeClr val="dk2"/>
                </a:solidFill>
              </a:endParaRPr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6128091" y="403107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6161039" y="3398513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6704601" y="353832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6704601" y="370632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5983029" y="313912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5803546" y="325872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5521040" y="381507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5605045" y="4031075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08;p17"/>
            <p:cNvSpPr/>
            <p:nvPr/>
          </p:nvSpPr>
          <p:spPr>
            <a:xfrm>
              <a:off x="6306100" y="4254050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09;p17"/>
            <p:cNvSpPr/>
            <p:nvPr/>
          </p:nvSpPr>
          <p:spPr>
            <a:xfrm>
              <a:off x="6513717" y="4170863"/>
              <a:ext cx="1452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" name="Google Shape;210;p17"/>
            <p:cNvSpPr/>
            <p:nvPr/>
          </p:nvSpPr>
          <p:spPr>
            <a:xfrm>
              <a:off x="5299585" y="2909975"/>
              <a:ext cx="1802100" cy="17325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11" name="Google Shape;211;p17"/>
          <p:cNvGrpSpPr/>
          <p:nvPr/>
        </p:nvGrpSpPr>
        <p:grpSpPr>
          <a:xfrm>
            <a:off x="3897925" y="2114622"/>
            <a:ext cx="1890650" cy="1757588"/>
            <a:chOff x="6183925" y="2711388"/>
            <a:chExt cx="1890650" cy="1757588"/>
          </a:xfrm>
        </p:grpSpPr>
        <p:sp>
          <p:nvSpPr>
            <p:cNvPr id="212" name="Google Shape;212;p17"/>
            <p:cNvSpPr txBox="1"/>
            <p:nvPr/>
          </p:nvSpPr>
          <p:spPr>
            <a:xfrm>
              <a:off x="6872950" y="3391525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Cl</a:t>
              </a:r>
              <a:r>
                <a:rPr lang="en-GB" sz="1800" baseline="30000">
                  <a:solidFill>
                    <a:schemeClr val="dk2"/>
                  </a:solidFill>
                </a:rPr>
                <a:t>-</a:t>
              </a:r>
              <a:endParaRPr sz="1800" baseline="30000">
                <a:solidFill>
                  <a:schemeClr val="dk2"/>
                </a:solidFill>
              </a:endParaRPr>
            </a:p>
          </p:txBody>
        </p:sp>
        <p:grpSp>
          <p:nvGrpSpPr>
            <p:cNvPr id="213" name="Google Shape;213;p17"/>
            <p:cNvGrpSpPr/>
            <p:nvPr/>
          </p:nvGrpSpPr>
          <p:grpSpPr>
            <a:xfrm>
              <a:off x="6183925" y="2711388"/>
              <a:ext cx="1890650" cy="1757588"/>
              <a:chOff x="6183925" y="2635188"/>
              <a:chExt cx="1890650" cy="1757588"/>
            </a:xfrm>
          </p:grpSpPr>
          <p:sp>
            <p:nvSpPr>
              <p:cNvPr id="214" name="Google Shape;214;p17"/>
              <p:cNvSpPr/>
              <p:nvPr/>
            </p:nvSpPr>
            <p:spPr>
              <a:xfrm>
                <a:off x="7499350" y="2699863"/>
                <a:ext cx="147600" cy="139800"/>
              </a:xfrm>
              <a:prstGeom prst="flowChartConnector">
                <a:avLst/>
              </a:prstGeom>
              <a:solidFill>
                <a:schemeClr val="accent4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grpSp>
            <p:nvGrpSpPr>
              <p:cNvPr id="215" name="Google Shape;215;p17"/>
              <p:cNvGrpSpPr/>
              <p:nvPr/>
            </p:nvGrpSpPr>
            <p:grpSpPr>
              <a:xfrm>
                <a:off x="6183925" y="2635188"/>
                <a:ext cx="1890650" cy="1757588"/>
                <a:chOff x="5802925" y="2711388"/>
                <a:chExt cx="1890650" cy="1757588"/>
              </a:xfrm>
            </p:grpSpPr>
            <p:sp>
              <p:nvSpPr>
                <p:cNvPr id="216" name="Google Shape;216;p17"/>
                <p:cNvSpPr/>
                <p:nvPr/>
              </p:nvSpPr>
              <p:spPr>
                <a:xfrm>
                  <a:off x="6323450" y="2711388"/>
                  <a:ext cx="147600" cy="139800"/>
                </a:xfrm>
                <a:prstGeom prst="flowChartConnector">
                  <a:avLst/>
                </a:prstGeom>
                <a:solidFill>
                  <a:schemeClr val="accent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17" name="Google Shape;217;p17"/>
                <p:cNvSpPr/>
                <p:nvPr/>
              </p:nvSpPr>
              <p:spPr>
                <a:xfrm>
                  <a:off x="5883850" y="3064963"/>
                  <a:ext cx="147600" cy="139800"/>
                </a:xfrm>
                <a:prstGeom prst="flowChartConnector">
                  <a:avLst/>
                </a:prstGeom>
                <a:solidFill>
                  <a:schemeClr val="accent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18" name="Google Shape;218;p17"/>
                <p:cNvSpPr/>
                <p:nvPr/>
              </p:nvSpPr>
              <p:spPr>
                <a:xfrm>
                  <a:off x="6248750" y="4304088"/>
                  <a:ext cx="147600" cy="139800"/>
                </a:xfrm>
                <a:prstGeom prst="flowChartConnector">
                  <a:avLst/>
                </a:prstGeom>
                <a:solidFill>
                  <a:schemeClr val="accent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19" name="Google Shape;219;p17"/>
                <p:cNvSpPr/>
                <p:nvPr/>
              </p:nvSpPr>
              <p:spPr>
                <a:xfrm>
                  <a:off x="5883850" y="3985363"/>
                  <a:ext cx="147600" cy="139800"/>
                </a:xfrm>
                <a:prstGeom prst="flowChartConnector">
                  <a:avLst/>
                </a:prstGeom>
                <a:solidFill>
                  <a:schemeClr val="accent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0" name="Google Shape;220;p17"/>
                <p:cNvSpPr/>
                <p:nvPr/>
              </p:nvSpPr>
              <p:spPr>
                <a:xfrm>
                  <a:off x="7545975" y="3753438"/>
                  <a:ext cx="147600" cy="139800"/>
                </a:xfrm>
                <a:prstGeom prst="flowChartConnector">
                  <a:avLst/>
                </a:prstGeom>
                <a:solidFill>
                  <a:schemeClr val="accent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1" name="Google Shape;221;p17"/>
                <p:cNvSpPr/>
                <p:nvPr/>
              </p:nvSpPr>
              <p:spPr>
                <a:xfrm>
                  <a:off x="7235175" y="4164288"/>
                  <a:ext cx="147600" cy="139800"/>
                </a:xfrm>
                <a:prstGeom prst="flowChartConnector">
                  <a:avLst/>
                </a:prstGeom>
                <a:solidFill>
                  <a:schemeClr val="accent4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2" name="Google Shape;222;p17"/>
                <p:cNvSpPr/>
                <p:nvPr/>
              </p:nvSpPr>
              <p:spPr>
                <a:xfrm>
                  <a:off x="6118925" y="2975575"/>
                  <a:ext cx="1212000" cy="1181100"/>
                </a:xfrm>
                <a:prstGeom prst="donut">
                  <a:avLst>
                    <a:gd name="adj" fmla="val 25000"/>
                  </a:avLst>
                </a:prstGeom>
                <a:solidFill>
                  <a:schemeClr val="lt2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3" name="Google Shape;223;p17"/>
                <p:cNvSpPr/>
                <p:nvPr/>
              </p:nvSpPr>
              <p:spPr>
                <a:xfrm>
                  <a:off x="6651125" y="382097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4" name="Google Shape;224;p17"/>
                <p:cNvSpPr/>
                <p:nvPr/>
              </p:nvSpPr>
              <p:spPr>
                <a:xfrm>
                  <a:off x="6684650" y="3188413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5" name="Google Shape;225;p17"/>
                <p:cNvSpPr/>
                <p:nvPr/>
              </p:nvSpPr>
              <p:spPr>
                <a:xfrm>
                  <a:off x="7237725" y="332822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6" name="Google Shape;226;p17"/>
                <p:cNvSpPr/>
                <p:nvPr/>
              </p:nvSpPr>
              <p:spPr>
                <a:xfrm>
                  <a:off x="7237725" y="349622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7" name="Google Shape;227;p17"/>
                <p:cNvSpPr/>
                <p:nvPr/>
              </p:nvSpPr>
              <p:spPr>
                <a:xfrm>
                  <a:off x="6503525" y="292902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8" name="Google Shape;228;p17"/>
                <p:cNvSpPr/>
                <p:nvPr/>
              </p:nvSpPr>
              <p:spPr>
                <a:xfrm>
                  <a:off x="6320900" y="304862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29" name="Google Shape;229;p17"/>
                <p:cNvSpPr/>
                <p:nvPr/>
              </p:nvSpPr>
              <p:spPr>
                <a:xfrm>
                  <a:off x="6033450" y="360497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30" name="Google Shape;230;p17"/>
                <p:cNvSpPr/>
                <p:nvPr/>
              </p:nvSpPr>
              <p:spPr>
                <a:xfrm>
                  <a:off x="6118925" y="3820975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31" name="Google Shape;231;p17"/>
                <p:cNvSpPr/>
                <p:nvPr/>
              </p:nvSpPr>
              <p:spPr>
                <a:xfrm>
                  <a:off x="6832250" y="4043950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32" name="Google Shape;232;p17"/>
                <p:cNvSpPr/>
                <p:nvPr/>
              </p:nvSpPr>
              <p:spPr>
                <a:xfrm>
                  <a:off x="7043500" y="3960763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33" name="Google Shape;233;p17"/>
                <p:cNvSpPr/>
                <p:nvPr/>
              </p:nvSpPr>
              <p:spPr>
                <a:xfrm>
                  <a:off x="7385325" y="2975563"/>
                  <a:ext cx="147600" cy="139800"/>
                </a:xfrm>
                <a:prstGeom prst="flowChartConnector">
                  <a:avLst/>
                </a:prstGeom>
                <a:solidFill>
                  <a:srgbClr val="FF9900"/>
                </a:solidFill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234" name="Google Shape;234;p17"/>
                <p:cNvSpPr/>
                <p:nvPr/>
              </p:nvSpPr>
              <p:spPr>
                <a:xfrm>
                  <a:off x="5802925" y="2736475"/>
                  <a:ext cx="1833600" cy="1732500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</p:grpSp>
      </p:grpSp>
      <p:sp>
        <p:nvSpPr>
          <p:cNvPr id="235" name="Google Shape;235;p17"/>
          <p:cNvSpPr txBox="1"/>
          <p:nvPr/>
        </p:nvSpPr>
        <p:spPr>
          <a:xfrm>
            <a:off x="2058946" y="4226671"/>
            <a:ext cx="4257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সোডিয়াম ক্লোরাইড  অণু  </a:t>
            </a:r>
            <a:endParaRPr sz="32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46" name="Google Shape;146;p16"/>
          <p:cNvSpPr txBox="1"/>
          <p:nvPr>
            <p:ph type="body" idx="1"/>
          </p:nvPr>
        </p:nvSpPr>
        <p:spPr>
          <a:xfrm>
            <a:off x="311700" y="251200"/>
            <a:ext cx="8520600" cy="828900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9900"/>
                </a:solidFill>
                <a:latin typeface="Kalpurush" panose="02000600000000000000" charset="0"/>
                <a:cs typeface="Kalpurush" panose="02000600000000000000" charset="0"/>
              </a:rPr>
              <a:t>আয়নিক বন্ধন</a:t>
            </a:r>
            <a:r>
              <a:rPr lang="en-GB" sz="4800">
                <a:solidFill>
                  <a:srgbClr val="000000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endParaRPr sz="4800"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/>
                                        <p:tgtEl>
                                          <p:spTgt spid="1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2000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0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 build="p"/>
      <p:bldP spid="146" grpId="1" animBg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8"/>
          <p:cNvSpPr txBox="1"/>
          <p:nvPr>
            <p:ph type="body" idx="1"/>
          </p:nvPr>
        </p:nvSpPr>
        <p:spPr>
          <a:xfrm>
            <a:off x="264175" y="1507300"/>
            <a:ext cx="8520600" cy="2931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GB"/>
              <a:t> </a:t>
            </a:r>
            <a:endParaRPr lang="en-GB"/>
          </a:p>
        </p:txBody>
      </p:sp>
      <p:sp>
        <p:nvSpPr>
          <p:cNvPr id="243" name="Google Shape;243;p18"/>
          <p:cNvSpPr txBox="1"/>
          <p:nvPr/>
        </p:nvSpPr>
        <p:spPr>
          <a:xfrm>
            <a:off x="311700" y="2090025"/>
            <a:ext cx="8520600" cy="2212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4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 ধনাত্মক ও ঋণাত্মক আয়নের সংযোগের মাধ্যমে যে বন্ধন তৈরি হয় তাকে আয়নিক বন্ধন বলে।  </a:t>
            </a:r>
            <a:endParaRPr sz="44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146" name="Google Shape;146;p16"/>
          <p:cNvSpPr txBox="1"/>
          <p:nvPr/>
        </p:nvSpPr>
        <p:spPr>
          <a:xfrm>
            <a:off x="311785" y="251460"/>
            <a:ext cx="8520430" cy="1064895"/>
          </a:xfrm>
          <a:prstGeom prst="rect">
            <a:avLst/>
          </a:prstGeom>
          <a:blipFill>
            <a:blip r:embed="rId1"/>
          </a:blipFill>
          <a:ln>
            <a:noFill/>
          </a:ln>
        </p:spPr>
        <p:txBody>
          <a:bodyPr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11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 panose="020F0502020204030204"/>
              <a:buChar char="●"/>
              <a:defRPr sz="13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1pPr>
            <a:lvl2pPr marL="914400" marR="0" lvl="1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○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2pPr>
            <a:lvl3pPr marL="1371600" marR="0" lvl="2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■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3pPr>
            <a:lvl4pPr marL="1828800" marR="0" lvl="3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●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4pPr>
            <a:lvl5pPr marL="2286000" marR="0" lvl="4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○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5pPr>
            <a:lvl6pPr marL="2743200" marR="0" lvl="5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■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6pPr>
            <a:lvl7pPr marL="3200400" marR="0" lvl="6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●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7pPr>
            <a:lvl8pPr marL="3657600" marR="0" lvl="7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○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8pPr>
            <a:lvl9pPr marL="4114800" marR="0" lvl="8" indent="-2984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 panose="020F0502020204030204"/>
              <a:buChar char="■"/>
              <a:defRPr sz="1100" b="0" i="0" u="none" strike="noStrike" cap="none">
                <a:solidFill>
                  <a:schemeClr val="dk2"/>
                </a:solidFill>
                <a:latin typeface="Calibri" panose="020F0502020204030204"/>
                <a:ea typeface="Calibri" panose="020F0502020204030204"/>
                <a:cs typeface="Calibri" panose="020F0502020204030204"/>
                <a:sym typeface="Calibri" panose="020F0502020204030204"/>
              </a:defRPr>
            </a:lvl9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solidFill>
                  <a:srgbClr val="FF9900"/>
                </a:solidFill>
                <a:latin typeface="Kalpurush" panose="02000600000000000000" charset="0"/>
                <a:cs typeface="Kalpurush" panose="02000600000000000000" charset="0"/>
              </a:rPr>
              <a:t>আয়নিক বন্ধন</a:t>
            </a:r>
            <a:r>
              <a:rPr lang="en-GB" sz="4800">
                <a:solidFill>
                  <a:srgbClr val="000000"/>
                </a:solidFill>
                <a:latin typeface="Kalpurush" panose="02000600000000000000" charset="0"/>
                <a:cs typeface="Kalpurush" panose="02000600000000000000" charset="0"/>
              </a:rPr>
              <a:t> </a:t>
            </a:r>
            <a:endParaRPr sz="4800"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6" grpId="0" animBg="1"/>
      <p:bldP spid="146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9"/>
          <p:cNvSpPr txBox="1"/>
          <p:nvPr>
            <p:ph type="title"/>
          </p:nvPr>
        </p:nvSpPr>
        <p:spPr>
          <a:xfrm>
            <a:off x="476885" y="290830"/>
            <a:ext cx="8227060" cy="954405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4800">
                <a:solidFill>
                  <a:srgbClr val="FF9900"/>
                </a:solidFill>
                <a:latin typeface="Kalpurush" panose="02000600000000000000" charset="0"/>
                <a:cs typeface="Kalpurush" panose="02000600000000000000" charset="0"/>
              </a:rPr>
              <a:t>সমযোজী বন্ধন</a:t>
            </a:r>
            <a:endParaRPr lang="en-GB" sz="4800">
              <a:solidFill>
                <a:srgbClr val="FF9900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grpSp>
        <p:nvGrpSpPr>
          <p:cNvPr id="249" name="Google Shape;249;p19"/>
          <p:cNvGrpSpPr/>
          <p:nvPr>
            <p:custDataLst>
              <p:tags r:id="rId2"/>
            </p:custDataLst>
          </p:nvPr>
        </p:nvGrpSpPr>
        <p:grpSpPr>
          <a:xfrm>
            <a:off x="3470850" y="2670775"/>
            <a:ext cx="1323675" cy="1181100"/>
            <a:chOff x="880050" y="2975575"/>
            <a:chExt cx="1323675" cy="1181100"/>
          </a:xfrm>
        </p:grpSpPr>
        <p:sp>
          <p:nvSpPr>
            <p:cNvPr id="250" name="Google Shape;250;p19"/>
            <p:cNvSpPr/>
            <p:nvPr>
              <p:custDataLst>
                <p:tags r:id="rId3"/>
              </p:custDataLst>
            </p:nvPr>
          </p:nvSpPr>
          <p:spPr>
            <a:xfrm>
              <a:off x="937325" y="2975575"/>
              <a:ext cx="1212000" cy="1181100"/>
            </a:xfrm>
            <a:prstGeom prst="donut">
              <a:avLst>
                <a:gd name="adj" fmla="val 25000"/>
              </a:avLst>
            </a:prstGeom>
            <a:solidFill>
              <a:schemeClr val="lt2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1" name="Google Shape;251;p19"/>
            <p:cNvSpPr txBox="1"/>
            <p:nvPr>
              <p:custDataLst>
                <p:tags r:id="rId4"/>
              </p:custDataLst>
            </p:nvPr>
          </p:nvSpPr>
          <p:spPr>
            <a:xfrm>
              <a:off x="1332050" y="3387475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O</a:t>
              </a:r>
              <a:endParaRPr sz="1800">
                <a:solidFill>
                  <a:schemeClr val="dk2"/>
                </a:solidFill>
              </a:endParaRPr>
            </a:p>
          </p:txBody>
        </p:sp>
        <p:sp>
          <p:nvSpPr>
            <p:cNvPr id="252" name="Google Shape;252;p19"/>
            <p:cNvSpPr/>
            <p:nvPr>
              <p:custDataLst>
                <p:tags r:id="rId5"/>
              </p:custDataLst>
            </p:nvPr>
          </p:nvSpPr>
          <p:spPr>
            <a:xfrm>
              <a:off x="14695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3" name="Google Shape;253;p19"/>
            <p:cNvSpPr/>
            <p:nvPr>
              <p:custDataLst>
                <p:tags r:id="rId6"/>
              </p:custDataLst>
            </p:nvPr>
          </p:nvSpPr>
          <p:spPr>
            <a:xfrm>
              <a:off x="1503050" y="318841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4" name="Google Shape;254;p19"/>
            <p:cNvSpPr/>
            <p:nvPr>
              <p:custDataLst>
                <p:tags r:id="rId7"/>
              </p:custDataLst>
            </p:nvPr>
          </p:nvSpPr>
          <p:spPr>
            <a:xfrm>
              <a:off x="1813325" y="29755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5" name="Google Shape;255;p19"/>
            <p:cNvSpPr/>
            <p:nvPr>
              <p:custDataLst>
                <p:tags r:id="rId8"/>
              </p:custDataLst>
            </p:nvPr>
          </p:nvSpPr>
          <p:spPr>
            <a:xfrm>
              <a:off x="2056125" y="3328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6" name="Google Shape;256;p19"/>
            <p:cNvSpPr/>
            <p:nvPr>
              <p:custDataLst>
                <p:tags r:id="rId9"/>
              </p:custDataLst>
            </p:nvPr>
          </p:nvSpPr>
          <p:spPr>
            <a:xfrm>
              <a:off x="1135450" y="29755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7" name="Google Shape;257;p19"/>
            <p:cNvSpPr/>
            <p:nvPr>
              <p:custDataLst>
                <p:tags r:id="rId10"/>
              </p:custDataLst>
            </p:nvPr>
          </p:nvSpPr>
          <p:spPr>
            <a:xfrm>
              <a:off x="880050" y="3328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8" name="Google Shape;258;p19"/>
            <p:cNvSpPr/>
            <p:nvPr>
              <p:custDataLst>
                <p:tags r:id="rId11"/>
              </p:custDataLst>
            </p:nvPr>
          </p:nvSpPr>
          <p:spPr>
            <a:xfrm>
              <a:off x="19609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9" name="Google Shape;259;p19"/>
            <p:cNvSpPr/>
            <p:nvPr>
              <p:custDataLst>
                <p:tags r:id="rId12"/>
              </p:custDataLst>
            </p:nvPr>
          </p:nvSpPr>
          <p:spPr>
            <a:xfrm>
              <a:off x="9373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60" name="Google Shape;260;p19"/>
          <p:cNvSpPr txBox="1"/>
          <p:nvPr>
            <p:custDataLst>
              <p:tags r:id="rId13"/>
            </p:custDataLst>
          </p:nvPr>
        </p:nvSpPr>
        <p:spPr>
          <a:xfrm>
            <a:off x="2978785" y="4236085"/>
            <a:ext cx="2569210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অক্সিজেন পরমানু </a:t>
            </a:r>
            <a:endParaRPr sz="28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grpSp>
        <p:nvGrpSpPr>
          <p:cNvPr id="261" name="Google Shape;261;p19"/>
          <p:cNvGrpSpPr/>
          <p:nvPr>
            <p:custDataLst>
              <p:tags r:id="rId14"/>
            </p:custDataLst>
          </p:nvPr>
        </p:nvGrpSpPr>
        <p:grpSpPr>
          <a:xfrm rot="-132919">
            <a:off x="7326908" y="2830031"/>
            <a:ext cx="721027" cy="694714"/>
            <a:chOff x="6346399" y="2390852"/>
            <a:chExt cx="705600" cy="656700"/>
          </a:xfrm>
        </p:grpSpPr>
        <p:sp>
          <p:nvSpPr>
            <p:cNvPr id="262" name="Google Shape;262;p19"/>
            <p:cNvSpPr/>
            <p:nvPr>
              <p:custDataLst>
                <p:tags r:id="rId15"/>
              </p:custDataLst>
            </p:nvPr>
          </p:nvSpPr>
          <p:spPr>
            <a:xfrm>
              <a:off x="6408790" y="2416657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3" name="Google Shape;263;p19"/>
            <p:cNvSpPr/>
            <p:nvPr>
              <p:custDataLst>
                <p:tags r:id="rId16"/>
              </p:custDataLst>
            </p:nvPr>
          </p:nvSpPr>
          <p:spPr>
            <a:xfrm>
              <a:off x="6346399" y="2390852"/>
              <a:ext cx="705600" cy="6567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4" name="Google Shape;264;p19"/>
            <p:cNvSpPr txBox="1"/>
            <p:nvPr>
              <p:custDataLst>
                <p:tags r:id="rId17"/>
              </p:custDataLst>
            </p:nvPr>
          </p:nvSpPr>
          <p:spPr>
            <a:xfrm>
              <a:off x="6507898" y="2540828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H</a:t>
              </a:r>
              <a:endParaRPr sz="1800">
                <a:solidFill>
                  <a:schemeClr val="dk2"/>
                </a:solidFill>
              </a:endParaRPr>
            </a:p>
          </p:txBody>
        </p:sp>
      </p:grpSp>
      <p:sp>
        <p:nvSpPr>
          <p:cNvPr id="265" name="Google Shape;265;p19"/>
          <p:cNvSpPr txBox="1"/>
          <p:nvPr>
            <p:custDataLst>
              <p:tags r:id="rId18"/>
            </p:custDataLst>
          </p:nvPr>
        </p:nvSpPr>
        <p:spPr>
          <a:xfrm>
            <a:off x="6329045" y="3851910"/>
            <a:ext cx="2605405" cy="511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হাইড্রোজেন পরমানু </a:t>
            </a:r>
            <a:endParaRPr sz="28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grpSp>
        <p:nvGrpSpPr>
          <p:cNvPr id="266" name="Google Shape;266;p19"/>
          <p:cNvGrpSpPr/>
          <p:nvPr>
            <p:custDataLst>
              <p:tags r:id="rId19"/>
            </p:custDataLst>
          </p:nvPr>
        </p:nvGrpSpPr>
        <p:grpSpPr>
          <a:xfrm>
            <a:off x="866249" y="2671030"/>
            <a:ext cx="747310" cy="722107"/>
            <a:chOff x="6349275" y="2318875"/>
            <a:chExt cx="739325" cy="656700"/>
          </a:xfrm>
        </p:grpSpPr>
        <p:sp>
          <p:nvSpPr>
            <p:cNvPr id="267" name="Google Shape;267;p19"/>
            <p:cNvSpPr/>
            <p:nvPr>
              <p:custDataLst>
                <p:tags r:id="rId20"/>
              </p:custDataLst>
            </p:nvPr>
          </p:nvSpPr>
          <p:spPr>
            <a:xfrm>
              <a:off x="6941000" y="241381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8" name="Google Shape;268;p19"/>
            <p:cNvSpPr/>
            <p:nvPr>
              <p:custDataLst>
                <p:tags r:id="rId21"/>
              </p:custDataLst>
            </p:nvPr>
          </p:nvSpPr>
          <p:spPr>
            <a:xfrm>
              <a:off x="6349275" y="2318875"/>
              <a:ext cx="705600" cy="6567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9" name="Google Shape;269;p19"/>
            <p:cNvSpPr txBox="1"/>
            <p:nvPr>
              <p:custDataLst>
                <p:tags r:id="rId22"/>
              </p:custDataLst>
            </p:nvPr>
          </p:nvSpPr>
          <p:spPr>
            <a:xfrm>
              <a:off x="6513650" y="2396875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H</a:t>
              </a:r>
              <a:endParaRPr sz="1800">
                <a:solidFill>
                  <a:schemeClr val="dk2"/>
                </a:solidFill>
              </a:endParaRPr>
            </a:p>
          </p:txBody>
        </p:sp>
      </p:grpSp>
      <p:sp>
        <p:nvSpPr>
          <p:cNvPr id="270" name="Google Shape;270;p19"/>
          <p:cNvSpPr txBox="1"/>
          <p:nvPr>
            <p:custDataLst>
              <p:tags r:id="rId23"/>
            </p:custDataLst>
          </p:nvPr>
        </p:nvSpPr>
        <p:spPr>
          <a:xfrm>
            <a:off x="551180" y="3597910"/>
            <a:ext cx="2592705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হাইড্রোজেন পরমানু </a:t>
            </a:r>
            <a:endParaRPr sz="28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0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" name="Google Shape;276;p20"/>
          <p:cNvGrpSpPr/>
          <p:nvPr/>
        </p:nvGrpSpPr>
        <p:grpSpPr>
          <a:xfrm rot="-737270">
            <a:off x="4435133" y="3055641"/>
            <a:ext cx="878921" cy="870011"/>
            <a:chOff x="6346399" y="2390852"/>
            <a:chExt cx="705600" cy="656700"/>
          </a:xfrm>
        </p:grpSpPr>
        <p:sp>
          <p:nvSpPr>
            <p:cNvPr id="277" name="Google Shape;277;p20"/>
            <p:cNvSpPr/>
            <p:nvPr/>
          </p:nvSpPr>
          <p:spPr>
            <a:xfrm>
              <a:off x="6408790" y="2416657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8" name="Google Shape;278;p20"/>
            <p:cNvSpPr/>
            <p:nvPr/>
          </p:nvSpPr>
          <p:spPr>
            <a:xfrm>
              <a:off x="6346399" y="2390852"/>
              <a:ext cx="705600" cy="6567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9" name="Google Shape;279;p20"/>
            <p:cNvSpPr txBox="1"/>
            <p:nvPr/>
          </p:nvSpPr>
          <p:spPr>
            <a:xfrm>
              <a:off x="6507898" y="2540828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H</a:t>
              </a:r>
              <a:endParaRPr sz="1800">
                <a:solidFill>
                  <a:schemeClr val="dk2"/>
                </a:solidFill>
              </a:endParaRPr>
            </a:p>
          </p:txBody>
        </p:sp>
      </p:grpSp>
      <p:grpSp>
        <p:nvGrpSpPr>
          <p:cNvPr id="280" name="Google Shape;280;p20"/>
          <p:cNvGrpSpPr/>
          <p:nvPr/>
        </p:nvGrpSpPr>
        <p:grpSpPr>
          <a:xfrm>
            <a:off x="3075862" y="2982850"/>
            <a:ext cx="912253" cy="939606"/>
            <a:chOff x="6349275" y="2318875"/>
            <a:chExt cx="739325" cy="656700"/>
          </a:xfrm>
        </p:grpSpPr>
        <p:sp>
          <p:nvSpPr>
            <p:cNvPr id="281" name="Google Shape;281;p20"/>
            <p:cNvSpPr/>
            <p:nvPr/>
          </p:nvSpPr>
          <p:spPr>
            <a:xfrm>
              <a:off x="6941000" y="241381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2" name="Google Shape;282;p20"/>
            <p:cNvSpPr/>
            <p:nvPr/>
          </p:nvSpPr>
          <p:spPr>
            <a:xfrm>
              <a:off x="6349275" y="2318875"/>
              <a:ext cx="705600" cy="6567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3" name="Google Shape;283;p20"/>
            <p:cNvSpPr txBox="1"/>
            <p:nvPr/>
          </p:nvSpPr>
          <p:spPr>
            <a:xfrm>
              <a:off x="6513650" y="2396875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H</a:t>
              </a:r>
              <a:endParaRPr sz="1800">
                <a:solidFill>
                  <a:schemeClr val="dk2"/>
                </a:solidFill>
              </a:endParaRPr>
            </a:p>
          </p:txBody>
        </p:sp>
      </p:grpSp>
      <p:grpSp>
        <p:nvGrpSpPr>
          <p:cNvPr id="284" name="Google Shape;284;p20"/>
          <p:cNvGrpSpPr/>
          <p:nvPr/>
        </p:nvGrpSpPr>
        <p:grpSpPr>
          <a:xfrm>
            <a:off x="3470865" y="1908709"/>
            <a:ext cx="1588410" cy="1424879"/>
            <a:chOff x="880050" y="2975575"/>
            <a:chExt cx="1323675" cy="1181100"/>
          </a:xfrm>
        </p:grpSpPr>
        <p:sp>
          <p:nvSpPr>
            <p:cNvPr id="285" name="Google Shape;285;p20"/>
            <p:cNvSpPr/>
            <p:nvPr/>
          </p:nvSpPr>
          <p:spPr>
            <a:xfrm>
              <a:off x="937325" y="2975575"/>
              <a:ext cx="1212000" cy="1181100"/>
            </a:xfrm>
            <a:prstGeom prst="donut">
              <a:avLst>
                <a:gd name="adj" fmla="val 25000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6" name="Google Shape;286;p20"/>
            <p:cNvSpPr txBox="1"/>
            <p:nvPr/>
          </p:nvSpPr>
          <p:spPr>
            <a:xfrm>
              <a:off x="1332050" y="3387475"/>
              <a:ext cx="489600" cy="357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2"/>
                  </a:solidFill>
                </a:rPr>
                <a:t>O</a:t>
              </a:r>
              <a:endParaRPr sz="1800">
                <a:solidFill>
                  <a:schemeClr val="dk2"/>
                </a:solidFill>
              </a:endParaRPr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14695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1503050" y="3188413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1813325" y="29755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0" name="Google Shape;290;p20"/>
            <p:cNvSpPr/>
            <p:nvPr/>
          </p:nvSpPr>
          <p:spPr>
            <a:xfrm>
              <a:off x="2056125" y="3328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1" name="Google Shape;291;p20"/>
            <p:cNvSpPr/>
            <p:nvPr/>
          </p:nvSpPr>
          <p:spPr>
            <a:xfrm>
              <a:off x="1135450" y="29755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2" name="Google Shape;292;p20"/>
            <p:cNvSpPr/>
            <p:nvPr/>
          </p:nvSpPr>
          <p:spPr>
            <a:xfrm>
              <a:off x="880050" y="332822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3" name="Google Shape;293;p20"/>
            <p:cNvSpPr/>
            <p:nvPr/>
          </p:nvSpPr>
          <p:spPr>
            <a:xfrm>
              <a:off x="19609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94" name="Google Shape;294;p20"/>
            <p:cNvSpPr/>
            <p:nvPr/>
          </p:nvSpPr>
          <p:spPr>
            <a:xfrm>
              <a:off x="937325" y="3820975"/>
              <a:ext cx="147600" cy="139800"/>
            </a:xfrm>
            <a:prstGeom prst="flowChartConnector">
              <a:avLst/>
            </a:prstGeom>
            <a:solidFill>
              <a:srgbClr val="FF99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95" name="Google Shape;295;p20"/>
          <p:cNvSpPr txBox="1"/>
          <p:nvPr/>
        </p:nvSpPr>
        <p:spPr>
          <a:xfrm>
            <a:off x="3435900" y="4235925"/>
            <a:ext cx="2463000" cy="35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2"/>
                </a:solidFill>
                <a:latin typeface="Kalpurush" panose="02000600000000000000" charset="0"/>
                <a:cs typeface="Kalpurush" panose="02000600000000000000" charset="0"/>
              </a:rPr>
              <a:t>পানির অণু  </a:t>
            </a:r>
            <a:endParaRPr sz="2800">
              <a:solidFill>
                <a:schemeClr val="dk2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248" name="Google Shape;248;p19"/>
          <p:cNvSpPr txBox="1"/>
          <p:nvPr>
            <p:ph type="title"/>
          </p:nvPr>
        </p:nvSpPr>
        <p:spPr>
          <a:xfrm>
            <a:off x="476885" y="290830"/>
            <a:ext cx="8227060" cy="954405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4800">
                <a:solidFill>
                  <a:srgbClr val="FF9900"/>
                </a:solidFill>
                <a:latin typeface="Kalpurush" panose="02000600000000000000" charset="0"/>
                <a:cs typeface="Kalpurush" panose="02000600000000000000" charset="0"/>
              </a:rPr>
              <a:t>সমযোজী বন্ধন</a:t>
            </a:r>
            <a:endParaRPr lang="en-GB" sz="4800">
              <a:solidFill>
                <a:srgbClr val="FF9900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2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/>
                                        <p:tgtEl>
                                          <p:spTgt spid="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/>
                                        <p:tgtEl>
                                          <p:spTgt spid="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+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/>
                                        <p:tgtEl>
                                          <p:spTgt spid="2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1"/>
          <p:cNvSpPr txBox="1"/>
          <p:nvPr>
            <p:ph type="body" idx="1"/>
          </p:nvPr>
        </p:nvSpPr>
        <p:spPr>
          <a:xfrm>
            <a:off x="477520" y="1482725"/>
            <a:ext cx="7847330" cy="350012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just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GB" sz="4000">
                <a:latin typeface="Kalpurush" panose="02000600000000000000" charset="0"/>
                <a:cs typeface="Kalpurush" panose="02000600000000000000" charset="0"/>
              </a:rPr>
              <a:t>একই মৌলের পরমাণুর মধ্যে বা কোন যৌগের  বিভিন্ন পরমাণুর মধ্যে ইলেকট্রন শেয়ারের মাধ্যমে যে বন্ধন গঠিত হয় তাকে সমযোজী বন্ধন বলে। </a:t>
            </a:r>
            <a:endParaRPr lang="en-GB" sz="4000"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248" name="Google Shape;248;p19"/>
          <p:cNvSpPr txBox="1"/>
          <p:nvPr>
            <p:ph type="title"/>
          </p:nvPr>
        </p:nvSpPr>
        <p:spPr>
          <a:xfrm>
            <a:off x="476885" y="290830"/>
            <a:ext cx="8227060" cy="954405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20204"/>
              <a:buNone/>
            </a:pPr>
            <a:r>
              <a:rPr lang="en-GB" sz="4800">
                <a:solidFill>
                  <a:srgbClr val="FF9900"/>
                </a:solidFill>
                <a:latin typeface="Kalpurush" panose="02000600000000000000" charset="0"/>
                <a:cs typeface="Kalpurush" panose="02000600000000000000" charset="0"/>
              </a:rPr>
              <a:t>সমযোজী বন্ধন</a:t>
            </a:r>
            <a:endParaRPr lang="en-GB" sz="4800">
              <a:solidFill>
                <a:srgbClr val="FF9900"/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1000"/>
                                        <p:tgtEl>
                                          <p:spTgt spid="3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1" grpId="0" build="p"/>
      <p:bldP spid="301" grpI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2"/>
          <p:cNvSpPr txBox="1"/>
          <p:nvPr>
            <p:ph type="title"/>
          </p:nvPr>
        </p:nvSpPr>
        <p:spPr>
          <a:xfrm>
            <a:off x="334645" y="313055"/>
            <a:ext cx="8416290" cy="954405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Kalpurush" panose="02000600000000000000" charset="0"/>
                <a:cs typeface="Kalpurush" panose="02000600000000000000" charset="0"/>
              </a:rPr>
              <a:t>ধাতব বন্ধন </a:t>
            </a:r>
            <a:endParaRPr lang="en-GB" sz="4800"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308" name="Google Shape;308;p22"/>
          <p:cNvSpPr/>
          <p:nvPr/>
        </p:nvSpPr>
        <p:spPr>
          <a:xfrm>
            <a:off x="349250" y="2082165"/>
            <a:ext cx="2454910" cy="1099185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09" name="Google Shape;309;p22"/>
          <p:cNvGrpSpPr/>
          <p:nvPr/>
        </p:nvGrpSpPr>
        <p:grpSpPr>
          <a:xfrm>
            <a:off x="668020" y="2068830"/>
            <a:ext cx="2100580" cy="173355"/>
            <a:chOff x="4063475" y="3286552"/>
            <a:chExt cx="4242422" cy="263916"/>
          </a:xfrm>
        </p:grpSpPr>
        <p:sp>
          <p:nvSpPr>
            <p:cNvPr id="310" name="Google Shape;310;p22"/>
            <p:cNvSpPr/>
            <p:nvPr/>
          </p:nvSpPr>
          <p:spPr>
            <a:xfrm>
              <a:off x="5288780" y="3318568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1" name="Google Shape;311;p22"/>
            <p:cNvSpPr/>
            <p:nvPr/>
          </p:nvSpPr>
          <p:spPr>
            <a:xfrm>
              <a:off x="8105497" y="3286552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2" name="Google Shape;312;p22"/>
            <p:cNvSpPr/>
            <p:nvPr/>
          </p:nvSpPr>
          <p:spPr>
            <a:xfrm>
              <a:off x="4063475" y="3286552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3" name="Google Shape;313;p22"/>
            <p:cNvSpPr/>
            <p:nvPr/>
          </p:nvSpPr>
          <p:spPr>
            <a:xfrm>
              <a:off x="4698345" y="3318568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4" name="Google Shape;314;p22"/>
            <p:cNvSpPr/>
            <p:nvPr/>
          </p:nvSpPr>
          <p:spPr>
            <a:xfrm>
              <a:off x="5972216" y="3318568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5" name="Google Shape;315;p22"/>
            <p:cNvSpPr/>
            <p:nvPr/>
          </p:nvSpPr>
          <p:spPr>
            <a:xfrm>
              <a:off x="6604270" y="3318568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6" name="Google Shape;316;p22"/>
            <p:cNvSpPr/>
            <p:nvPr/>
          </p:nvSpPr>
          <p:spPr>
            <a:xfrm>
              <a:off x="7405835" y="3318568"/>
              <a:ext cx="200400" cy="231900"/>
            </a:xfrm>
            <a:prstGeom prst="flowChartConnector">
              <a:avLst/>
            </a:prstGeom>
            <a:solidFill>
              <a:srgbClr val="FFC000"/>
            </a:solidFill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4" name="Text Box 3"/>
          <p:cNvSpPr txBox="1"/>
          <p:nvPr/>
        </p:nvSpPr>
        <p:spPr>
          <a:xfrm>
            <a:off x="2669540" y="4231640"/>
            <a:ext cx="3064510" cy="61531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3200">
                <a:latin typeface="Kalpurush" panose="02000600000000000000" charset="0"/>
                <a:cs typeface="Kalpurush" panose="02000600000000000000" charset="0"/>
              </a:rPr>
              <a:t>ধাতব পদার্থ </a:t>
            </a:r>
            <a:endParaRPr lang="en-US" sz="3200"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2" name="Text Box 1"/>
          <p:cNvSpPr txBox="1"/>
          <p:nvPr/>
        </p:nvSpPr>
        <p:spPr>
          <a:xfrm>
            <a:off x="349250" y="1559560"/>
            <a:ext cx="2741295" cy="50927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sz="2800">
                <a:latin typeface="Kalpurush" panose="02000600000000000000" charset="0"/>
                <a:cs typeface="Kalpurush" panose="02000600000000000000" charset="0"/>
              </a:rPr>
              <a:t>মুক্ত ইলেকট্রন </a:t>
            </a:r>
            <a:r>
              <a:rPr lang="en-US" sz="2800">
                <a:latin typeface="Arial" panose="020B0604020202020204" pitchFamily="34" charset="0"/>
                <a:cs typeface="Arial" panose="020B0604020202020204" pitchFamily="34" charset="0"/>
              </a:rPr>
              <a:t>↓</a:t>
            </a:r>
            <a:r>
              <a:rPr lang="en-US" sz="2800">
                <a:latin typeface="Kalpurush" panose="02000600000000000000" charset="0"/>
                <a:cs typeface="Kalpurush" panose="02000600000000000000" charset="0"/>
              </a:rPr>
              <a:t> </a:t>
            </a:r>
            <a:endParaRPr lang="en-US" sz="2800">
              <a:latin typeface="Kalpurush" panose="02000600000000000000" charset="0"/>
              <a:cs typeface="Kalpurush" panose="02000600000000000000" charset="0"/>
            </a:endParaRPr>
          </a:p>
        </p:txBody>
      </p:sp>
      <p:pic>
        <p:nvPicPr>
          <p:cNvPr id="3" name="Picture 2" descr="download (5) dhatob bon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3890" y="1284605"/>
            <a:ext cx="5315585" cy="29470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 animBg="1"/>
      <p:bldP spid="308" grpId="0" animBg="1"/>
      <p:bldP spid="308" grpId="1" animBg="1"/>
      <p:bldP spid="2" grpId="0"/>
      <p:bldP spid="2" grpId="1"/>
      <p:bldP spid="4" grpId="0"/>
      <p:bldP spid="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3"/>
          <p:cNvSpPr txBox="1"/>
          <p:nvPr>
            <p:ph type="body" idx="1"/>
          </p:nvPr>
        </p:nvSpPr>
        <p:spPr>
          <a:xfrm>
            <a:off x="789940" y="1647190"/>
            <a:ext cx="7599680" cy="29330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দুটি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ধাতব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পরমাণু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কাছাকাছি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এলে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তাদের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পরমাণুর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মধ্যে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যে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বন্ধন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গঠিত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হয়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তাকে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ধাতব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বন্ধন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 </a:t>
            </a:r>
            <a:r>
              <a:rPr lang="en-US" altLang="en-US" sz="4800">
                <a:latin typeface="Kalpurush" panose="02000600000000000000" charset="0"/>
                <a:cs typeface="Kalpurush" panose="02000600000000000000" charset="0"/>
              </a:rPr>
              <a:t>বলে।</a:t>
            </a:r>
            <a:endParaRPr lang="en-US" altLang="en-US" sz="4800"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306" name="Google Shape;306;p22"/>
          <p:cNvSpPr txBox="1"/>
          <p:nvPr>
            <p:ph type="title"/>
          </p:nvPr>
        </p:nvSpPr>
        <p:spPr>
          <a:xfrm>
            <a:off x="334645" y="313055"/>
            <a:ext cx="8416290" cy="954405"/>
          </a:xfrm>
          <a:prstGeom prst="rect">
            <a:avLst/>
          </a:prstGeom>
          <a:blipFill>
            <a:blip r:embed="rId1"/>
          </a:blip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800">
                <a:latin typeface="Kalpurush" panose="02000600000000000000" charset="0"/>
                <a:cs typeface="Kalpurush" panose="02000600000000000000" charset="0"/>
              </a:rPr>
              <a:t>ধাতব বন্ধন </a:t>
            </a:r>
            <a:endParaRPr lang="en-GB" sz="4800">
              <a:latin typeface="Kalpurush" panose="02000600000000000000" charset="0"/>
              <a:cs typeface="Kalpurush" panose="0200060000000000000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6" grpId="0" animBg="1"/>
      <p:bldP spid="306" grpId="1" animBg="1"/>
      <p:bldP spid="323" grpId="0" build="p"/>
      <p:bldP spid="323" grpI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5"/>
          <p:cNvSpPr txBox="1"/>
          <p:nvPr>
            <p:ph type="title"/>
          </p:nvPr>
        </p:nvSpPr>
        <p:spPr>
          <a:xfrm>
            <a:off x="749225" y="231800"/>
            <a:ext cx="7505700" cy="954600"/>
          </a:xfrm>
          <a:prstGeom prst="rect">
            <a:avLst/>
          </a:prstGeom>
          <a:solidFill>
            <a:srgbClr val="B6D7A8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en-GB" sz="4800">
                <a:solidFill>
                  <a:schemeClr val="accent2">
                    <a:lumMod val="50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একক </a:t>
            </a:r>
            <a:r>
              <a:rPr lang="en-GB" sz="4800">
                <a:solidFill>
                  <a:schemeClr val="accent2">
                    <a:lumMod val="50000"/>
                  </a:schemeClr>
                </a:solidFill>
                <a:latin typeface="Kalpurush" panose="02000600000000000000" charset="0"/>
                <a:cs typeface="Kalpurush" panose="02000600000000000000" charset="0"/>
              </a:rPr>
              <a:t>কাজ-</a:t>
            </a:r>
            <a:endParaRPr lang="en-GB" sz="4800">
              <a:solidFill>
                <a:schemeClr val="accent2">
                  <a:lumMod val="50000"/>
                </a:schemeClr>
              </a:solidFill>
              <a:latin typeface="Kalpurush" panose="02000600000000000000" charset="0"/>
              <a:cs typeface="Kalpurush" panose="02000600000000000000" charset="0"/>
            </a:endParaRPr>
          </a:p>
        </p:txBody>
      </p:sp>
      <p:sp>
        <p:nvSpPr>
          <p:cNvPr id="241" name="Google Shape;241;p25"/>
          <p:cNvSpPr txBox="1"/>
          <p:nvPr/>
        </p:nvSpPr>
        <p:spPr>
          <a:xfrm>
            <a:off x="414020" y="1346200"/>
            <a:ext cx="8157210" cy="3311525"/>
          </a:xfrm>
          <a:prstGeom prst="rect">
            <a:avLst/>
          </a:prstGeom>
          <a:blipFill>
            <a:blip r:embed="rId1"/>
          </a:blip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§"/>
            </a:pPr>
            <a:endParaRPr lang="en-US" altLang="en-GB" sz="3200">
              <a:solidFill>
                <a:schemeClr val="dk2"/>
              </a:solidFill>
              <a:latin typeface="Kalpurush" panose="02000600000000000000" charset="0"/>
              <a:ea typeface="Calibri" panose="020F0502020204030204"/>
              <a:cs typeface="Kalpurush" panose="02000600000000000000" charset="0"/>
              <a:sym typeface="Calibri" panose="020F0502020204030204"/>
            </a:endParaRP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§"/>
            </a:pPr>
            <a:endParaRPr lang="en-US" altLang="en-GB" sz="3200">
              <a:solidFill>
                <a:schemeClr val="dk2"/>
              </a:solidFill>
              <a:latin typeface="Kalpurush" panose="02000600000000000000" charset="0"/>
              <a:ea typeface="Calibri" panose="020F0502020204030204"/>
              <a:cs typeface="Kalpurush" panose="02000600000000000000" charset="0"/>
              <a:sym typeface="Calibri" panose="020F0502020204030204"/>
            </a:endParaRP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§"/>
            </a:pPr>
            <a:r>
              <a:rPr lang="en-US" altLang="en-GB" sz="3200">
                <a:solidFill>
                  <a:schemeClr val="dk2"/>
                </a:solidFill>
                <a:latin typeface="Kalpurush" panose="02000600000000000000" charset="0"/>
                <a:ea typeface="Calibri" panose="020F0502020204030204"/>
                <a:cs typeface="Kalpurush" panose="02000600000000000000" charset="0"/>
                <a:sym typeface="Calibri" panose="020F0502020204030204"/>
              </a:rPr>
              <a:t>আয়নিক বন্ধন ও তার গঠনের কারণ ব্যাখ্যা কর</a:t>
            </a:r>
            <a:endParaRPr lang="en-US" altLang="en-GB" sz="3200">
              <a:solidFill>
                <a:schemeClr val="dk2"/>
              </a:solidFill>
              <a:latin typeface="Kalpurush" panose="02000600000000000000" charset="0"/>
              <a:ea typeface="Calibri" panose="020F0502020204030204"/>
              <a:cs typeface="Kalpurush" panose="02000600000000000000" charset="0"/>
              <a:sym typeface="Calibri" panose="020F0502020204030204"/>
            </a:endParaRP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§"/>
            </a:pPr>
            <a:r>
              <a:rPr lang="en-US" altLang="en-GB" sz="3200">
                <a:solidFill>
                  <a:schemeClr val="dk2"/>
                </a:solidFill>
                <a:latin typeface="Kalpurush" panose="02000600000000000000" charset="0"/>
                <a:ea typeface="Calibri" panose="020F0502020204030204"/>
                <a:cs typeface="Kalpurush" panose="02000600000000000000" charset="0"/>
                <a:sym typeface="Calibri" panose="020F0502020204030204"/>
              </a:rPr>
              <a:t>সমযোজী বন্ধনের গঠন আলোচনা কর</a:t>
            </a:r>
            <a:endParaRPr lang="en-US" altLang="en-GB" sz="3200">
              <a:solidFill>
                <a:schemeClr val="dk2"/>
              </a:solidFill>
              <a:latin typeface="Kalpurush" panose="02000600000000000000" charset="0"/>
              <a:ea typeface="Calibri" panose="020F0502020204030204"/>
              <a:cs typeface="Kalpurush" panose="02000600000000000000" charset="0"/>
              <a:sym typeface="Calibri" panose="020F0502020204030204"/>
            </a:endParaRPr>
          </a:p>
          <a:p>
            <a:pPr marL="571500" lvl="0" indent="-571500" algn="l" rtl="0">
              <a:spcBef>
                <a:spcPts val="0"/>
              </a:spcBef>
              <a:spcAft>
                <a:spcPts val="0"/>
              </a:spcAft>
              <a:buFont typeface="Wingdings" panose="05000000000000000000" charset="0"/>
              <a:buChar char="§"/>
            </a:pPr>
            <a:r>
              <a:rPr lang="en-US" altLang="en-GB" sz="3200">
                <a:solidFill>
                  <a:schemeClr val="dk2"/>
                </a:solidFill>
                <a:latin typeface="Kalpurush" panose="02000600000000000000" charset="0"/>
                <a:ea typeface="Calibri" panose="020F0502020204030204"/>
                <a:cs typeface="Kalpurush" panose="02000600000000000000" charset="0"/>
                <a:sym typeface="Calibri" panose="020F0502020204030204"/>
              </a:rPr>
              <a:t>ধাতব বন্ধনের ধারনা ব্যাখ্যা কর।  </a:t>
            </a:r>
            <a:endParaRPr lang="en-US" altLang="en-GB" sz="3200">
              <a:solidFill>
                <a:schemeClr val="dk2"/>
              </a:solidFill>
              <a:latin typeface="Kalpurush" panose="02000600000000000000" charset="0"/>
              <a:ea typeface="Calibri" panose="020F0502020204030204"/>
              <a:cs typeface="Kalpurush" panose="02000600000000000000" charset="0"/>
              <a:sym typeface="Calibri" panose="020F0502020204030204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altLang="en-GB" sz="3200">
              <a:solidFill>
                <a:schemeClr val="dk2"/>
              </a:solidFill>
              <a:latin typeface="Kalpurush" panose="02000600000000000000" charset="0"/>
              <a:ea typeface="Calibri" panose="020F0502020204030204"/>
              <a:cs typeface="Kalpurush" panose="02000600000000000000" charset="0"/>
              <a:sym typeface="Calibri" panose="020F050202020403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6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45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Google Shape;246;p26" descr="Bouquet of flowers (Provided by Getty Images)"/>
          <p:cNvPicPr preferRelativeResize="0"/>
          <p:nvPr/>
        </p:nvPicPr>
        <p:blipFill>
          <a:blip r:embed="rId1"/>
          <a:stretch>
            <a:fillRect/>
          </a:stretch>
        </p:blipFill>
        <p:spPr>
          <a:xfrm rot="-5400000">
            <a:off x="2194063" y="-1790912"/>
            <a:ext cx="4725650" cy="872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26"/>
          <p:cNvSpPr/>
          <p:nvPr/>
        </p:nvSpPr>
        <p:spPr>
          <a:xfrm>
            <a:off x="318550" y="2123250"/>
            <a:ext cx="8523310" cy="1676099"/>
          </a:xfrm>
          <a:prstGeom prst="rect">
            <a:avLst/>
          </a:prstGeom>
        </p:spPr>
        <p:txBody>
          <a:bodyPr>
            <a:prstTxWarp prst="textPlain">
              <a:avLst/>
            </a:prstTxWarp>
          </a:bodyPr>
          <a:lstStyle/>
          <a:p>
            <a:pPr lvl="0" algn="ctr"/>
            <a:r>
              <a:rPr b="0" i="0">
                <a:ln w="9525" cap="flat" cmpd="sng">
                  <a:solidFill>
                    <a:srgbClr val="0C343D"/>
                  </a:solidFill>
                  <a:prstDash val="solid"/>
                  <a:round/>
                  <a:headEnd type="none" w="sm" len="sm"/>
                  <a:tailEnd type="none" w="sm" len="sm"/>
                </a:ln>
                <a:solidFill>
                  <a:schemeClr val="lt2"/>
                </a:solidFill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latin typeface="Arial" panose="020B0604020202020204"/>
              </a:rPr>
              <a:t>THANKS TO ALL</a:t>
            </a:r>
            <a:endParaRPr b="0" i="0">
              <a:ln w="9525" cap="flat" cmpd="sng">
                <a:solidFill>
                  <a:srgbClr val="0C343D"/>
                </a:solidFill>
                <a:prstDash val="solid"/>
                <a:round/>
                <a:headEnd type="none" w="sm" len="sm"/>
                <a:tailEnd type="none" w="sm" len="sm"/>
              </a:ln>
              <a:solidFill>
                <a:schemeClr val="lt2"/>
              </a:solidFill>
              <a:effectLst>
                <a:innerShdw blurRad="63500" dist="50800" dir="2700000">
                  <a:prstClr val="black">
                    <a:alpha val="50000"/>
                  </a:prstClr>
                </a:innerShdw>
              </a:effectLst>
              <a:latin typeface="Arial" panose="020B060402020202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7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7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 fmla="">
                                          <p:val>
                                            <p:fltVal val="0"/>
                                          </p:val>
                                        </p:tav>
                                        <p:tav tm="100000" fmla="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2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3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4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5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6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7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8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9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0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1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2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3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4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5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6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7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8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19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20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21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ags/tag22.xml><?xml version="1.0" encoding="utf-8"?>
<p:tagLst xmlns:p="http://schemas.openxmlformats.org/presentationml/2006/main">
  <p:tag name="KSO_WM_DIAGRAM_VIRTUALLY_FRAME" val="{&quot;height&quot;:163.50275590551183,&quot;left&quot;:14.8,&quot;top&quot;:210.29724409448818,&quot;width&quot;:688.7}"/>
</p:tagLst>
</file>

<file path=ppt/theme/theme1.xml><?xml version="1.0" encoding="utf-8"?>
<a:theme xmlns:a="http://schemas.openxmlformats.org/drawingml/2006/main" name="Green Color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Green Color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Green Colo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Green Colo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Green Color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9900"/>
        </a:accent1>
        <a:accent2>
          <a:srgbClr val="99CC00"/>
        </a:accent2>
        <a:accent3>
          <a:srgbClr val="FFFFFF"/>
        </a:accent3>
        <a:accent4>
          <a:srgbClr val="000000"/>
        </a:accent4>
        <a:accent5>
          <a:srgbClr val="AACAAA"/>
        </a:accent5>
        <a:accent6>
          <a:srgbClr val="8AB900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1029</Words>
  <Application>WPS Presentation</Application>
  <PresentationFormat/>
  <Paragraphs>100</Paragraphs>
  <Slides>15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6" baseType="lpstr">
      <vt:lpstr>Arial</vt:lpstr>
      <vt:lpstr>SimSun</vt:lpstr>
      <vt:lpstr>Wingdings</vt:lpstr>
      <vt:lpstr>Arial</vt:lpstr>
      <vt:lpstr>Kalpurush</vt:lpstr>
      <vt:lpstr>Nunito</vt:lpstr>
      <vt:lpstr>Calibri</vt:lpstr>
      <vt:lpstr>Wingdings</vt:lpstr>
      <vt:lpstr>Microsoft YaHei</vt:lpstr>
      <vt:lpstr>Arial Unicode MS</vt:lpstr>
      <vt:lpstr>Green Color</vt:lpstr>
      <vt:lpstr>PowerPoint 演示文稿</vt:lpstr>
      <vt:lpstr>PowerPoint 演示文稿</vt:lpstr>
      <vt:lpstr>নিচের চিত্রগুলি লক্ষ্য কর</vt:lpstr>
      <vt:lpstr>রাসায়নিক বন্ধন</vt:lpstr>
      <vt:lpstr>PowerPoint 演示文稿</vt:lpstr>
      <vt:lpstr>PowerPoint 演示文稿</vt:lpstr>
      <vt:lpstr>PowerPoint 演示文稿</vt:lpstr>
      <vt:lpstr>PowerPoint 演示文稿</vt:lpstr>
      <vt:lpstr>সমযোজী বন্ধন</vt:lpstr>
      <vt:lpstr>সমযোজী বন্ধন</vt:lpstr>
      <vt:lpstr>সমযোজী বন্ধন</vt:lpstr>
      <vt:lpstr>ধাতব বন্ধন </vt:lpstr>
      <vt:lpstr>ধাতব বন্ধন </vt:lpstr>
      <vt:lpstr>একক কাজ-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The Third Eye</cp:lastModifiedBy>
  <cp:revision>5</cp:revision>
  <dcterms:created xsi:type="dcterms:W3CDTF">2026-01-16T03:25:00Z</dcterms:created>
  <dcterms:modified xsi:type="dcterms:W3CDTF">2026-01-21T01:34:28Z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4E4F5913629F4238AB3E88FDCC396788_12</vt:lpwstr>
  </property>
  <property fmtid="{D5CDD505-2E9C-101B-9397-08002B2CF9AE}" pid="3" name="KSOProductBuildVer">
    <vt:lpwstr>1033-12.2.0.23196</vt:lpwstr>
  </property>
</Properties>
</file>