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74" r:id="rId4"/>
    <p:sldId id="275" r:id="rId5"/>
    <p:sldId id="259" r:id="rId6"/>
    <p:sldId id="267" r:id="rId7"/>
    <p:sldId id="268" r:id="rId8"/>
    <p:sldId id="269" r:id="rId9"/>
    <p:sldId id="270" r:id="rId10"/>
    <p:sldId id="272" r:id="rId11"/>
    <p:sldId id="273" r:id="rId12"/>
    <p:sldId id="258" r:id="rId13"/>
    <p:sldId id="260" r:id="rId14"/>
    <p:sldId id="261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94"/>
  </p:normalViewPr>
  <p:slideViewPr>
    <p:cSldViewPr snapToGrid="0">
      <p:cViewPr varScale="1">
        <p:scale>
          <a:sx n="81" d="100"/>
          <a:sy n="81" d="100"/>
        </p:scale>
        <p:origin x="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E71FF-7A9C-472D-BDF7-3F342371774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38E2-2164-4E5E-9E2A-2B5EF03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7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38E2-2164-4E5E-9E2A-2B5EF03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38E2-2164-4E5E-9E2A-2B5EF03D63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2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38E2-2164-4E5E-9E2A-2B5EF03D63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4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38E2-2164-4E5E-9E2A-2B5EF03D63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2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5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8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0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4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2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03309D-ACA0-4270-878D-4027951CE14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6A2D5D-93C6-4F94-B5D2-3580B6D27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4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D4B81A-094E-8367-3E5A-214D5697191F}"/>
              </a:ext>
            </a:extLst>
          </p:cNvPr>
          <p:cNvSpPr txBox="1"/>
          <p:nvPr/>
        </p:nvSpPr>
        <p:spPr>
          <a:xfrm>
            <a:off x="2683823" y="380011"/>
            <a:ext cx="4870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</a:t>
            </a:r>
            <a:r>
              <a:rPr lang="en-US" sz="8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6F052-2698-11B0-D085-32802BE78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7" y="-20690208"/>
            <a:ext cx="3626428" cy="1721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9D1922-099E-54F4-7F71-CCF762BB4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18"/>
            <a:ext cx="12192000" cy="544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7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A4FAB-DB76-078B-134E-2C85FAAA73E0}"/>
              </a:ext>
            </a:extLst>
          </p:cNvPr>
          <p:cNvSpPr txBox="1"/>
          <p:nvPr/>
        </p:nvSpPr>
        <p:spPr>
          <a:xfrm>
            <a:off x="2087088" y="4854614"/>
            <a:ext cx="60979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dirty="0"/>
              <a:t>মৌলের নাম,ইংরেজি/ল্যাটিন নাম,প্রতীক</a:t>
            </a:r>
          </a:p>
          <a:p>
            <a:r>
              <a:rPr lang="as-IN" sz="2400" dirty="0"/>
              <a:t>নাইট্রোজেন,</a:t>
            </a:r>
            <a:r>
              <a:rPr lang="en-US" sz="2400" dirty="0" err="1"/>
              <a:t>Nitrogen,N</a:t>
            </a:r>
            <a:endParaRPr lang="en-US" sz="2400" dirty="0"/>
          </a:p>
          <a:p>
            <a:r>
              <a:rPr lang="as-IN" sz="2400" dirty="0"/>
              <a:t>পটাশিয়াম,</a:t>
            </a:r>
            <a:r>
              <a:rPr lang="en-US" sz="2400" dirty="0"/>
              <a:t>Kalium (Latin),K</a:t>
            </a:r>
          </a:p>
          <a:p>
            <a:r>
              <a:rPr lang="as-IN" sz="2400" dirty="0"/>
              <a:t>তামা (কপার),</a:t>
            </a:r>
            <a:r>
              <a:rPr lang="en-US" sz="2400" dirty="0"/>
              <a:t>Cuprum (Latin),Cu</a:t>
            </a:r>
          </a:p>
          <a:p>
            <a:r>
              <a:rPr lang="as-IN" sz="2400" dirty="0"/>
              <a:t>হিলিয়াম,</a:t>
            </a:r>
            <a:r>
              <a:rPr lang="en-US" sz="2400" dirty="0" err="1"/>
              <a:t>Helium,He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64F2-4997-B9DB-A0AD-5C7888C81F66}"/>
              </a:ext>
            </a:extLst>
          </p:cNvPr>
          <p:cNvSpPr txBox="1"/>
          <p:nvPr/>
        </p:nvSpPr>
        <p:spPr>
          <a:xfrm>
            <a:off x="366156" y="1371461"/>
            <a:ext cx="114596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000" dirty="0"/>
              <a:t>কোনো মৌলিক পদার্থের পুরো নামের সংক্ষিপ্ত রূপকে প্রতীক (</a:t>
            </a:r>
            <a:r>
              <a:rPr lang="en-US" sz="2000" dirty="0"/>
              <a:t>Symbol) </a:t>
            </a:r>
            <a:r>
              <a:rPr lang="as-IN" sz="2000" dirty="0"/>
              <a:t>বলা হয়।সহজভাবে বললে, রসায়নের ভাষায় কোনো মৌলকে চেনার জন্য যে ছোট চিহ্ন বা অক্ষর ব্যবহার করা হয়, সেটিই তার প্রতীক। যেমন: হাইড্রোজেনের পুরো নাম না লিখে আমরা কেবল </a:t>
            </a:r>
            <a:r>
              <a:rPr lang="en-US" sz="2000" dirty="0"/>
              <a:t>H </a:t>
            </a:r>
            <a:r>
              <a:rPr lang="as-IN" sz="2000" dirty="0"/>
              <a:t>লিখি।প্রতীক লেখার নিয়মসাধারণত তিনটি উপায়ে মৌলের প্রতীক নির্ধারণ করা হয়:ইংরেজি নামের প্রথম অক্ষর দিয়ে: অনেক মৌলের ইংরেজি নামের প্রথম বড় হাতের অক্ষরটি প্রতীক হিসেবে ব্যবহৃত হয়।উদাহরণ: </a:t>
            </a:r>
            <a:r>
              <a:rPr lang="en-US" sz="2000" dirty="0"/>
              <a:t>Hydrogen </a:t>
            </a:r>
            <a:r>
              <a:rPr lang="en-US" dirty="0"/>
              <a:t>এর </a:t>
            </a:r>
            <a:r>
              <a:rPr lang="en-US" dirty="0" err="1"/>
              <a:t>প্রতিক</a:t>
            </a:r>
            <a:r>
              <a:rPr lang="en-US" dirty="0"/>
              <a:t> </a:t>
            </a:r>
            <a:r>
              <a:rPr lang="en-US" sz="2000" dirty="0"/>
              <a:t>H, Oxygen </a:t>
            </a:r>
            <a:r>
              <a:rPr lang="as-IN" sz="2000" dirty="0"/>
              <a:t>এর প্রতিক </a:t>
            </a:r>
            <a:r>
              <a:rPr lang="en-US" sz="2000" dirty="0"/>
              <a:t> O, Carbon </a:t>
            </a:r>
            <a:r>
              <a:rPr lang="as-IN" sz="2000" dirty="0"/>
              <a:t>এর প্রতিক </a:t>
            </a:r>
            <a:r>
              <a:rPr lang="en-US" sz="2000" dirty="0"/>
              <a:t>C।</a:t>
            </a:r>
            <a:r>
              <a:rPr lang="as-IN" sz="2000" dirty="0"/>
              <a:t>প্রথম ও দ্বিতীয় অক্ষর দিয়ে: যখন একাধিক মৌলের নামের প্রথম অক্ষর এক হয়ে যায়, তখন প্রথমটি বড় হাতের এবং পরেরটি ছোট হাতের অক্ষর দিয়ে লেখা হয়।উদাহরণ: </a:t>
            </a:r>
            <a:r>
              <a:rPr lang="en-US" sz="2000" dirty="0"/>
              <a:t>Calcium </a:t>
            </a:r>
            <a:r>
              <a:rPr lang="as-IN" sz="2000" dirty="0"/>
              <a:t>এর প্রতিক </a:t>
            </a:r>
            <a:r>
              <a:rPr lang="en-US" sz="2000" dirty="0"/>
              <a:t>Ca, Chlorine </a:t>
            </a:r>
            <a:r>
              <a:rPr lang="as-IN" sz="2000" dirty="0"/>
              <a:t>এর প্রতিক </a:t>
            </a:r>
            <a:r>
              <a:rPr lang="en-US" sz="2000" dirty="0"/>
              <a:t>Cl, Cobalt </a:t>
            </a:r>
            <a:r>
              <a:rPr lang="as-IN" sz="2000" dirty="0"/>
              <a:t>এর প্রতিক </a:t>
            </a:r>
            <a:r>
              <a:rPr lang="en-US" sz="2000" dirty="0"/>
              <a:t>Co।</a:t>
            </a:r>
            <a:r>
              <a:rPr lang="as-IN" sz="2000" dirty="0"/>
              <a:t>ল্যাটিন নাম থেকে: কিছু মৌলের প্রতীক তাদের ল্যাটিন নাম থেকে নেওয়া হয়েছে।উদাহরণ: </a:t>
            </a:r>
            <a:r>
              <a:rPr lang="en-US" sz="2000" dirty="0"/>
              <a:t>Sodium (</a:t>
            </a:r>
            <a:r>
              <a:rPr lang="as-IN" sz="2000" dirty="0"/>
              <a:t>ল্যাটিন: </a:t>
            </a:r>
            <a:r>
              <a:rPr lang="en-US" sz="2000" dirty="0"/>
              <a:t>Natrium) </a:t>
            </a:r>
            <a:r>
              <a:rPr lang="as-IN" sz="2000" dirty="0"/>
              <a:t>এর প্রতিক </a:t>
            </a:r>
            <a:r>
              <a:rPr lang="en-US" sz="2000" dirty="0"/>
              <a:t>Na, Gold (</a:t>
            </a:r>
            <a:r>
              <a:rPr lang="as-IN" sz="2000" dirty="0"/>
              <a:t>ল্যাটিন: </a:t>
            </a:r>
            <a:r>
              <a:rPr lang="en-US" sz="2000" dirty="0"/>
              <a:t>Aurum) </a:t>
            </a:r>
            <a:r>
              <a:rPr lang="as-IN" sz="2000" dirty="0"/>
              <a:t>এর প্রতিক </a:t>
            </a:r>
            <a:r>
              <a:rPr lang="en-US" sz="2000" dirty="0"/>
              <a:t>Au, Iron (</a:t>
            </a:r>
            <a:r>
              <a:rPr lang="as-IN" sz="2000" dirty="0"/>
              <a:t>ল্যাটিন: </a:t>
            </a:r>
            <a:r>
              <a:rPr lang="en-US" sz="2000" dirty="0"/>
              <a:t>Ferrum) </a:t>
            </a:r>
            <a:r>
              <a:rPr lang="as-IN" sz="2000" dirty="0"/>
              <a:t>এর প্রতিক </a:t>
            </a:r>
            <a:r>
              <a:rPr lang="en-US" sz="2000" dirty="0"/>
              <a:t>Fe।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8BBAF-0C25-DBC3-9424-51F68361CED7}"/>
              </a:ext>
            </a:extLst>
          </p:cNvPr>
          <p:cNvSpPr txBox="1"/>
          <p:nvPr/>
        </p:nvSpPr>
        <p:spPr>
          <a:xfrm>
            <a:off x="3433010" y="47747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400" dirty="0"/>
              <a:t>মৌলের প্রতিক কাকে বলে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74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71BCB-2BB3-7A73-0290-2068C35DCF56}"/>
              </a:ext>
            </a:extLst>
          </p:cNvPr>
          <p:cNvSpPr txBox="1"/>
          <p:nvPr/>
        </p:nvSpPr>
        <p:spPr>
          <a:xfrm>
            <a:off x="0" y="989964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/>
              <a:t>রসায়নের ভাষায়, কোনো মৌলিক বা যৌগিক পদার্থের অণুকে যখন চিহ্নের সাহায্যে সংক্ষেপে প্রকাশ করা হয়, তখন তাকে রাসায়নিক সংকেত বা সংক্ষেপে সংকেত বলে।</a:t>
            </a:r>
            <a:br>
              <a:rPr lang="en-US" sz="2800" dirty="0"/>
            </a:br>
            <a:br>
              <a:rPr lang="en-US" sz="2800" dirty="0"/>
            </a:br>
            <a:r>
              <a:rPr lang="as-IN" sz="2800" dirty="0"/>
              <a:t>সহজ কথায়, একটি অণুর ভেতরে কোন মৌলের কয়টি পরমাণু আছে, তা যে প্রতীকের মাধ্যমে দেখানো হয় সেটিই হলো সংকেত।সংকেতের মূল উপাদানএকটি অণুর সংকেত দেখে আমরা মূলত দুটি বিষয় জানতে পারি:অণুটি কোন কোন মৌল দিয়ে গঠিত।প্রতিটি মৌলের কয়টি পরমাণু সেখানে উপস্থিত।</a:t>
            </a:r>
            <a:br>
              <a:rPr lang="en-US" sz="2800" dirty="0"/>
            </a:br>
            <a:r>
              <a:rPr lang="as-IN" sz="2800" dirty="0"/>
              <a:t>উদাহরণ</a:t>
            </a:r>
            <a:r>
              <a:rPr lang="en-US" sz="2800" dirty="0"/>
              <a:t>: </a:t>
            </a:r>
            <a:r>
              <a:rPr lang="as-IN" sz="2800" dirty="0"/>
              <a:t>অক্সিজেন</a:t>
            </a:r>
            <a:r>
              <a:rPr lang="en-US" sz="2800" dirty="0"/>
              <a:t> এর </a:t>
            </a:r>
            <a:r>
              <a:rPr lang="as-IN" sz="2800" dirty="0"/>
              <a:t>সংকেত</a:t>
            </a:r>
            <a:r>
              <a:rPr lang="en-US" sz="2800" dirty="0"/>
              <a:t> O</a:t>
            </a:r>
            <a:r>
              <a:rPr lang="en-US" sz="2800" baseline="-25000" dirty="0"/>
              <a:t>2  </a:t>
            </a:r>
            <a:r>
              <a:rPr lang="en-US" sz="2800" dirty="0"/>
              <a:t>। </a:t>
            </a:r>
            <a:r>
              <a:rPr lang="as-IN" sz="2800" dirty="0"/>
              <a:t>অক্সিজেনের একটি অণুতে ২ টি পরমাণু আছে।পানিএর সংকেত</a:t>
            </a:r>
            <a:r>
              <a:rPr lang="en-US" sz="2800" dirty="0"/>
              <a:t> H</a:t>
            </a:r>
            <a:r>
              <a:rPr lang="en-US" sz="2800" baseline="-25000" dirty="0"/>
              <a:t>2</a:t>
            </a:r>
            <a:r>
              <a:rPr lang="en-US" sz="2800" dirty="0"/>
              <a:t>O।</a:t>
            </a:r>
            <a:r>
              <a:rPr lang="as-IN" sz="2800" dirty="0"/>
              <a:t>পানির একটি অণুতে ২ টি হাইড্রোজেন ও ১ টি অক্সিজেন পরমাণু আছে।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554F4-036F-913C-67CB-061E5C5A3A2E}"/>
              </a:ext>
            </a:extLst>
          </p:cNvPr>
          <p:cNvSpPr txBox="1"/>
          <p:nvPr/>
        </p:nvSpPr>
        <p:spPr>
          <a:xfrm>
            <a:off x="4186989" y="184302"/>
            <a:ext cx="3256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/>
              <a:t>সংকেত</a:t>
            </a:r>
            <a:r>
              <a:rPr lang="en-US" sz="3600" dirty="0"/>
              <a:t>(Formula)</a:t>
            </a:r>
          </a:p>
        </p:txBody>
      </p:sp>
    </p:spTree>
    <p:extLst>
      <p:ext uri="{BB962C8B-B14F-4D97-AF65-F5344CB8AC3E}">
        <p14:creationId xmlns:p14="http://schemas.microsoft.com/office/powerpoint/2010/main" val="40369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95A93-0CAB-652C-D02E-01B0B2CB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9" y="346928"/>
            <a:ext cx="2693409" cy="3185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ED905-EA35-5200-CCBD-7DE351EDDE6C}"/>
              </a:ext>
            </a:extLst>
          </p:cNvPr>
          <p:cNvSpPr txBox="1"/>
          <p:nvPr/>
        </p:nvSpPr>
        <p:spPr>
          <a:xfrm>
            <a:off x="1652155" y="3795052"/>
            <a:ext cx="34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পরমানুর</a:t>
            </a:r>
            <a:r>
              <a:rPr lang="en-US" dirty="0"/>
              <a:t> </a:t>
            </a:r>
            <a:r>
              <a:rPr lang="en-US" dirty="0" err="1"/>
              <a:t>গঠন</a:t>
            </a:r>
            <a:r>
              <a:rPr lang="en-US" dirty="0"/>
              <a:t> </a:t>
            </a:r>
            <a:r>
              <a:rPr lang="en-US" dirty="0" err="1"/>
              <a:t>চিত্র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2E14C3-13BA-2D4C-B417-84FE07146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09" y="346928"/>
            <a:ext cx="3547630" cy="30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3BF28A-E8A1-B7B8-E9E8-24BEB2EEF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86" l="10000" r="90000">
                        <a14:foregroundMark x1="22667" y1="19711" x2="29222" y2="3797"/>
                        <a14:foregroundMark x1="29222" y1="3797" x2="60444" y2="1447"/>
                        <a14:foregroundMark x1="60444" y1="1447" x2="73778" y2="5967"/>
                        <a14:foregroundMark x1="73778" y1="5967" x2="84556" y2="21881"/>
                        <a14:foregroundMark x1="84556" y1="21881" x2="92667" y2="54430"/>
                        <a14:foregroundMark x1="92667" y1="54430" x2="83000" y2="43219"/>
                        <a14:foregroundMark x1="83000" y1="43219" x2="68889" y2="8680"/>
                        <a14:foregroundMark x1="68889" y1="8680" x2="80000" y2="24774"/>
                        <a14:foregroundMark x1="80000" y1="24774" x2="86333" y2="46112"/>
                        <a14:foregroundMark x1="86333" y1="46112" x2="76889" y2="85353"/>
                        <a14:foregroundMark x1="76889" y1="85353" x2="65778" y2="95479"/>
                        <a14:foregroundMark x1="65778" y1="95479" x2="50222" y2="99458"/>
                        <a14:foregroundMark x1="50222" y1="99458" x2="36778" y2="95841"/>
                        <a14:foregroundMark x1="36778" y1="95841" x2="27667" y2="86257"/>
                        <a14:foregroundMark x1="27667" y1="86257" x2="21667" y2="70344"/>
                        <a14:foregroundMark x1="21667" y1="70344" x2="19222" y2="31465"/>
                        <a14:foregroundMark x1="19222" y1="31465" x2="28000" y2="10669"/>
                        <a14:foregroundMark x1="28000" y1="10669" x2="39222" y2="0"/>
                        <a14:foregroundMark x1="44333" y1="22242" x2="44333" y2="22242"/>
                        <a14:foregroundMark x1="19556" y1="29656" x2="31556" y2="26763"/>
                        <a14:foregroundMark x1="48222" y1="24774" x2="41222" y2="21519"/>
                        <a14:foregroundMark x1="34444" y1="24412" x2="34444" y2="24412"/>
                        <a14:foregroundMark x1="24111" y1="54069" x2="24111" y2="54069"/>
                        <a14:foregroundMark x1="31111" y1="80470" x2="31111" y2="80470"/>
                        <a14:foregroundMark x1="52556" y1="92586" x2="52556" y2="92586"/>
                        <a14:foregroundMark x1="46222" y1="88246" x2="46222" y2="8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86338"/>
            <a:ext cx="5929673" cy="3855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A1AB42-AE2C-214C-E610-72B06BE9A6C0}"/>
              </a:ext>
            </a:extLst>
          </p:cNvPr>
          <p:cNvCxnSpPr>
            <a:cxnSpLocks/>
          </p:cNvCxnSpPr>
          <p:nvPr/>
        </p:nvCxnSpPr>
        <p:spPr>
          <a:xfrm flipH="1">
            <a:off x="5122718" y="1007569"/>
            <a:ext cx="2566555" cy="31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08A0B-45FC-0038-5733-AF45C2E31B1D}"/>
              </a:ext>
            </a:extLst>
          </p:cNvPr>
          <p:cNvCxnSpPr>
            <a:cxnSpLocks/>
          </p:cNvCxnSpPr>
          <p:nvPr/>
        </p:nvCxnSpPr>
        <p:spPr>
          <a:xfrm flipH="1">
            <a:off x="4170181" y="2114200"/>
            <a:ext cx="36126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90D275-F085-DE6A-2CEE-E635C899FF54}"/>
              </a:ext>
            </a:extLst>
          </p:cNvPr>
          <p:cNvCxnSpPr>
            <a:cxnSpLocks/>
          </p:cNvCxnSpPr>
          <p:nvPr/>
        </p:nvCxnSpPr>
        <p:spPr>
          <a:xfrm flipH="1">
            <a:off x="4260273" y="2473036"/>
            <a:ext cx="35225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5FE8317-B2D7-489A-44AD-A0C3D28CC45E}"/>
              </a:ext>
            </a:extLst>
          </p:cNvPr>
          <p:cNvSpPr txBox="1"/>
          <p:nvPr/>
        </p:nvSpPr>
        <p:spPr>
          <a:xfrm>
            <a:off x="7980218" y="852055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ইলেকট্রন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EB7C79-E748-FDA5-F6DB-EB05E1DDCF75}"/>
              </a:ext>
            </a:extLst>
          </p:cNvPr>
          <p:cNvSpPr txBox="1"/>
          <p:nvPr/>
        </p:nvSpPr>
        <p:spPr>
          <a:xfrm>
            <a:off x="8073736" y="1851952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প্রোটন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01FAF1-669D-D6DE-957D-71DF5B9D68A2}"/>
              </a:ext>
            </a:extLst>
          </p:cNvPr>
          <p:cNvSpPr txBox="1"/>
          <p:nvPr/>
        </p:nvSpPr>
        <p:spPr>
          <a:xfrm>
            <a:off x="8094517" y="2243252"/>
            <a:ext cx="105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নিউট্রন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43D21F-2EEE-53C1-B532-BC1D36A3A32C}"/>
              </a:ext>
            </a:extLst>
          </p:cNvPr>
          <p:cNvCxnSpPr/>
          <p:nvPr/>
        </p:nvCxnSpPr>
        <p:spPr>
          <a:xfrm flipV="1">
            <a:off x="4353791" y="2712027"/>
            <a:ext cx="0" cy="2067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BC179FD-D980-C82E-02BF-D74526637F3E}"/>
              </a:ext>
            </a:extLst>
          </p:cNvPr>
          <p:cNvSpPr txBox="1"/>
          <p:nvPr/>
        </p:nvSpPr>
        <p:spPr>
          <a:xfrm>
            <a:off x="3699164" y="4932508"/>
            <a:ext cx="181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নিউক্লিয়াস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CAA85-90D9-0E1C-5ED8-74A8AEB10935}"/>
              </a:ext>
            </a:extLst>
          </p:cNvPr>
          <p:cNvSpPr txBox="1"/>
          <p:nvPr/>
        </p:nvSpPr>
        <p:spPr>
          <a:xfrm>
            <a:off x="1508413" y="1787236"/>
            <a:ext cx="8905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প্রতিটি</a:t>
            </a:r>
            <a:r>
              <a:rPr lang="en-US" dirty="0"/>
              <a:t> </a:t>
            </a:r>
            <a:r>
              <a:rPr lang="en-US" dirty="0" err="1"/>
              <a:t>পরমানুর</a:t>
            </a:r>
            <a:r>
              <a:rPr lang="en-US" dirty="0"/>
              <a:t> </a:t>
            </a:r>
            <a:r>
              <a:rPr lang="en-US" dirty="0" err="1"/>
              <a:t>কেন্দ্রে</a:t>
            </a:r>
            <a:r>
              <a:rPr lang="en-US" dirty="0"/>
              <a:t> </a:t>
            </a:r>
            <a:r>
              <a:rPr lang="en-US" dirty="0" err="1"/>
              <a:t>নিউক্লিয়াস</a:t>
            </a:r>
            <a:r>
              <a:rPr lang="en-US" dirty="0"/>
              <a:t> </a:t>
            </a:r>
            <a:r>
              <a:rPr lang="en-US" dirty="0" err="1"/>
              <a:t>থাকে,যেখানে</a:t>
            </a:r>
            <a:r>
              <a:rPr lang="en-US" dirty="0"/>
              <a:t> </a:t>
            </a:r>
            <a:r>
              <a:rPr lang="en-US" dirty="0" err="1"/>
              <a:t>প্রোটন</a:t>
            </a:r>
            <a:r>
              <a:rPr lang="en-US" dirty="0"/>
              <a:t> ও </a:t>
            </a:r>
            <a:r>
              <a:rPr lang="en-US" dirty="0" err="1"/>
              <a:t>নিউট্রন</a:t>
            </a:r>
            <a:r>
              <a:rPr lang="en-US" dirty="0"/>
              <a:t> </a:t>
            </a:r>
            <a:r>
              <a:rPr lang="en-US" dirty="0" err="1"/>
              <a:t>অবস্থান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নিউক্লিয়াসের</a:t>
            </a:r>
            <a:r>
              <a:rPr lang="en-US" dirty="0"/>
              <a:t> </a:t>
            </a:r>
            <a:r>
              <a:rPr lang="en-US" dirty="0" err="1"/>
              <a:t>চারপাশে</a:t>
            </a:r>
            <a:r>
              <a:rPr lang="en-US" dirty="0"/>
              <a:t> </a:t>
            </a:r>
            <a:r>
              <a:rPr lang="en-US" dirty="0" err="1"/>
              <a:t>ইলেক্ট্রন</a:t>
            </a:r>
            <a:r>
              <a:rPr lang="en-US" dirty="0"/>
              <a:t> </a:t>
            </a:r>
            <a:r>
              <a:rPr lang="en-US" dirty="0" err="1"/>
              <a:t>নির্দিষ্ট</a:t>
            </a:r>
            <a:r>
              <a:rPr lang="en-US" dirty="0"/>
              <a:t> </a:t>
            </a:r>
            <a:r>
              <a:rPr lang="en-US" dirty="0" err="1"/>
              <a:t>শক্তিস্তরে</a:t>
            </a:r>
            <a:r>
              <a:rPr lang="en-US" dirty="0"/>
              <a:t> </a:t>
            </a:r>
            <a:r>
              <a:rPr lang="en-US" dirty="0" err="1"/>
              <a:t>ঘুরে</a:t>
            </a:r>
            <a:r>
              <a:rPr lang="en-US" dirty="0"/>
              <a:t> </a:t>
            </a:r>
            <a:r>
              <a:rPr lang="en-US" dirty="0" err="1"/>
              <a:t>বেড়ায়</a:t>
            </a:r>
            <a:r>
              <a:rPr lang="en-US" dirty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পরমানুর</a:t>
            </a:r>
            <a:r>
              <a:rPr lang="en-US" dirty="0"/>
              <a:t> </a:t>
            </a:r>
            <a:r>
              <a:rPr lang="en-US" dirty="0" err="1"/>
              <a:t>প্রোটন</a:t>
            </a:r>
            <a:r>
              <a:rPr lang="en-US" dirty="0"/>
              <a:t> </a:t>
            </a:r>
            <a:r>
              <a:rPr lang="en-US" dirty="0" err="1"/>
              <a:t>সংখ্যাকে</a:t>
            </a:r>
            <a:r>
              <a:rPr lang="en-US" dirty="0"/>
              <a:t> </a:t>
            </a:r>
            <a:r>
              <a:rPr lang="en-US" dirty="0" err="1"/>
              <a:t>পারমানবিক</a:t>
            </a:r>
            <a:r>
              <a:rPr lang="en-US" dirty="0"/>
              <a:t> </a:t>
            </a:r>
            <a:r>
              <a:rPr lang="en-US" dirty="0" err="1"/>
              <a:t>সংখ্যা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নিউট্রন</a:t>
            </a:r>
            <a:r>
              <a:rPr lang="en-US" dirty="0"/>
              <a:t> ও </a:t>
            </a:r>
            <a:r>
              <a:rPr lang="en-US" dirty="0" err="1"/>
              <a:t>প্রোটনের</a:t>
            </a:r>
            <a:r>
              <a:rPr lang="en-US" dirty="0"/>
              <a:t> </a:t>
            </a:r>
            <a:r>
              <a:rPr lang="en-US" dirty="0" err="1"/>
              <a:t>মোট</a:t>
            </a:r>
            <a:r>
              <a:rPr lang="en-US" dirty="0"/>
              <a:t> </a:t>
            </a:r>
            <a:r>
              <a:rPr lang="en-US" dirty="0" err="1"/>
              <a:t>সংখ্যাকে</a:t>
            </a:r>
            <a:r>
              <a:rPr lang="en-US" dirty="0"/>
              <a:t> </a:t>
            </a:r>
            <a:r>
              <a:rPr lang="en-US" dirty="0" err="1"/>
              <a:t>ভর</a:t>
            </a:r>
            <a:r>
              <a:rPr lang="en-US" dirty="0"/>
              <a:t> </a:t>
            </a:r>
            <a:r>
              <a:rPr lang="en-US" dirty="0" err="1"/>
              <a:t>সংখ্যা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C554223-C30D-F533-2125-85B14C530DA5}"/>
              </a:ext>
            </a:extLst>
          </p:cNvPr>
          <p:cNvSpPr/>
          <p:nvPr/>
        </p:nvSpPr>
        <p:spPr>
          <a:xfrm>
            <a:off x="1726622" y="490035"/>
            <a:ext cx="4759036" cy="581891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পরমানু</a:t>
            </a:r>
            <a:r>
              <a:rPr lang="en-US" sz="2800" dirty="0"/>
              <a:t> </a:t>
            </a:r>
            <a:r>
              <a:rPr lang="en-US" sz="2800" dirty="0" err="1"/>
              <a:t>সম্পর্কে</a:t>
            </a:r>
            <a:r>
              <a:rPr lang="en-US" sz="2800" dirty="0"/>
              <a:t> </a:t>
            </a:r>
            <a:r>
              <a:rPr lang="en-US" sz="2800" dirty="0" err="1"/>
              <a:t>কিছু</a:t>
            </a:r>
            <a:r>
              <a:rPr lang="en-US" sz="2800" dirty="0"/>
              <a:t> </a:t>
            </a:r>
            <a:r>
              <a:rPr lang="en-US" sz="2800" dirty="0" err="1"/>
              <a:t>কথা</a:t>
            </a:r>
            <a:endParaRPr lang="en-US" sz="28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2226C9B-1F1A-D705-003B-A67CAB37B307}"/>
              </a:ext>
            </a:extLst>
          </p:cNvPr>
          <p:cNvSpPr/>
          <p:nvPr/>
        </p:nvSpPr>
        <p:spPr>
          <a:xfrm>
            <a:off x="6485658" y="5386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D620A7-3E7B-DA88-C9AB-099EB52990DC}"/>
              </a:ext>
            </a:extLst>
          </p:cNvPr>
          <p:cNvSpPr txBox="1"/>
          <p:nvPr/>
        </p:nvSpPr>
        <p:spPr>
          <a:xfrm>
            <a:off x="3745922" y="1922318"/>
            <a:ext cx="55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রাদারফোর্ড</a:t>
            </a:r>
            <a:r>
              <a:rPr lang="en-US" dirty="0"/>
              <a:t> </a:t>
            </a:r>
            <a:r>
              <a:rPr lang="en-US" dirty="0" err="1"/>
              <a:t>মডেলের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বৈশিষ্ট্য</a:t>
            </a:r>
            <a:r>
              <a:rPr lang="en-US" dirty="0"/>
              <a:t> </a:t>
            </a:r>
            <a:r>
              <a:rPr lang="en-US" dirty="0" err="1"/>
              <a:t>সত্য</a:t>
            </a:r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DB0C9-8D44-7FD6-783D-9047B5486798}"/>
              </a:ext>
            </a:extLst>
          </p:cNvPr>
          <p:cNvSpPr txBox="1"/>
          <p:nvPr/>
        </p:nvSpPr>
        <p:spPr>
          <a:xfrm>
            <a:off x="3823855" y="2473036"/>
            <a:ext cx="5392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  <a:r>
              <a:rPr lang="en-US" dirty="0" err="1"/>
              <a:t>ইলেক্ট্রন</a:t>
            </a:r>
            <a:r>
              <a:rPr lang="en-US" dirty="0"/>
              <a:t> </a:t>
            </a:r>
            <a:r>
              <a:rPr lang="en-US" dirty="0" err="1"/>
              <a:t>নিউক্লিয়াসের</a:t>
            </a:r>
            <a:r>
              <a:rPr lang="en-US" dirty="0"/>
              <a:t> </a:t>
            </a:r>
            <a:r>
              <a:rPr lang="en-US" dirty="0" err="1"/>
              <a:t>মধ্যে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                           B)</a:t>
            </a:r>
            <a:r>
              <a:rPr lang="en-US" dirty="0" err="1"/>
              <a:t>পরমানুর</a:t>
            </a:r>
            <a:r>
              <a:rPr lang="en-US" dirty="0"/>
              <a:t> </a:t>
            </a:r>
            <a:r>
              <a:rPr lang="en-US" dirty="0" err="1"/>
              <a:t>অধিকাংশ</a:t>
            </a:r>
            <a:r>
              <a:rPr lang="en-US" dirty="0"/>
              <a:t> </a:t>
            </a:r>
            <a:r>
              <a:rPr lang="en-US" dirty="0" err="1"/>
              <a:t>অংশ</a:t>
            </a:r>
            <a:r>
              <a:rPr lang="en-US" dirty="0"/>
              <a:t> </a:t>
            </a:r>
            <a:r>
              <a:rPr lang="en-US" dirty="0" err="1"/>
              <a:t>ঘনভাবে</a:t>
            </a:r>
            <a:r>
              <a:rPr lang="en-US" dirty="0"/>
              <a:t> </a:t>
            </a:r>
            <a:r>
              <a:rPr lang="en-US" dirty="0" err="1"/>
              <a:t>ভরা</a:t>
            </a:r>
            <a:endParaRPr lang="en-US" dirty="0"/>
          </a:p>
          <a:p>
            <a:r>
              <a:rPr lang="en-US" dirty="0"/>
              <a:t>C)</a:t>
            </a:r>
            <a:r>
              <a:rPr lang="en-US" dirty="0" err="1"/>
              <a:t>নিউক্লিয়াস</a:t>
            </a:r>
            <a:r>
              <a:rPr lang="en-US" dirty="0"/>
              <a:t> </a:t>
            </a:r>
            <a:r>
              <a:rPr lang="en-US" dirty="0" err="1"/>
              <a:t>ধনাত্মক</a:t>
            </a:r>
            <a:r>
              <a:rPr lang="en-US" dirty="0"/>
              <a:t> ও </a:t>
            </a:r>
            <a:r>
              <a:rPr lang="en-US" dirty="0" err="1"/>
              <a:t>ক্ষুদ্র</a:t>
            </a:r>
            <a:endParaRPr lang="en-US" dirty="0"/>
          </a:p>
          <a:p>
            <a:r>
              <a:rPr lang="en-US" dirty="0"/>
              <a:t>D)</a:t>
            </a:r>
            <a:r>
              <a:rPr lang="en-US" dirty="0" err="1"/>
              <a:t>প্রোটন</a:t>
            </a:r>
            <a:r>
              <a:rPr lang="en-US" dirty="0"/>
              <a:t> ও </a:t>
            </a:r>
            <a:r>
              <a:rPr lang="en-US" dirty="0" err="1"/>
              <a:t>নিউট্রন</a:t>
            </a:r>
            <a:r>
              <a:rPr lang="en-US" dirty="0"/>
              <a:t> </a:t>
            </a:r>
            <a:r>
              <a:rPr lang="en-US" dirty="0" err="1"/>
              <a:t>বাইরে</a:t>
            </a:r>
            <a:r>
              <a:rPr lang="en-US" dirty="0"/>
              <a:t> </a:t>
            </a:r>
            <a:r>
              <a:rPr lang="en-US" dirty="0" err="1"/>
              <a:t>ঘুরে</a:t>
            </a:r>
            <a:r>
              <a:rPr lang="en-US" dirty="0"/>
              <a:t> </a:t>
            </a:r>
            <a:r>
              <a:rPr lang="en-US" dirty="0" err="1"/>
              <a:t>বেড়ায়C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8D356-62ED-D562-A05F-72ABDB6B68CA}"/>
              </a:ext>
            </a:extLst>
          </p:cNvPr>
          <p:cNvSpPr txBox="1"/>
          <p:nvPr/>
        </p:nvSpPr>
        <p:spPr>
          <a:xfrm flipH="1">
            <a:off x="3942197" y="4172129"/>
            <a:ext cx="338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সঠিক</a:t>
            </a:r>
            <a:r>
              <a:rPr lang="en-US" dirty="0"/>
              <a:t> </a:t>
            </a:r>
            <a:r>
              <a:rPr lang="en-US" dirty="0" err="1"/>
              <a:t>উত্তরঃ</a:t>
            </a:r>
            <a:r>
              <a:rPr lang="en-US" dirty="0"/>
              <a:t> </a:t>
            </a:r>
            <a:r>
              <a:rPr lang="en-US" sz="2400" dirty="0"/>
              <a:t>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314E1D-1620-CF78-EC21-56833FCD3851}"/>
              </a:ext>
            </a:extLst>
          </p:cNvPr>
          <p:cNvSpPr/>
          <p:nvPr/>
        </p:nvSpPr>
        <p:spPr>
          <a:xfrm>
            <a:off x="2044931" y="731520"/>
            <a:ext cx="575240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মুল্যায়ন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02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4E3E0C-F5A3-8CE7-05B9-0638665648F6}"/>
              </a:ext>
            </a:extLst>
          </p:cNvPr>
          <p:cNvSpPr txBox="1"/>
          <p:nvPr/>
        </p:nvSpPr>
        <p:spPr>
          <a:xfrm>
            <a:off x="2556164" y="417641"/>
            <a:ext cx="624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পরমানুর</a:t>
            </a:r>
            <a:r>
              <a:rPr lang="en-US" dirty="0"/>
              <a:t> 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কণাগুলি</a:t>
            </a:r>
            <a:r>
              <a:rPr lang="en-US" dirty="0"/>
              <a:t> </a:t>
            </a:r>
            <a:r>
              <a:rPr lang="en-US" dirty="0" err="1"/>
              <a:t>নিউক্লিয়াসে</a:t>
            </a:r>
            <a:r>
              <a:rPr lang="en-US" dirty="0"/>
              <a:t> </a:t>
            </a:r>
            <a:r>
              <a:rPr lang="en-US" dirty="0" err="1"/>
              <a:t>অবস্থান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6911D-0E24-0159-59F5-CD0562C11975}"/>
              </a:ext>
            </a:extLst>
          </p:cNvPr>
          <p:cNvSpPr txBox="1"/>
          <p:nvPr/>
        </p:nvSpPr>
        <p:spPr>
          <a:xfrm>
            <a:off x="2649682" y="1111827"/>
            <a:ext cx="561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  <a:r>
              <a:rPr lang="en-US" dirty="0" err="1"/>
              <a:t>ইলেকট্রন</a:t>
            </a:r>
            <a:r>
              <a:rPr lang="en-US" dirty="0"/>
              <a:t> ও </a:t>
            </a:r>
            <a:r>
              <a:rPr lang="en-US" dirty="0" err="1"/>
              <a:t>প্রোটন</a:t>
            </a:r>
            <a:r>
              <a:rPr lang="en-US" dirty="0"/>
              <a:t> </a:t>
            </a:r>
          </a:p>
          <a:p>
            <a:r>
              <a:rPr lang="en-US" dirty="0"/>
              <a:t>B)</a:t>
            </a:r>
            <a:r>
              <a:rPr lang="en-US" dirty="0" err="1"/>
              <a:t>প্রোটন</a:t>
            </a:r>
            <a:r>
              <a:rPr lang="en-US" dirty="0"/>
              <a:t> ও </a:t>
            </a:r>
            <a:r>
              <a:rPr lang="en-US" dirty="0" err="1"/>
              <a:t>নিউট্রন</a:t>
            </a:r>
            <a:endParaRPr lang="en-US" dirty="0"/>
          </a:p>
          <a:p>
            <a:r>
              <a:rPr lang="en-US" dirty="0"/>
              <a:t>C)</a:t>
            </a:r>
            <a:r>
              <a:rPr lang="en-US" dirty="0" err="1"/>
              <a:t>ইলেকট্রন</a:t>
            </a:r>
            <a:r>
              <a:rPr lang="en-US" dirty="0"/>
              <a:t> ও </a:t>
            </a:r>
            <a:r>
              <a:rPr lang="en-US" dirty="0" err="1"/>
              <a:t>নিউট্রন</a:t>
            </a:r>
            <a:endParaRPr lang="en-US" dirty="0"/>
          </a:p>
          <a:p>
            <a:r>
              <a:rPr lang="en-US" dirty="0"/>
              <a:t>D)</a:t>
            </a:r>
            <a:r>
              <a:rPr lang="en-US" dirty="0" err="1"/>
              <a:t>শুধু</a:t>
            </a:r>
            <a:r>
              <a:rPr lang="en-US" dirty="0"/>
              <a:t> </a:t>
            </a:r>
            <a:r>
              <a:rPr lang="en-US" dirty="0" err="1"/>
              <a:t>ইলেকট্রন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5DBE9-F4AF-0D8C-2295-62A9F1655AE5}"/>
              </a:ext>
            </a:extLst>
          </p:cNvPr>
          <p:cNvSpPr txBox="1"/>
          <p:nvPr/>
        </p:nvSpPr>
        <p:spPr>
          <a:xfrm>
            <a:off x="2656609" y="2592532"/>
            <a:ext cx="343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সঠিক</a:t>
            </a:r>
            <a:r>
              <a:rPr lang="en-US" dirty="0"/>
              <a:t> </a:t>
            </a:r>
            <a:r>
              <a:rPr lang="en-US" dirty="0" err="1"/>
              <a:t>উত্তরঃ</a:t>
            </a:r>
            <a:r>
              <a:rPr lang="en-US" dirty="0"/>
              <a:t>  (B)</a:t>
            </a:r>
          </a:p>
        </p:txBody>
      </p:sp>
    </p:spTree>
    <p:extLst>
      <p:ext uri="{BB962C8B-B14F-4D97-AF65-F5344CB8AC3E}">
        <p14:creationId xmlns:p14="http://schemas.microsoft.com/office/powerpoint/2010/main" val="35153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E1348-4922-60E3-4C0F-3335220DDBA2}"/>
              </a:ext>
            </a:extLst>
          </p:cNvPr>
          <p:cNvSpPr txBox="1"/>
          <p:nvPr/>
        </p:nvSpPr>
        <p:spPr>
          <a:xfrm>
            <a:off x="4457700" y="997527"/>
            <a:ext cx="5777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ধন্যবাদ</a:t>
            </a:r>
            <a:endParaRPr lang="en-US" sz="7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62605-ECF8-CB21-180A-A393F878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2" y="2235262"/>
            <a:ext cx="6307282" cy="35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34C93C6-429D-8350-63CD-3BE14E53F6FE}"/>
              </a:ext>
            </a:extLst>
          </p:cNvPr>
          <p:cNvSpPr txBox="1"/>
          <p:nvPr/>
        </p:nvSpPr>
        <p:spPr>
          <a:xfrm>
            <a:off x="4623954" y="370933"/>
            <a:ext cx="5392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পরিচিতি</a:t>
            </a:r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DFB4D-5F72-7725-290B-824E55B24BAD}"/>
              </a:ext>
            </a:extLst>
          </p:cNvPr>
          <p:cNvSpPr txBox="1"/>
          <p:nvPr/>
        </p:nvSpPr>
        <p:spPr>
          <a:xfrm>
            <a:off x="981445" y="1339017"/>
            <a:ext cx="380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মোঃআফজাল</a:t>
            </a:r>
            <a:r>
              <a:rPr lang="en-US" dirty="0"/>
              <a:t> </a:t>
            </a:r>
            <a:r>
              <a:rPr lang="en-US" dirty="0" err="1"/>
              <a:t>হোসেন</a:t>
            </a:r>
            <a:br>
              <a:rPr lang="en-US" dirty="0"/>
            </a:br>
            <a:r>
              <a:rPr lang="en-US" dirty="0" err="1"/>
              <a:t>সহকারি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নান্দাশ</a:t>
            </a:r>
            <a:r>
              <a:rPr lang="en-US" dirty="0"/>
              <a:t> </a:t>
            </a:r>
            <a:r>
              <a:rPr lang="en-US" dirty="0" err="1"/>
              <a:t>বি</a:t>
            </a:r>
            <a:r>
              <a:rPr lang="en-US" dirty="0"/>
              <a:t> </a:t>
            </a:r>
            <a:r>
              <a:rPr lang="en-US" dirty="0" err="1"/>
              <a:t>কে</a:t>
            </a:r>
            <a:r>
              <a:rPr lang="en-US" dirty="0"/>
              <a:t> </a:t>
            </a:r>
            <a:r>
              <a:rPr lang="en-US" dirty="0" err="1"/>
              <a:t>আই</a:t>
            </a:r>
            <a:r>
              <a:rPr lang="en-US" dirty="0"/>
              <a:t> </a:t>
            </a:r>
            <a:r>
              <a:rPr lang="en-US" dirty="0" err="1"/>
              <a:t>দাখিল</a:t>
            </a:r>
            <a:r>
              <a:rPr lang="en-US" dirty="0"/>
              <a:t> </a:t>
            </a:r>
            <a:r>
              <a:rPr lang="en-US" dirty="0" err="1"/>
              <a:t>মাদরাসা</a:t>
            </a:r>
            <a:br>
              <a:rPr lang="en-US" dirty="0"/>
            </a:br>
            <a:r>
              <a:rPr lang="en-US" dirty="0"/>
              <a:t>০১৭১৬৮৪৪২৩১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058DDC-1479-836D-B787-A1E7C9CFAB39}"/>
              </a:ext>
            </a:extLst>
          </p:cNvPr>
          <p:cNvSpPr txBox="1"/>
          <p:nvPr/>
        </p:nvSpPr>
        <p:spPr>
          <a:xfrm>
            <a:off x="563706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5B73B2-1B65-FCD4-573A-9F49894C5E5F}"/>
              </a:ext>
            </a:extLst>
          </p:cNvPr>
          <p:cNvSpPr txBox="1"/>
          <p:nvPr/>
        </p:nvSpPr>
        <p:spPr>
          <a:xfrm>
            <a:off x="6385214" y="1708448"/>
            <a:ext cx="5216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/>
              <a:t>শ্রেণীঃনবম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/>
              <a:t>বিষয়ঃরসায়ন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অধ্যায়ঃ০৩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3A250-1C81-89DC-8863-5A34DD1D7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64" y="232756"/>
            <a:ext cx="6697336" cy="4308633"/>
          </a:xfrm>
          <a:prstGeom prst="rect">
            <a:avLst/>
          </a:prstGeom>
        </p:spPr>
      </p:pic>
      <p:pic>
        <p:nvPicPr>
          <p:cNvPr id="1026" name="Picture 2" descr="beautiful modern building architecture photo-এর ছবি">
            <a:extLst>
              <a:ext uri="{FF2B5EF4-FFF2-40B4-BE49-F238E27FC236}">
                <a16:creationId xmlns:a16="http://schemas.microsoft.com/office/drawing/2014/main" id="{9445BB26-0A79-3F5F-5DB4-54A365E6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5" y="332510"/>
            <a:ext cx="5261098" cy="42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B33419-1FE7-D6B6-C2B9-945D8733A325}"/>
              </a:ext>
            </a:extLst>
          </p:cNvPr>
          <p:cNvSpPr/>
          <p:nvPr/>
        </p:nvSpPr>
        <p:spPr>
          <a:xfrm>
            <a:off x="798352" y="4754880"/>
            <a:ext cx="9191502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দালানের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দেখছো</a:t>
            </a:r>
            <a:r>
              <a:rPr lang="en-US" dirty="0"/>
              <a:t> </a:t>
            </a:r>
            <a:r>
              <a:rPr lang="en-US" dirty="0" err="1"/>
              <a:t>সেটি</a:t>
            </a:r>
            <a:r>
              <a:rPr lang="en-US" dirty="0"/>
              <a:t> </a:t>
            </a:r>
            <a:r>
              <a:rPr lang="en-US" dirty="0" err="1"/>
              <a:t>মুল</a:t>
            </a:r>
            <a:r>
              <a:rPr lang="en-US" dirty="0"/>
              <a:t> </a:t>
            </a:r>
            <a:r>
              <a:rPr lang="en-US" dirty="0" err="1"/>
              <a:t>কয়টি</a:t>
            </a:r>
            <a:r>
              <a:rPr lang="en-US" dirty="0"/>
              <a:t> </a:t>
            </a:r>
            <a:r>
              <a:rPr lang="en-US" dirty="0" err="1"/>
              <a:t>জিনিস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তৈর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B2991-7A79-B60E-3B4E-571C13CFA94C}"/>
              </a:ext>
            </a:extLst>
          </p:cNvPr>
          <p:cNvSpPr/>
          <p:nvPr/>
        </p:nvSpPr>
        <p:spPr>
          <a:xfrm>
            <a:off x="852764" y="5882771"/>
            <a:ext cx="928379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ইট</a:t>
            </a:r>
            <a:r>
              <a:rPr lang="en-US" dirty="0"/>
              <a:t>, </a:t>
            </a:r>
            <a:r>
              <a:rPr lang="en-US" dirty="0" err="1"/>
              <a:t>বালি</a:t>
            </a:r>
            <a:r>
              <a:rPr lang="en-US" dirty="0"/>
              <a:t> ও </a:t>
            </a:r>
            <a:r>
              <a:rPr lang="en-US" dirty="0" err="1"/>
              <a:t>সিমেন্ট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45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DB04D-8CA6-C457-DC86-C16A677C5675}"/>
              </a:ext>
            </a:extLst>
          </p:cNvPr>
          <p:cNvSpPr/>
          <p:nvPr/>
        </p:nvSpPr>
        <p:spPr>
          <a:xfrm>
            <a:off x="2066307" y="1092530"/>
            <a:ext cx="7137069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তোমাদের</a:t>
            </a:r>
            <a:r>
              <a:rPr lang="en-US" sz="2800" dirty="0"/>
              <a:t> </a:t>
            </a:r>
            <a:r>
              <a:rPr lang="en-US" sz="2800" dirty="0" err="1"/>
              <a:t>উত্তর</a:t>
            </a:r>
            <a:r>
              <a:rPr lang="en-US" sz="2800" dirty="0"/>
              <a:t> </a:t>
            </a:r>
            <a:r>
              <a:rPr lang="en-US" sz="2800" dirty="0" err="1"/>
              <a:t>সঠিক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 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16B654-D047-C805-BBCA-BEA8871A8F3E}"/>
              </a:ext>
            </a:extLst>
          </p:cNvPr>
          <p:cNvSpPr/>
          <p:nvPr/>
        </p:nvSpPr>
        <p:spPr>
          <a:xfrm>
            <a:off x="1662547" y="2933205"/>
            <a:ext cx="813459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আজ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যা</a:t>
            </a:r>
            <a:r>
              <a:rPr lang="en-US" sz="2800" dirty="0"/>
              <a:t> </a:t>
            </a:r>
            <a:r>
              <a:rPr lang="en-US" sz="2800" dirty="0" err="1"/>
              <a:t>নিয়ে</a:t>
            </a:r>
            <a:r>
              <a:rPr lang="en-US" sz="2800" dirty="0"/>
              <a:t> </a:t>
            </a:r>
            <a:r>
              <a:rPr lang="en-US" sz="2800" dirty="0" err="1"/>
              <a:t>আলোচনা</a:t>
            </a:r>
            <a:r>
              <a:rPr lang="en-US" sz="2800" dirty="0"/>
              <a:t> </a:t>
            </a:r>
            <a:r>
              <a:rPr lang="en-US" sz="2800" dirty="0" err="1"/>
              <a:t>করবো</a:t>
            </a:r>
            <a:r>
              <a:rPr lang="en-US" sz="2800" dirty="0"/>
              <a:t> </a:t>
            </a:r>
            <a:r>
              <a:rPr lang="en-US" sz="2800" dirty="0" err="1"/>
              <a:t>তা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0CCC-E551-3579-5510-0560FAED853D}"/>
              </a:ext>
            </a:extLst>
          </p:cNvPr>
          <p:cNvSpPr/>
          <p:nvPr/>
        </p:nvSpPr>
        <p:spPr>
          <a:xfrm>
            <a:off x="3972295" y="4773880"/>
            <a:ext cx="4085112" cy="1401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/>
              <a:t>“পদার্থের গঠন”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92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DF0A7-2A88-C371-6460-04BFF6ADE972}"/>
              </a:ext>
            </a:extLst>
          </p:cNvPr>
          <p:cNvSpPr/>
          <p:nvPr/>
        </p:nvSpPr>
        <p:spPr>
          <a:xfrm>
            <a:off x="3127663" y="249382"/>
            <a:ext cx="5018809" cy="7793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শিখনফল</a:t>
            </a:r>
            <a:endParaRPr lang="en-US" sz="4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5F012E-B211-BEB6-C8E8-26E5FA02300B}"/>
              </a:ext>
            </a:extLst>
          </p:cNvPr>
          <p:cNvSpPr/>
          <p:nvPr/>
        </p:nvSpPr>
        <p:spPr>
          <a:xfrm>
            <a:off x="1257301" y="1262496"/>
            <a:ext cx="8593281" cy="40836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/>
              <a:t>এ  </a:t>
            </a:r>
            <a:r>
              <a:rPr lang="en-US" sz="3200" dirty="0" err="1"/>
              <a:t>অধ্যায়ে</a:t>
            </a:r>
            <a:r>
              <a:rPr lang="en-US" sz="3200" dirty="0"/>
              <a:t> </a:t>
            </a:r>
            <a:r>
              <a:rPr lang="en-US" sz="3200" dirty="0" err="1"/>
              <a:t>শিক্ষার্থীরা</a:t>
            </a:r>
            <a:r>
              <a:rPr lang="en-US" sz="3200" dirty="0"/>
              <a:t> </a:t>
            </a:r>
            <a:r>
              <a:rPr lang="en-US" sz="3200" dirty="0" err="1"/>
              <a:t>জানতে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----</a:t>
            </a:r>
          </a:p>
          <a:p>
            <a:pPr algn="just"/>
            <a:r>
              <a:rPr lang="en-US" dirty="0" err="1"/>
              <a:t>মৌলিক</a:t>
            </a:r>
            <a:r>
              <a:rPr lang="en-US" dirty="0"/>
              <a:t> ও </a:t>
            </a:r>
            <a:r>
              <a:rPr lang="en-US" dirty="0" err="1"/>
              <a:t>যৌগিক</a:t>
            </a:r>
            <a:r>
              <a:rPr lang="en-US" dirty="0"/>
              <a:t> </a:t>
            </a:r>
            <a:r>
              <a:rPr lang="en-US" dirty="0" err="1"/>
              <a:t>পদার্থ</a:t>
            </a:r>
            <a:r>
              <a:rPr lang="en-US" dirty="0"/>
              <a:t> </a:t>
            </a:r>
            <a:r>
              <a:rPr lang="en-US" dirty="0" err="1"/>
              <a:t>কাকে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?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/>
              <a:t>অনু</a:t>
            </a:r>
            <a:r>
              <a:rPr lang="en-US" dirty="0"/>
              <a:t> ও </a:t>
            </a:r>
            <a:r>
              <a:rPr lang="en-US" dirty="0" err="1"/>
              <a:t>পরমানুর</a:t>
            </a:r>
            <a:r>
              <a:rPr lang="en-US" dirty="0"/>
              <a:t> 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?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/>
              <a:t>ইলেকট্রন,প্রোটন,নিউট্রন</a:t>
            </a:r>
            <a:r>
              <a:rPr lang="en-US" dirty="0"/>
              <a:t> </a:t>
            </a:r>
            <a:r>
              <a:rPr lang="en-US" dirty="0" err="1"/>
              <a:t>সম্পর্কে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38B85D-301E-1CDD-F494-3BDD0EF7987E}"/>
              </a:ext>
            </a:extLst>
          </p:cNvPr>
          <p:cNvSpPr txBox="1"/>
          <p:nvPr/>
        </p:nvSpPr>
        <p:spPr>
          <a:xfrm>
            <a:off x="3047011" y="385350"/>
            <a:ext cx="6097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/>
              <a:t>মৌলিক পদার্থ কাকে বলে</a:t>
            </a:r>
            <a:r>
              <a:rPr lang="en-US" sz="4400" dirty="0"/>
              <a:t>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ED3BC2-B439-9115-5ADE-AC5F5B23B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45" y="2312367"/>
            <a:ext cx="10592790" cy="2308324"/>
          </a:xfrm>
          <a:prstGeom prst="rect">
            <a:avLst/>
          </a:prstGeom>
          <a:solidFill>
            <a:srgbClr val="1313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যে পদার্থকে ভাঙলে বা বিশ্লেষণ করলে সেই পদার্থ ছাড়া অন্য কোনো নতুন পদার্থ পাওয়া যায় না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তাকে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</a:rPr>
              <a:t> </a:t>
            </a:r>
            <a:r>
              <a:rPr lang="bn-IN" altLang="en-US" sz="2400" dirty="0">
                <a:solidFill>
                  <a:srgbClr val="E3E3E3"/>
                </a:solidFill>
              </a:rPr>
              <a:t> মৌলিক পদার্থ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বলে।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E3E3E3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অর্থাৎ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একটি মৌলিক পদার্থ কেবল এক ধরণের পরমাণু দিয়েই তৈরি। যেমন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: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সোনা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রুপা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লোহা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অক্সিজেন বা হাইড্রোজেন। আপনি যদি এক টুকরো খাঁটি সোনাকে যত ক্ষুদ্র অংশেই ভাগ করেন না কেন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আপনি শেষ পর্যন্ত সোনার পরমাণুই পাবেন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, 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rgbClr val="E3E3E3"/>
                </a:solidFill>
                <a:effectLst/>
                <a:latin typeface="+mj-lt"/>
                <a:cs typeface="Vrinda" panose="020B0502040204020203" pitchFamily="34" charset="0"/>
              </a:rPr>
              <a:t>অন্য কিছু নয়।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6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FDC2F7-3D9C-583F-DF2E-3A240B175751}"/>
              </a:ext>
            </a:extLst>
          </p:cNvPr>
          <p:cNvSpPr txBox="1"/>
          <p:nvPr/>
        </p:nvSpPr>
        <p:spPr>
          <a:xfrm>
            <a:off x="4281617" y="680307"/>
            <a:ext cx="6091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/>
              <a:t>যৌগিক পদার্থ কাকে বলে?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B133E-F122-79FB-A0B0-5FFCE061AAC7}"/>
              </a:ext>
            </a:extLst>
          </p:cNvPr>
          <p:cNvSpPr txBox="1"/>
          <p:nvPr/>
        </p:nvSpPr>
        <p:spPr>
          <a:xfrm>
            <a:off x="1202724" y="2534265"/>
            <a:ext cx="97865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2800" dirty="0"/>
              <a:t>যে পদার্থকে ভাঙলে বা বিশ্লেষণ করলে দুই বা ততোধিক ভিন্নধর্মী পাওয়া যায়, তাকে যৌগিক পদার্থ (</a:t>
            </a:r>
            <a:r>
              <a:rPr lang="en-US" sz="2800" dirty="0"/>
              <a:t>Compound) </a:t>
            </a:r>
            <a:r>
              <a:rPr lang="as-IN" sz="2800" dirty="0"/>
              <a:t>বলে।</a:t>
            </a:r>
          </a:p>
          <a:p>
            <a:pPr>
              <a:buNone/>
            </a:pPr>
            <a:r>
              <a:rPr lang="as-IN" sz="2800" dirty="0"/>
              <a:t>সহজভাবে বললে, দুই বা তার বেশি মৌলিক পদার্থ যখন নির্দিষ্ট অনুপাতে রাসায়নিকভাবে মিশে সম্পূর্ণ নতুন ধর্মবিশিষ্ট একটি পদার্থ তৈরি করে, তখন তাকে যৌগিক পদার্থ বলা হয়।</a:t>
            </a:r>
          </a:p>
        </p:txBody>
      </p:sp>
    </p:spTree>
    <p:extLst>
      <p:ext uri="{BB962C8B-B14F-4D97-AF65-F5344CB8AC3E}">
        <p14:creationId xmlns:p14="http://schemas.microsoft.com/office/powerpoint/2010/main" val="34981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B15B6-29EE-EFAD-CE54-3CBB3D016906}"/>
              </a:ext>
            </a:extLst>
          </p:cNvPr>
          <p:cNvSpPr txBox="1"/>
          <p:nvPr/>
        </p:nvSpPr>
        <p:spPr>
          <a:xfrm>
            <a:off x="825909" y="808055"/>
            <a:ext cx="3979205" cy="1453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অনু</a:t>
            </a: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ও </a:t>
            </a:r>
            <a:r>
              <a:rPr lang="en-US" sz="36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পরমানু</a:t>
            </a: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36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কাকে</a:t>
            </a: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36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বলে</a:t>
            </a: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DF01B-D28B-37B6-EB38-BE99B79F1952}"/>
              </a:ext>
            </a:extLst>
          </p:cNvPr>
          <p:cNvSpPr txBox="1"/>
          <p:nvPr/>
        </p:nvSpPr>
        <p:spPr>
          <a:xfrm>
            <a:off x="802178" y="2261420"/>
            <a:ext cx="4002936" cy="363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 err="1"/>
              <a:t>রসায়নের</a:t>
            </a:r>
            <a:r>
              <a:rPr lang="en-US" dirty="0"/>
              <a:t>  </a:t>
            </a:r>
            <a:r>
              <a:rPr lang="en-US" dirty="0" err="1"/>
              <a:t>অত্যন্ত</a:t>
            </a:r>
            <a:r>
              <a:rPr lang="en-US" dirty="0"/>
              <a:t> </a:t>
            </a:r>
            <a:r>
              <a:rPr lang="en-US" dirty="0" err="1"/>
              <a:t>গুরুত্বপূর্ণ</a:t>
            </a:r>
            <a:r>
              <a:rPr lang="en-US" dirty="0"/>
              <a:t> </a:t>
            </a:r>
            <a:r>
              <a:rPr lang="en-US" dirty="0" err="1"/>
              <a:t>দুটি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</a:t>
            </a:r>
            <a:r>
              <a:rPr lang="en-US" dirty="0" err="1"/>
              <a:t>হলো</a:t>
            </a:r>
            <a:r>
              <a:rPr lang="en-US" dirty="0"/>
              <a:t> </a:t>
            </a:r>
            <a:r>
              <a:rPr lang="en-US" b="1" dirty="0" err="1"/>
              <a:t>অণু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b="1" dirty="0" err="1"/>
              <a:t>পরমাণু</a:t>
            </a:r>
            <a:r>
              <a:rPr lang="en-US" dirty="0"/>
              <a:t>। </a:t>
            </a:r>
            <a:r>
              <a:rPr lang="en-US" dirty="0" err="1"/>
              <a:t>এদের</a:t>
            </a:r>
            <a:r>
              <a:rPr lang="en-US" dirty="0"/>
              <a:t> </a:t>
            </a:r>
            <a:r>
              <a:rPr lang="en-US" dirty="0" err="1"/>
              <a:t>মূল</a:t>
            </a:r>
            <a:r>
              <a:rPr lang="en-US" dirty="0"/>
              <a:t> </a:t>
            </a:r>
            <a:r>
              <a:rPr lang="en-US" dirty="0" err="1"/>
              <a:t>পার্থক্য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সংজ্ঞা</a:t>
            </a:r>
            <a:r>
              <a:rPr lang="en-US" dirty="0"/>
              <a:t> </a:t>
            </a:r>
            <a:r>
              <a:rPr lang="en-US" dirty="0" err="1"/>
              <a:t>নিচে</a:t>
            </a:r>
            <a:r>
              <a:rPr lang="en-US" dirty="0"/>
              <a:t> </a:t>
            </a:r>
            <a:r>
              <a:rPr lang="en-US" dirty="0" err="1"/>
              <a:t>সহজভাবে</a:t>
            </a:r>
            <a:r>
              <a:rPr lang="en-US" dirty="0"/>
              <a:t> </a:t>
            </a:r>
            <a:r>
              <a:rPr lang="en-US" dirty="0" err="1"/>
              <a:t>আলোচনা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হলো</a:t>
            </a:r>
            <a:r>
              <a:rPr lang="en-US" dirty="0"/>
              <a:t>: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br>
              <a:rPr lang="en-US" dirty="0"/>
            </a:br>
            <a:endParaRPr lang="en-US" dirty="0"/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১. </a:t>
            </a:r>
            <a:r>
              <a:rPr lang="en-US" b="1" dirty="0" err="1"/>
              <a:t>পরমাণু</a:t>
            </a:r>
            <a:r>
              <a:rPr lang="en-US" b="1" dirty="0"/>
              <a:t> (Atom)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 err="1"/>
              <a:t>মৌলিক</a:t>
            </a:r>
            <a:r>
              <a:rPr lang="en-US" dirty="0"/>
              <a:t> পদার্থের </a:t>
            </a:r>
            <a:r>
              <a:rPr lang="en-US" dirty="0" err="1"/>
              <a:t>ক্ষুদ্রতম</a:t>
            </a:r>
            <a:r>
              <a:rPr lang="en-US" dirty="0"/>
              <a:t> </a:t>
            </a:r>
            <a:r>
              <a:rPr lang="en-US" dirty="0" err="1"/>
              <a:t>কণা</a:t>
            </a:r>
            <a:r>
              <a:rPr lang="en-US" dirty="0"/>
              <a:t> </a:t>
            </a:r>
            <a:r>
              <a:rPr lang="en-US" dirty="0" err="1"/>
              <a:t>যার</a:t>
            </a:r>
            <a:r>
              <a:rPr lang="en-US" dirty="0"/>
              <a:t> </a:t>
            </a:r>
            <a:r>
              <a:rPr lang="en-US" dirty="0" err="1"/>
              <a:t>স্বাধীন</a:t>
            </a:r>
            <a:r>
              <a:rPr lang="en-US" dirty="0"/>
              <a:t> </a:t>
            </a:r>
            <a:r>
              <a:rPr lang="en-US" dirty="0" err="1"/>
              <a:t>অস্তিত্ব</a:t>
            </a:r>
            <a:r>
              <a:rPr lang="en-US" dirty="0"/>
              <a:t> </a:t>
            </a:r>
            <a:r>
              <a:rPr lang="en-US" dirty="0" err="1"/>
              <a:t>নেই</a:t>
            </a:r>
            <a:r>
              <a:rPr lang="en-US" dirty="0"/>
              <a:t> (</a:t>
            </a:r>
            <a:r>
              <a:rPr lang="en-US" dirty="0" err="1"/>
              <a:t>সাধারণত</a:t>
            </a:r>
            <a:r>
              <a:rPr lang="en-US" dirty="0"/>
              <a:t>), </a:t>
            </a:r>
            <a:r>
              <a:rPr lang="en-US" dirty="0" err="1"/>
              <a:t>কিন্তু</a:t>
            </a:r>
            <a:r>
              <a:rPr lang="en-US" dirty="0"/>
              <a:t> </a:t>
            </a:r>
            <a:r>
              <a:rPr lang="en-US" dirty="0" err="1"/>
              <a:t>রাসায়নিক</a:t>
            </a:r>
            <a:r>
              <a:rPr lang="en-US" dirty="0"/>
              <a:t> </a:t>
            </a:r>
            <a:r>
              <a:rPr lang="en-US" dirty="0" err="1"/>
              <a:t>বিক্রিয়ায়</a:t>
            </a:r>
            <a:r>
              <a:rPr lang="en-US" dirty="0"/>
              <a:t> </a:t>
            </a:r>
            <a:r>
              <a:rPr lang="en-US" dirty="0" err="1"/>
              <a:t>সরাসরি</a:t>
            </a:r>
            <a:r>
              <a:rPr lang="en-US" dirty="0"/>
              <a:t> </a:t>
            </a:r>
            <a:r>
              <a:rPr lang="en-US" dirty="0" err="1"/>
              <a:t>অংশগ্রহণ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পারে</a:t>
            </a:r>
            <a:r>
              <a:rPr lang="en-US" dirty="0"/>
              <a:t>,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b="1" dirty="0" err="1"/>
              <a:t>পরমাণু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</p:txBody>
      </p:sp>
      <p:pic>
        <p:nvPicPr>
          <p:cNvPr id="2050" name="Picture 2" descr="basic atom structure with protons neutrons and electrons">
            <a:extLst>
              <a:ext uri="{FF2B5EF4-FFF2-40B4-BE49-F238E27FC236}">
                <a16:creationId xmlns:a16="http://schemas.microsoft.com/office/drawing/2014/main" id="{03E65771-E4AE-7B05-A60F-19C52134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796" y="796413"/>
            <a:ext cx="5141504" cy="510294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9A72F3-FF15-17A6-D3BD-C3C6BD0C5531}"/>
              </a:ext>
            </a:extLst>
          </p:cNvPr>
          <p:cNvSpPr txBox="1"/>
          <p:nvPr/>
        </p:nvSpPr>
        <p:spPr>
          <a:xfrm>
            <a:off x="256675" y="208547"/>
            <a:ext cx="1111717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২.অনু.(Molecule) </a:t>
            </a:r>
            <a:br>
              <a:rPr lang="en-US" sz="2800" dirty="0"/>
            </a:br>
            <a:r>
              <a:rPr lang="as-IN" sz="2400" dirty="0"/>
              <a:t>অণু (</a:t>
            </a:r>
            <a:r>
              <a:rPr lang="en-US" sz="2400" dirty="0"/>
              <a:t>Molecule) </a:t>
            </a:r>
            <a:r>
              <a:rPr lang="as-IN" sz="2400" dirty="0"/>
              <a:t>হলো কোনো পদার্থের ক্ষুদ্রতম একক, যা স্বাধীনভাবে প্রকৃতিতে থাকতে পারে এবং যাতে ওই পদার্থের সব গুণাগুণ বজায় থাকে।</a:t>
            </a:r>
            <a:br>
              <a:rPr lang="en-US" sz="2400" dirty="0"/>
            </a:br>
            <a:br>
              <a:rPr lang="en-US" sz="2400" dirty="0"/>
            </a:br>
            <a:r>
              <a:rPr lang="as-IN" sz="2400" dirty="0"/>
              <a:t>অণু সম্পর্কে আরও কিছু মৌলিক তথ্য নিচে দেওয়া হলো:গঠন: দুই বা ততোধিক পরমাণু যখন রাসায়নিক বন্ধনের মাধ্যমে একে অপরের সাথে যুক্ত হয়, তখন তাকে অণু বলে।</a:t>
            </a:r>
            <a:br>
              <a:rPr lang="en-US" sz="2400" dirty="0"/>
            </a:br>
            <a:r>
              <a:rPr lang="as-IN" sz="2400" dirty="0"/>
              <a:t>প্রকারভেদ: 1.  মৌলিক অণু: একই ধরণের পরমাণু দিয়ে গঠিত। যেমন— অক্সিজেনের অণু (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), </a:t>
            </a:r>
            <a:r>
              <a:rPr lang="as-IN" sz="2400" dirty="0"/>
              <a:t>যা দুটি অক্সিজেন পরমাণুর মিলন।</a:t>
            </a:r>
            <a:br>
              <a:rPr lang="en-US" sz="2400" dirty="0"/>
            </a:br>
            <a:br>
              <a:rPr lang="en-US" sz="2400" dirty="0"/>
            </a:br>
            <a:r>
              <a:rPr lang="as-IN" sz="2400" dirty="0"/>
              <a:t>2.  যৌগিক অণু: ভিন্ন ভিন্ন মৌলের পরমাণু দিয়ে গঠিত। যেমন— পানির অণু (</a:t>
            </a:r>
            <a:r>
              <a:rPr lang="en-US" sz="2400" dirty="0"/>
              <a:t>H</a:t>
            </a:r>
            <a:r>
              <a:rPr lang="en-US" sz="2400" baseline="-24000" dirty="0"/>
              <a:t>2</a:t>
            </a:r>
            <a:r>
              <a:rPr lang="en-US" sz="2400" dirty="0"/>
              <a:t>O), </a:t>
            </a:r>
            <a:r>
              <a:rPr lang="as-IN" sz="2400" dirty="0"/>
              <a:t>যা দুটি হাইড্রোজেন এবং একটি অক্সিজেন পরমাণু দিয়ে গঠিত।বৈশিষ্ট্য: অণু রাসায়নিকভাবে সক্রিয় হতে পারে এবং বিভাজিত হলে পুনরায় পরমাণুতে পরিণত হয়।একটি উদাহরণ: আপনি যদি এক গ্লাস পানি নেন, তবে তার ক্ষুদ্রতম অংশ যা এখনো 'পানি' হিসেবে পরিচিত হবে এবং যার বৈশিষ্ট্য তরল পানির মতোই হবে, সেটিই হলো পানির একটি অণু।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05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486</TotalTime>
  <Words>915</Words>
  <Application>Microsoft Office PowerPoint</Application>
  <PresentationFormat>Widescreen</PresentationFormat>
  <Paragraphs>70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Shahidul Islam</dc:creator>
  <cp:lastModifiedBy>Afjal</cp:lastModifiedBy>
  <cp:revision>9</cp:revision>
  <dcterms:created xsi:type="dcterms:W3CDTF">2026-01-18T17:34:48Z</dcterms:created>
  <dcterms:modified xsi:type="dcterms:W3CDTF">2026-01-29T05:08:57Z</dcterms:modified>
</cp:coreProperties>
</file>