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3" r:id="rId9"/>
    <p:sldId id="265" r:id="rId10"/>
    <p:sldId id="267" r:id="rId11"/>
    <p:sldId id="266" r:id="rId12"/>
    <p:sldId id="268" r:id="rId13"/>
    <p:sldId id="269" r:id="rId14"/>
    <p:sldId id="272" r:id="rId15"/>
    <p:sldId id="270" r:id="rId16"/>
    <p:sldId id="271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>
        <p:scale>
          <a:sx n="75" d="100"/>
          <a:sy n="75" d="100"/>
        </p:scale>
        <p:origin x="24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81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44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38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95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8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85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14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0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3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5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0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5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88654" y="4211392"/>
            <a:ext cx="240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785" y="144384"/>
            <a:ext cx="9306145" cy="6581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4114800" y="745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04357" y="745958"/>
            <a:ext cx="30439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b="1" dirty="0" smtClean="0">
                <a:solidFill>
                  <a:srgbClr val="FFFF00"/>
                </a:solidFill>
              </a:rPr>
              <a:t>اهلا و سهلا</a:t>
            </a:r>
            <a:endParaRPr lang="en-US" sz="5400" b="1" dirty="0" smtClean="0">
              <a:solidFill>
                <a:srgbClr val="FFFF00"/>
              </a:solidFill>
            </a:endParaRPr>
          </a:p>
          <a:p>
            <a:r>
              <a:rPr lang="en-US" sz="5400" b="1" dirty="0" err="1" smtClean="0">
                <a:solidFill>
                  <a:srgbClr val="92D050"/>
                </a:solidFill>
              </a:rPr>
              <a:t>স্বাগতম</a:t>
            </a:r>
            <a:endParaRPr lang="en-US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50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92164" y="1263316"/>
            <a:ext cx="7499749" cy="5438273"/>
          </a:xfrm>
          <a:prstGeom prst="roundRect">
            <a:avLst/>
          </a:prstGeom>
          <a:solidFill>
            <a:schemeClr val="accent6"/>
          </a:solidFill>
          <a:ln>
            <a:solidFill>
              <a:srgbClr val="00206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শিবলুল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আহমেদ</a:t>
            </a:r>
            <a:endParaRPr lang="en-US" sz="3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বি.এ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অনার্স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এম.এ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মাস্টার্স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আরবি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সাহিত্য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কুষ্টিয়া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আরবি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জুম্মাহাট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দারুল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উলুম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ফাযিল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মাদরাসা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উলিপুর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shibly.iu@gmail.com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০১৭২৩-৬৬৪৫৫৭</a:t>
            </a:r>
            <a:endParaRPr lang="bn-IN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2" name="Frame 11"/>
          <p:cNvSpPr/>
          <p:nvPr/>
        </p:nvSpPr>
        <p:spPr>
          <a:xfrm>
            <a:off x="2837796" y="1"/>
            <a:ext cx="5365215" cy="1086306"/>
          </a:xfrm>
          <a:prstGeom prst="fram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>
                <a:solidFill>
                  <a:srgbClr val="C000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solidFill>
                <a:srgbClr val="C000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77" y="1476373"/>
            <a:ext cx="3850938" cy="47920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8170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294" y="3705322"/>
            <a:ext cx="5189861" cy="27694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8" y="880067"/>
            <a:ext cx="4906178" cy="2733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28" y="3742623"/>
            <a:ext cx="4906177" cy="2628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047" y="880067"/>
            <a:ext cx="5148108" cy="2697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006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2566932" y="406432"/>
            <a:ext cx="6400800" cy="1900288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latin typeface="NikoshBAN" pitchFamily="2" charset="0"/>
                <a:cs typeface="NikoshBAN" pitchFamily="2" charset="0"/>
              </a:rPr>
              <a:t>                       </a:t>
            </a:r>
          </a:p>
          <a:p>
            <a:pPr algn="ctr"/>
            <a:r>
              <a:rPr lang="bn-IN" sz="6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</a:t>
            </a:r>
            <a:r>
              <a:rPr lang="bn-IN" sz="6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</a:p>
          <a:p>
            <a:pPr algn="ctr"/>
            <a:endParaRPr lang="en-US" sz="6600" dirty="0">
              <a:solidFill>
                <a:srgbClr val="00B050"/>
              </a:solidFill>
            </a:endParaRPr>
          </a:p>
          <a:p>
            <a:pPr algn="ctr"/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946573" y="1927642"/>
            <a:ext cx="1421176" cy="166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orizontal Scroll 7"/>
          <p:cNvSpPr/>
          <p:nvPr/>
        </p:nvSpPr>
        <p:spPr>
          <a:xfrm>
            <a:off x="1744580" y="3354081"/>
            <a:ext cx="8386010" cy="2108256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ইসলামের ৪র্থ স্তম্ভঃ</a:t>
            </a: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হজ্ব। </a:t>
            </a:r>
            <a:r>
              <a:rPr lang="bn-IN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91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2389" y="2583512"/>
            <a:ext cx="8025063" cy="28623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হজ্ব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এর সংজ্ঞায়ন করতে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হজের ফরজ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ও ওয়াজিব সমূহের ধারণা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লাভ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হজের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ধর্মীয় ও সামাজিক গুরুত্ব  বিশ্লেষণ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Down Arrow Callout 5"/>
          <p:cNvSpPr/>
          <p:nvPr/>
        </p:nvSpPr>
        <p:spPr>
          <a:xfrm>
            <a:off x="1672389" y="0"/>
            <a:ext cx="8109285" cy="2466474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b="1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9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069432" y="1858373"/>
            <a:ext cx="7189246" cy="1161558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Front"/>
              <a:lightRig rig="threePt" dir="t"/>
            </a:scene3d>
          </a:bodyPr>
          <a:lstStyle/>
          <a:p>
            <a:pPr algn="ctr"/>
            <a:r>
              <a:rPr lang="bn-IN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ইসলামের </a:t>
            </a:r>
            <a:r>
              <a:rPr lang="bn-IN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পরিভাষায়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b="1" dirty="0"/>
          </a:p>
        </p:txBody>
      </p:sp>
      <p:sp>
        <p:nvSpPr>
          <p:cNvPr id="3" name="Flowchart: Punched Tape 2"/>
          <p:cNvSpPr/>
          <p:nvPr/>
        </p:nvSpPr>
        <p:spPr>
          <a:xfrm>
            <a:off x="397042" y="3152275"/>
            <a:ext cx="11249525" cy="3665364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C0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আল্লাহর সন্তুষ্টি লাভের উদ্দেশ্যে জিলহজ মাসের নির্ধারিত দিনসমূহে নির্ধারিত পদ্ধতিতে বাইতুল্লাহ(আল্লাহর ঘর) ও সংশ্লিষ্ট  স্থান সমূহ যিয়ারত করাকে হজ বলে।</a:t>
            </a:r>
            <a:endParaRPr lang="en-US" sz="3200" dirty="0">
              <a:solidFill>
                <a:srgbClr val="C0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Left-Right Arrow 4"/>
          <p:cNvSpPr/>
          <p:nvPr/>
        </p:nvSpPr>
        <p:spPr>
          <a:xfrm>
            <a:off x="1070811" y="-96252"/>
            <a:ext cx="9504948" cy="1672390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 smtClean="0">
                <a:solidFill>
                  <a:srgbClr val="7030A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হজ এর আভিধানিক অর্থ হলো-সংকল্প করা বা ইচ্ছা করা।</a:t>
            </a:r>
            <a:endParaRPr lang="en-US" sz="2400" b="1" dirty="0" smtClean="0">
              <a:solidFill>
                <a:srgbClr val="7030A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838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1263316" y="3136758"/>
            <a:ext cx="9565105" cy="2253389"/>
          </a:xfrm>
          <a:prstGeom prst="frame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হজ্বের সংজ্ঞা লিখ ।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Down Arrow Callout 6"/>
          <p:cNvSpPr/>
          <p:nvPr/>
        </p:nvSpPr>
        <p:spPr>
          <a:xfrm>
            <a:off x="1540042" y="370148"/>
            <a:ext cx="8061158" cy="1951947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7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Callout 8"/>
          <p:cNvSpPr/>
          <p:nvPr/>
        </p:nvSpPr>
        <p:spPr>
          <a:xfrm>
            <a:off x="974558" y="565510"/>
            <a:ext cx="9420726" cy="1237129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হজের ফরজ ৩টি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24942" y="5374928"/>
            <a:ext cx="39549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ইহরাম বাঁধা। </a:t>
            </a:r>
            <a:endParaRPr lang="en-US" sz="4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6" y="1890461"/>
            <a:ext cx="5888959" cy="3210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94" y="1832899"/>
            <a:ext cx="5831983" cy="34609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864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13313" y="5153816"/>
            <a:ext cx="80874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 ৯ই জিলহজ্ব আরাফার ময়দানে অবস্থান করা 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32" y="739588"/>
            <a:ext cx="5487816" cy="41103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609" y="811780"/>
            <a:ext cx="5305928" cy="40354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3626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91890" y="5484159"/>
            <a:ext cx="51828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৩। তাওয়াফে যিয়ারত করা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2" y="706351"/>
            <a:ext cx="5276850" cy="45995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180" y="706351"/>
            <a:ext cx="5249777" cy="45995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7552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1845827"/>
            <a:ext cx="10921284" cy="502268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Rounded Rectangle 2"/>
          <p:cNvSpPr/>
          <p:nvPr/>
        </p:nvSpPr>
        <p:spPr>
          <a:xfrm>
            <a:off x="1864895" y="324853"/>
            <a:ext cx="8289757" cy="123925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</a:t>
            </a:r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নজরে হজ্বের পবিত্রতম স্থান সমূহ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8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Callout 6"/>
          <p:cNvSpPr/>
          <p:nvPr/>
        </p:nvSpPr>
        <p:spPr>
          <a:xfrm>
            <a:off x="1029407" y="144967"/>
            <a:ext cx="10027908" cy="1286791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হজ্বের </a:t>
            </a:r>
            <a:r>
              <a:rPr lang="bn-IN" sz="32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ওয়াজিব ৭ টি </a:t>
            </a:r>
            <a:endParaRPr lang="en-US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780586" y="5346115"/>
            <a:ext cx="5363736" cy="922338"/>
          </a:xfrm>
          <a:prstGeom prst="flowChart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                                     </a:t>
            </a:r>
            <a:r>
              <a:rPr lang="bn-IN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৯ই জিলহজ দিবাগত রাতে </a:t>
            </a:r>
            <a:r>
              <a:rPr lang="bn-IN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মুযদালিফায় </a:t>
            </a:r>
            <a:r>
              <a:rPr lang="bn-IN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 করা। </a:t>
            </a:r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13395" y="5338533"/>
            <a:ext cx="5082120" cy="9299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সাফা ও মারওয়া পাহাড়দ্বয়ের মাঝে সাঈ করা। 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" y="1690687"/>
            <a:ext cx="5210175" cy="3476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612" y="1690687"/>
            <a:ext cx="5210175" cy="3476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111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0" y="527495"/>
            <a:ext cx="4711700" cy="1860725"/>
          </a:xfrm>
          <a:prstGeom prst="rightArrow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মিনায় তিনটি নির্ধারিত স্থানে ৭টি কংকর নিক্ষেপ করা।  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81774" y="4290987"/>
            <a:ext cx="4804626" cy="1630000"/>
          </a:xfrm>
          <a:prstGeom prst="rightArrow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৪। কুরবানি করা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9" y="152401"/>
            <a:ext cx="3921125" cy="3327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922" y="152401"/>
            <a:ext cx="2951339" cy="3327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675" y="3715145"/>
            <a:ext cx="5419725" cy="302855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7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rizontal Scroll 8"/>
          <p:cNvSpPr/>
          <p:nvPr/>
        </p:nvSpPr>
        <p:spPr>
          <a:xfrm>
            <a:off x="7988299" y="589819"/>
            <a:ext cx="4152901" cy="1961469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/>
              <a:t>                                                                                     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মাথা কামানো বা চুল কেটে ছোট করা।</a:t>
            </a:r>
          </a:p>
          <a:p>
            <a:pPr algn="ctr"/>
            <a:endParaRPr lang="en-US" dirty="0"/>
          </a:p>
        </p:txBody>
      </p:sp>
      <p:sp>
        <p:nvSpPr>
          <p:cNvPr id="11" name="Horizontal Scroll 10"/>
          <p:cNvSpPr/>
          <p:nvPr/>
        </p:nvSpPr>
        <p:spPr>
          <a:xfrm>
            <a:off x="1" y="3797301"/>
            <a:ext cx="5219699" cy="2088444"/>
          </a:xfrm>
          <a:prstGeom prst="horizont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বিদায়ী তাওয়াফ করা।মক্কার বাইরের লোকদের জন্য ওয়াজিব।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71569"/>
            <a:ext cx="6217036" cy="34876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2870200"/>
            <a:ext cx="5182288" cy="3898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hevron 5"/>
          <p:cNvSpPr/>
          <p:nvPr/>
        </p:nvSpPr>
        <p:spPr>
          <a:xfrm>
            <a:off x="5575300" y="4495800"/>
            <a:ext cx="1079500" cy="736600"/>
          </a:xfrm>
          <a:prstGeom prst="chevron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rot="10800000">
            <a:off x="6640705" y="1447072"/>
            <a:ext cx="1079500" cy="736600"/>
          </a:xfrm>
          <a:prstGeom prst="chevron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77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3" y="524108"/>
            <a:ext cx="4772722" cy="38360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h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501" y="524107"/>
            <a:ext cx="5464098" cy="3836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Left-Right Arrow 6"/>
          <p:cNvSpPr/>
          <p:nvPr/>
        </p:nvSpPr>
        <p:spPr>
          <a:xfrm>
            <a:off x="3133492" y="4538546"/>
            <a:ext cx="6122019" cy="1828800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     ৭।দম দেওয়া।ভুলে কোন ওয়াজিব বাদ পড়লে তার কাফফারা হিসেবে দম দিতে হয়।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3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2633466" y="2609386"/>
            <a:ext cx="7426712" cy="3077737"/>
          </a:xfrm>
          <a:prstGeom prst="fram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হজের ৫টি ওয়াজিব লিখ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0" name="Left-Right Arrow 9"/>
          <p:cNvSpPr/>
          <p:nvPr/>
        </p:nvSpPr>
        <p:spPr>
          <a:xfrm>
            <a:off x="1651000" y="533400"/>
            <a:ext cx="8966200" cy="1930399"/>
          </a:xfrm>
          <a:prstGeom prst="leftRightArrow">
            <a:avLst/>
          </a:prstGeom>
          <a:solidFill>
            <a:schemeClr val="bg2">
              <a:lumMod val="50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endParaRPr lang="en-US" sz="6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1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2781658" y="631066"/>
            <a:ext cx="5562242" cy="1365159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হজের ধর্মীয় গুরুত্ব </a:t>
            </a:r>
            <a:endParaRPr lang="en-US" sz="3200" dirty="0"/>
          </a:p>
          <a:p>
            <a:pPr algn="ctr"/>
            <a:endParaRPr lang="en-US" dirty="0"/>
          </a:p>
        </p:txBody>
      </p:sp>
      <p:sp>
        <p:nvSpPr>
          <p:cNvPr id="10" name="Frame 9"/>
          <p:cNvSpPr/>
          <p:nvPr/>
        </p:nvSpPr>
        <p:spPr>
          <a:xfrm>
            <a:off x="304800" y="2286000"/>
            <a:ext cx="11366500" cy="3715555"/>
          </a:xfrm>
          <a:prstGeom prst="fram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হজের </a:t>
            </a:r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 বিগত জীবনের গুনাহ মাফ হয়।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যে ব্যক্তি হজ করে সে যেন নবজাত শিশুর মতো নিষ্পাপ হয়ে যায়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আল-হাদীস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মাকবুল হজের বিনিময়ে জান্নাত ছাড়া আর কিছুই নেই 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আল-হাদীস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5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23389" y="321779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54948" y="939016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9" name="Flowchart: Alternate Process 8"/>
          <p:cNvSpPr/>
          <p:nvPr/>
        </p:nvSpPr>
        <p:spPr>
          <a:xfrm>
            <a:off x="1933626" y="692700"/>
            <a:ext cx="8404174" cy="1385708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হজের সামাজিক গুরুত্ব </a:t>
            </a:r>
            <a:endParaRPr lang="en-US" sz="4800" dirty="0"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609600" y="2324724"/>
            <a:ext cx="10655300" cy="3747751"/>
          </a:xfrm>
          <a:prstGeom prst="fram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 বিশ্ব মুসলিমের মহাসম্মেলন।</a:t>
            </a:r>
            <a:r>
              <a:rPr lang="bn-IN" dirty="0"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dirty="0">
              <a:solidFill>
                <a:srgbClr val="0070C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হজের মাধ্যমে বিশ্ব ভ্রাতৃত্ব তৈরী হয়।</a:t>
            </a:r>
          </a:p>
          <a:p>
            <a:pPr algn="ctr"/>
            <a:r>
              <a:rPr lang="bn-IN" sz="3200" dirty="0"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হজে এসে সবাই একই রকম পোশাক পরিধান করে আল্লাহর দরবারে নিজেকে সমর্পন করে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423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1663700" y="605306"/>
            <a:ext cx="8343900" cy="2112493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10" name="Horizontal Scroll 9"/>
          <p:cNvSpPr/>
          <p:nvPr/>
        </p:nvSpPr>
        <p:spPr>
          <a:xfrm>
            <a:off x="711200" y="2421229"/>
            <a:ext cx="10541000" cy="3515932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IN" sz="5400" b="1" dirty="0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হজের ফরজ কয়টি ও কি কি?</a:t>
            </a:r>
            <a:r>
              <a:rPr lang="bn-IN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2451100" y="952501"/>
            <a:ext cx="6438899" cy="1568430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IN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Folded Corner 6"/>
          <p:cNvSpPr/>
          <p:nvPr/>
        </p:nvSpPr>
        <p:spPr>
          <a:xfrm>
            <a:off x="457200" y="4497647"/>
            <a:ext cx="11264899" cy="1726347"/>
          </a:xfrm>
          <a:prstGeom prst="foldedCorner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ফরয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”</a:t>
            </a:r>
            <a:endParaRPr lang="bn-IN" sz="44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বিষয়ে ১০টি বাক্য লিখে আনবে।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Chevron 1"/>
          <p:cNvSpPr/>
          <p:nvPr/>
        </p:nvSpPr>
        <p:spPr>
          <a:xfrm rot="5400000">
            <a:off x="5168900" y="2501900"/>
            <a:ext cx="838200" cy="977900"/>
          </a:xfrm>
          <a:prstGeom prst="chevr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 rot="5400000">
            <a:off x="5168900" y="3183178"/>
            <a:ext cx="838200" cy="97790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39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 1"/>
          <p:cNvSpPr/>
          <p:nvPr/>
        </p:nvSpPr>
        <p:spPr>
          <a:xfrm>
            <a:off x="2463800" y="330200"/>
            <a:ext cx="6934200" cy="586740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35400" y="2260600"/>
            <a:ext cx="414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ধন্যবাদ</a:t>
            </a:r>
            <a:endParaRPr lang="en-US" sz="8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FF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278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733</TotalTime>
  <Words>345</Words>
  <Application>Microsoft Office PowerPoint</Application>
  <PresentationFormat>Widescreen</PresentationFormat>
  <Paragraphs>64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Gill Sans MT</vt:lpstr>
      <vt:lpstr>Majalla UI</vt:lpstr>
      <vt:lpstr>NikoshBAN</vt:lpstr>
      <vt:lpstr>Vrinda</vt:lpstr>
      <vt:lpstr>Wingdings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RASEL</dc:creator>
  <cp:lastModifiedBy>LAB-14</cp:lastModifiedBy>
  <cp:revision>125</cp:revision>
  <dcterms:created xsi:type="dcterms:W3CDTF">2020-09-20T15:57:15Z</dcterms:created>
  <dcterms:modified xsi:type="dcterms:W3CDTF">2026-06-30T05:48:01Z</dcterms:modified>
</cp:coreProperties>
</file>