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271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1554480" cy="411480"/>
          </a:xfrm>
          <a:prstGeom prst="roundRect">
            <a:avLst>
              <a:gd name="adj" fmla="val 48889"/>
            </a:avLst>
          </a:prstGeom>
          <a:solidFill>
            <a:srgbClr val="0F4C3A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457200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উপস্থাপনা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240280" y="658368"/>
            <a:ext cx="502920" cy="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434840" y="658368"/>
            <a:ext cx="777240" cy="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005840"/>
            <a:ext cx="74066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ar-SA" sz="33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+mj-cs"/>
              </a:rPr>
              <a:t>عبادة الله بالإخلاص</a:t>
            </a:r>
            <a:r>
              <a:rPr lang="en-GB" sz="33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+mj-cs"/>
              </a:rPr>
              <a:t> </a:t>
            </a:r>
          </a:p>
          <a:p>
            <a:pPr marL="0" indent="0" algn="ctr">
              <a:lnSpc>
                <a:spcPct val="112000"/>
              </a:lnSpc>
              <a:buNone/>
            </a:pPr>
            <a:r>
              <a:rPr lang="en-GB" sz="32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+mj-cs"/>
              </a:rPr>
              <a:t>(</a:t>
            </a:r>
            <a:r>
              <a:rPr lang="en-US" sz="3200" b="1" dirty="0" err="1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ইখলাসের</a:t>
            </a:r>
            <a:r>
              <a:rPr lang="en-US" sz="32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 </a:t>
            </a:r>
            <a:r>
              <a:rPr lang="en-US" sz="3200" b="1" dirty="0" err="1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সাথে</a:t>
            </a:r>
            <a:r>
              <a:rPr lang="en-US" sz="32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 </a:t>
            </a:r>
            <a:r>
              <a:rPr lang="en-US" sz="3200" b="1" dirty="0" err="1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আল্লাহর</a:t>
            </a:r>
            <a:r>
              <a:rPr lang="en-US" sz="32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 </a:t>
            </a:r>
            <a:r>
              <a:rPr lang="en-US" sz="3200" b="1" dirty="0" err="1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ইবাদত</a:t>
            </a:r>
            <a:r>
              <a:rPr lang="en-US" sz="32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 </a:t>
            </a:r>
            <a:r>
              <a:rPr lang="en-US" sz="3200" b="1" dirty="0" err="1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করা</a:t>
            </a:r>
            <a:r>
              <a:rPr lang="en-GB" sz="32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+mj-cs"/>
              </a:rPr>
              <a:t>)</a:t>
            </a:r>
            <a:endParaRPr lang="en-US" sz="3300" dirty="0">
              <a:cs typeface="+mj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02920" y="2542032"/>
            <a:ext cx="7406640" cy="548640"/>
          </a:xfrm>
          <a:prstGeom prst="roundRect">
            <a:avLst>
              <a:gd name="adj" fmla="val 13333"/>
            </a:avLst>
          </a:prstGeom>
          <a:solidFill>
            <a:srgbClr val="EFF6F1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542032"/>
            <a:ext cx="6949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GB" sz="1350" i="1" dirty="0" err="1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নিয়তের</a:t>
            </a:r>
            <a:r>
              <a:rPr lang="en-GB" sz="1350" i="1" dirty="0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 </a:t>
            </a:r>
            <a:r>
              <a:rPr lang="en-GB" sz="1350" i="1" dirty="0" err="1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উপর</a:t>
            </a:r>
            <a:r>
              <a:rPr lang="en-GB" sz="1350" i="1" dirty="0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 </a:t>
            </a:r>
            <a:r>
              <a:rPr lang="en-GB" sz="1350" i="1" dirty="0" err="1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সকল</a:t>
            </a:r>
            <a:r>
              <a:rPr lang="en-GB" sz="1350" i="1" dirty="0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 </a:t>
            </a:r>
            <a:r>
              <a:rPr lang="en-GB" sz="1350" i="1" dirty="0" err="1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আমলের</a:t>
            </a:r>
            <a:r>
              <a:rPr lang="en-GB" sz="1350" i="1" dirty="0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 </a:t>
            </a:r>
            <a:r>
              <a:rPr lang="en-GB" sz="1350" i="1" dirty="0" err="1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সাওয়াব</a:t>
            </a:r>
            <a:r>
              <a:rPr lang="en-GB" sz="1350" i="1" dirty="0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 </a:t>
            </a:r>
            <a:r>
              <a:rPr lang="en-GB" sz="1350" i="1" dirty="0" err="1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নির্ভর</a:t>
            </a:r>
            <a:r>
              <a:rPr lang="en-GB" sz="1350" i="1" dirty="0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 </a:t>
            </a:r>
            <a:r>
              <a:rPr lang="en-GB" sz="1350" i="1" dirty="0" err="1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করে</a:t>
            </a:r>
            <a:r>
              <a:rPr lang="en-GB" sz="1350" i="1" dirty="0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- </a:t>
            </a:r>
            <a:r>
              <a:rPr lang="en-GB" sz="1350" i="1" dirty="0" err="1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আল</a:t>
            </a:r>
            <a:r>
              <a:rPr lang="en-GB" sz="1350" i="1" dirty="0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 </a:t>
            </a:r>
            <a:r>
              <a:rPr lang="en-GB" sz="1350" i="1" dirty="0" err="1">
                <a:solidFill>
                  <a:srgbClr val="0A3327"/>
                </a:solidFill>
                <a:latin typeface="Hind Siliguri" pitchFamily="34" charset="0"/>
                <a:cs typeface="Hind Siliguri" pitchFamily="34" charset="-120"/>
              </a:rPr>
              <a:t>হাদিস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21208" y="3310128"/>
            <a:ext cx="2103120" cy="0"/>
          </a:xfrm>
          <a:prstGeom prst="line">
            <a:avLst/>
          </a:prstGeom>
          <a:noFill/>
          <a:ln w="19050">
            <a:solidFill>
              <a:srgbClr val="C9A227"/>
            </a:solidFill>
            <a:prstDash val="solid"/>
          </a:ln>
        </p:spPr>
      </p:sp>
      <p:pic>
        <p:nvPicPr>
          <p:cNvPr id="10" name="Image 0" descr="icons/user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520440"/>
            <a:ext cx="384048" cy="38404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960120" y="3502152"/>
            <a:ext cx="2103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উপস্থাপক: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502920" y="3858768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 err="1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সাইফুল</a:t>
            </a:r>
            <a:r>
              <a:rPr lang="en-US" sz="26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 </a:t>
            </a:r>
            <a:r>
              <a:rPr lang="en-US" sz="2600" b="1" dirty="0" err="1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ইসলাম</a:t>
            </a:r>
            <a:endParaRPr lang="en-US" sz="2600" dirty="0"/>
          </a:p>
        </p:txBody>
      </p:sp>
      <p:sp>
        <p:nvSpPr>
          <p:cNvPr id="13" name="Shape 10"/>
          <p:cNvSpPr/>
          <p:nvPr/>
        </p:nvSpPr>
        <p:spPr>
          <a:xfrm>
            <a:off x="502920" y="4572000"/>
            <a:ext cx="457200" cy="457200"/>
          </a:xfrm>
          <a:prstGeom prst="ellipse">
            <a:avLst/>
          </a:prstGeom>
          <a:solidFill>
            <a:srgbClr val="0F4C3A"/>
          </a:solidFill>
          <a:ln/>
        </p:spPr>
      </p:sp>
      <p:pic>
        <p:nvPicPr>
          <p:cNvPr id="14" name="Image 1" descr="icons/gradcap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48" y="4681728"/>
            <a:ext cx="237744" cy="237744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143000" y="4544568"/>
            <a:ext cx="621792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আরবি প্রভাষক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1143000" y="4892040"/>
            <a:ext cx="6217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 err="1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সিঙ্গুলা</a:t>
            </a:r>
            <a:r>
              <a:rPr lang="en-US" sz="1250" dirty="0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 ইসলামিয়া </a:t>
            </a:r>
            <a:r>
              <a:rPr lang="en-US" sz="1250" dirty="0" err="1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ফাযিল</a:t>
            </a:r>
            <a:r>
              <a:rPr lang="en-US" sz="1250" dirty="0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 </a:t>
            </a:r>
            <a:r>
              <a:rPr lang="en-US" sz="1250" dirty="0" err="1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মাদরাসা,দাউদকান্দি</a:t>
            </a:r>
            <a:r>
              <a:rPr lang="en-US" sz="1250" dirty="0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, </a:t>
            </a:r>
            <a:r>
              <a:rPr lang="en-US" sz="1250" dirty="0" err="1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কুমিল্লা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502920" y="5285232"/>
            <a:ext cx="457200" cy="457200"/>
          </a:xfrm>
          <a:prstGeom prst="ellipse">
            <a:avLst/>
          </a:prstGeom>
          <a:solidFill>
            <a:srgbClr val="0F4C3A"/>
          </a:solidFill>
          <a:ln/>
        </p:spPr>
      </p:sp>
      <p:pic>
        <p:nvPicPr>
          <p:cNvPr id="18" name="Image 2" descr="icons/users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48" y="5394960"/>
            <a:ext cx="237744" cy="23774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143000" y="5257800"/>
            <a:ext cx="6217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ICT4E জেলা অ্যাম্বাসেডর</a:t>
            </a:r>
            <a:endParaRPr lang="en-US" sz="1600" dirty="0"/>
          </a:p>
        </p:txBody>
      </p:sp>
      <p:sp>
        <p:nvSpPr>
          <p:cNvPr id="20" name="Shape 15"/>
          <p:cNvSpPr/>
          <p:nvPr/>
        </p:nvSpPr>
        <p:spPr>
          <a:xfrm>
            <a:off x="502920" y="5907024"/>
            <a:ext cx="457200" cy="457200"/>
          </a:xfrm>
          <a:prstGeom prst="ellipse">
            <a:avLst/>
          </a:prstGeom>
          <a:solidFill>
            <a:srgbClr val="0F4C3A"/>
          </a:solidFill>
          <a:ln/>
        </p:spPr>
      </p:sp>
      <p:pic>
        <p:nvPicPr>
          <p:cNvPr id="21" name="Image 3" descr="icons/medal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648" y="6016752"/>
            <a:ext cx="237744" cy="23774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143000" y="5879592"/>
            <a:ext cx="6217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Microsoft Innovative Educator Expert</a:t>
            </a:r>
            <a:endParaRPr lang="en-US" sz="1600" dirty="0"/>
          </a:p>
        </p:txBody>
      </p:sp>
      <p:sp>
        <p:nvSpPr>
          <p:cNvPr id="23" name="Shape 17"/>
          <p:cNvSpPr/>
          <p:nvPr/>
        </p:nvSpPr>
        <p:spPr>
          <a:xfrm>
            <a:off x="8275320" y="0"/>
            <a:ext cx="3886200" cy="6858000"/>
          </a:xfrm>
          <a:prstGeom prst="rect">
            <a:avLst/>
          </a:prstGeom>
          <a:solidFill>
            <a:srgbClr val="0A3327"/>
          </a:solidFill>
          <a:ln/>
        </p:spPr>
      </p:sp>
      <p:sp>
        <p:nvSpPr>
          <p:cNvPr id="24" name="Shape 18"/>
          <p:cNvSpPr/>
          <p:nvPr/>
        </p:nvSpPr>
        <p:spPr>
          <a:xfrm>
            <a:off x="11521440" y="274320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25" name="Shape 19"/>
          <p:cNvSpPr/>
          <p:nvPr/>
        </p:nvSpPr>
        <p:spPr>
          <a:xfrm>
            <a:off x="11667744" y="274320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26" name="Shape 20"/>
          <p:cNvSpPr/>
          <p:nvPr/>
        </p:nvSpPr>
        <p:spPr>
          <a:xfrm>
            <a:off x="11814048" y="274320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27" name="Shape 21"/>
          <p:cNvSpPr/>
          <p:nvPr/>
        </p:nvSpPr>
        <p:spPr>
          <a:xfrm>
            <a:off x="11960352" y="274320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28" name="Shape 22"/>
          <p:cNvSpPr/>
          <p:nvPr/>
        </p:nvSpPr>
        <p:spPr>
          <a:xfrm>
            <a:off x="11521440" y="420624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29" name="Shape 23"/>
          <p:cNvSpPr/>
          <p:nvPr/>
        </p:nvSpPr>
        <p:spPr>
          <a:xfrm>
            <a:off x="11667744" y="420624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30" name="Shape 24"/>
          <p:cNvSpPr/>
          <p:nvPr/>
        </p:nvSpPr>
        <p:spPr>
          <a:xfrm>
            <a:off x="11814048" y="420624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31" name="Shape 25"/>
          <p:cNvSpPr/>
          <p:nvPr/>
        </p:nvSpPr>
        <p:spPr>
          <a:xfrm>
            <a:off x="11960352" y="420624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32" name="Shape 26"/>
          <p:cNvSpPr/>
          <p:nvPr/>
        </p:nvSpPr>
        <p:spPr>
          <a:xfrm>
            <a:off x="11521440" y="566928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33" name="Shape 27"/>
          <p:cNvSpPr/>
          <p:nvPr/>
        </p:nvSpPr>
        <p:spPr>
          <a:xfrm>
            <a:off x="11667744" y="566928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34" name="Shape 28"/>
          <p:cNvSpPr/>
          <p:nvPr/>
        </p:nvSpPr>
        <p:spPr>
          <a:xfrm>
            <a:off x="11814048" y="566928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35" name="Shape 29"/>
          <p:cNvSpPr/>
          <p:nvPr/>
        </p:nvSpPr>
        <p:spPr>
          <a:xfrm>
            <a:off x="11960352" y="566928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36" name="Shape 30"/>
          <p:cNvSpPr/>
          <p:nvPr/>
        </p:nvSpPr>
        <p:spPr>
          <a:xfrm>
            <a:off x="11521440" y="713232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37" name="Shape 31"/>
          <p:cNvSpPr/>
          <p:nvPr/>
        </p:nvSpPr>
        <p:spPr>
          <a:xfrm>
            <a:off x="11667744" y="713232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38" name="Shape 32"/>
          <p:cNvSpPr/>
          <p:nvPr/>
        </p:nvSpPr>
        <p:spPr>
          <a:xfrm>
            <a:off x="11814048" y="713232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39" name="Shape 33"/>
          <p:cNvSpPr/>
          <p:nvPr/>
        </p:nvSpPr>
        <p:spPr>
          <a:xfrm>
            <a:off x="11960352" y="713232"/>
            <a:ext cx="50292" cy="50292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40" name="Shape 34"/>
          <p:cNvSpPr/>
          <p:nvPr/>
        </p:nvSpPr>
        <p:spPr>
          <a:xfrm>
            <a:off x="9006840" y="594360"/>
            <a:ext cx="2423160" cy="2423160"/>
          </a:xfrm>
          <a:prstGeom prst="ellipse">
            <a:avLst/>
          </a:prstGeom>
          <a:ln w="31750">
            <a:solidFill>
              <a:srgbClr val="C9A227"/>
            </a:solidFill>
            <a:prstDash val="solid"/>
          </a:ln>
        </p:spPr>
      </p:sp>
      <p:pic>
        <p:nvPicPr>
          <p:cNvPr id="41" name="Image 4" descr="presenter_circle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5712" y="713232"/>
            <a:ext cx="2185416" cy="2185416"/>
          </a:xfrm>
          <a:prstGeom prst="ellipse">
            <a:avLst/>
          </a:prstGeom>
        </p:spPr>
      </p:pic>
      <p:sp>
        <p:nvSpPr>
          <p:cNvPr id="42" name="Text 35"/>
          <p:cNvSpPr/>
          <p:nvPr/>
        </p:nvSpPr>
        <p:spPr>
          <a:xfrm>
            <a:off x="8275320" y="3246120"/>
            <a:ext cx="3886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সাইফুল ইসলাম</a:t>
            </a:r>
            <a:endParaRPr lang="en-US" sz="1700" dirty="0"/>
          </a:p>
        </p:txBody>
      </p:sp>
      <p:sp>
        <p:nvSpPr>
          <p:cNvPr id="43" name="Text 36"/>
          <p:cNvSpPr/>
          <p:nvPr/>
        </p:nvSpPr>
        <p:spPr>
          <a:xfrm>
            <a:off x="8275320" y="3630168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আরবি প্রভাষক  •  </a:t>
            </a:r>
            <a:r>
              <a:rPr lang="en-US" sz="1150" dirty="0">
                <a:solidFill>
                  <a:srgbClr val="C9A227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Microsoft</a:t>
            </a:r>
            <a:r>
              <a:rPr lang="en-US" sz="1150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 </a:t>
            </a:r>
            <a:r>
              <a:rPr lang="en-US" sz="1150" dirty="0" err="1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ইনোভেটিভ</a:t>
            </a:r>
            <a:r>
              <a:rPr lang="en-US" sz="1150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 </a:t>
            </a:r>
            <a:r>
              <a:rPr lang="en-US" sz="1150" dirty="0" err="1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এডুকেটর</a:t>
            </a:r>
            <a:endParaRPr lang="en-US" sz="1150" dirty="0"/>
          </a:p>
        </p:txBody>
      </p:sp>
      <p:sp>
        <p:nvSpPr>
          <p:cNvPr id="44" name="Shape 37"/>
          <p:cNvSpPr/>
          <p:nvPr/>
        </p:nvSpPr>
        <p:spPr>
          <a:xfrm>
            <a:off x="8641080" y="4343400"/>
            <a:ext cx="3154680" cy="777240"/>
          </a:xfrm>
          <a:prstGeom prst="roundRect">
            <a:avLst>
              <a:gd name="adj" fmla="val 11765"/>
            </a:avLst>
          </a:prstGeom>
          <a:solidFill>
            <a:srgbClr val="144A38"/>
          </a:solidFill>
          <a:ln w="12700">
            <a:solidFill>
              <a:srgbClr val="C9A227"/>
            </a:solidFill>
            <a:prstDash val="solid"/>
          </a:ln>
        </p:spPr>
      </p:sp>
      <p:pic>
        <p:nvPicPr>
          <p:cNvPr id="45" name="Image 5" descr="icons/calendar_go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9680" y="4526280"/>
            <a:ext cx="411480" cy="411480"/>
          </a:xfrm>
          <a:prstGeom prst="rect">
            <a:avLst/>
          </a:prstGeom>
        </p:spPr>
      </p:pic>
      <p:sp>
        <p:nvSpPr>
          <p:cNvPr id="46" name="Text 38"/>
          <p:cNvSpPr/>
          <p:nvPr/>
        </p:nvSpPr>
        <p:spPr>
          <a:xfrm>
            <a:off x="9464040" y="4343400"/>
            <a:ext cx="2194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F7F3E8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তারিখ:
</a:t>
            </a:r>
            <a:endParaRPr lang="en-US" sz="115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১১ জুলাই ২০২৬</a:t>
            </a:r>
            <a:endParaRPr lang="en-US" sz="1150" dirty="0"/>
          </a:p>
        </p:txBody>
      </p:sp>
      <p:pic>
        <p:nvPicPr>
          <p:cNvPr id="47" name="Image 6" descr="icons/globe_gol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41080" y="5394960"/>
            <a:ext cx="292608" cy="292608"/>
          </a:xfrm>
          <a:prstGeom prst="rect">
            <a:avLst/>
          </a:prstGeom>
        </p:spPr>
      </p:pic>
      <p:sp>
        <p:nvSpPr>
          <p:cNvPr id="48" name="Text 39"/>
          <p:cNvSpPr/>
          <p:nvPr/>
        </p:nvSpPr>
        <p:spPr>
          <a:xfrm>
            <a:off x="9052560" y="5330952"/>
            <a:ext cx="274320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chemeClr val="bg2"/>
                </a:solidFill>
                <a:highlight>
                  <a:srgbClr val="808000"/>
                </a:highlight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Website:www.saifulislam.bd</a:t>
            </a:r>
            <a:endParaRPr lang="en-US" sz="1300" dirty="0">
              <a:solidFill>
                <a:schemeClr val="bg2"/>
              </a:solidFill>
              <a:highlight>
                <a:srgbClr val="808000"/>
              </a:highlight>
            </a:endParaRPr>
          </a:p>
        </p:txBody>
      </p:sp>
      <p:sp>
        <p:nvSpPr>
          <p:cNvPr id="49" name="Shape 40"/>
          <p:cNvSpPr/>
          <p:nvPr/>
        </p:nvSpPr>
        <p:spPr>
          <a:xfrm>
            <a:off x="274320" y="6263640"/>
            <a:ext cx="116128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50" name="Image 7" descr="logo_strip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480" y="6281928"/>
            <a:ext cx="781812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33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2860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C9A227"/>
                </a:solidFill>
                <a:latin typeface="Amiri" pitchFamily="34" charset="0"/>
                <a:ea typeface="Amiri" pitchFamily="34" charset="-122"/>
                <a:cs typeface="Amiri" pitchFamily="34" charset="-120"/>
              </a:rPr>
              <a:t>اللَّهُمَّ اجْعَلْ أَعْمَالَنَا خَالِصَةً لِوَجْهِكَ الْكَرِيمِ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320040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F7F3E8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“হে আল্লাহ, আমাদের সকল আমল একমাত্র তোমার সন্তুষ্টির জন্য নিষ্কলুষ করে দাও”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166360" y="3977640"/>
            <a:ext cx="1828800" cy="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42062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ধন্যবাদ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48640" y="502920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আরবি ১ম পত্র  •  নবম শ্রেণি  •  বিষয়: ইখলাস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33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320040"/>
            <a:ext cx="116128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0" dirty="0">
                <a:solidFill>
                  <a:srgbClr val="0F4C3A">
                    <a:alpha val="75000"/>
                  </a:srgbClr>
                </a:solidFill>
                <a:latin typeface="Amiri" pitchFamily="34" charset="0"/>
                <a:ea typeface="Amiri" pitchFamily="34" charset="-122"/>
                <a:cs typeface="Amiri" pitchFamily="34" charset="-120"/>
              </a:rPr>
              <a:t>الإخلاص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5394960" y="2331720"/>
            <a:ext cx="1371600" cy="1371600"/>
          </a:xfrm>
          <a:prstGeom prst="ellipse">
            <a:avLst/>
          </a:prstGeom>
          <a:solidFill>
            <a:srgbClr val="0A3327"/>
          </a:solidFill>
          <a:ln w="25400">
            <a:solidFill>
              <a:srgbClr val="C9A227"/>
            </a:solidFill>
            <a:prstDash val="solid"/>
          </a:ln>
        </p:spPr>
      </p:sp>
      <p:pic>
        <p:nvPicPr>
          <p:cNvPr id="4" name="Image 0" descr="icons/sta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440" y="2743200"/>
            <a:ext cx="548640" cy="548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3794760"/>
            <a:ext cx="112471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FFFFF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ইখলাস</a:t>
            </a:r>
            <a:endParaRPr lang="en-US" sz="5400" dirty="0"/>
          </a:p>
        </p:txBody>
      </p:sp>
      <p:sp>
        <p:nvSpPr>
          <p:cNvPr id="6" name="Text 3"/>
          <p:cNvSpPr/>
          <p:nvPr/>
        </p:nvSpPr>
        <p:spPr>
          <a:xfrm>
            <a:off x="457200" y="470916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একনিষ্ঠভাবে আল্লাহর ইবাদত করা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5166360" y="5349240"/>
            <a:ext cx="1828800" cy="0"/>
          </a:xfrm>
          <a:prstGeom prst="line">
            <a:avLst/>
          </a:prstGeom>
          <a:noFill/>
          <a:ln w="12700">
            <a:solidFill>
              <a:srgbClr val="C9A227">
                <a:alpha val="7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553212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7F3E8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আরবি ১ম পত্র  •  নবম শ্রেণি  •  পাঠ পর্যালোচনা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4C3A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ইখলাস কী?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987552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Ikhlas — অর্থ ও ধারণা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6492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0F4C3A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শাব্দিক অর্থ:  </a:t>
            </a:r>
            <a:r>
              <a:rPr lang="en-US" sz="150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কোনো কিছুকে খাদমুক্ত ও পরিশুদ্ধ করা — অর্থাৎ নিয়তকে সব ধরনের ত্রুটি ও অন্য উদ্দেশ্য থেকে মুক্ত রাখা।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2788920"/>
            <a:ext cx="6492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0F4C3A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পারিভাষিক অর্থ:  </a:t>
            </a:r>
            <a:r>
              <a:rPr lang="en-US" sz="150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একমাত্র আল্লাহর সন্তুষ্টি লাভের উদ্দেশ্যে কোনো আমল বা ইবাদত করা এবং রিয়া (লোক দেখানো) ও লৌকিকতা থেকে সম্পূর্ণ মুক্ত থাকা।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4160520"/>
            <a:ext cx="6492240" cy="1600200"/>
          </a:xfrm>
          <a:prstGeom prst="roundRect">
            <a:avLst>
              <a:gd name="adj" fmla="val 5714"/>
            </a:avLst>
          </a:prstGeom>
          <a:solidFill>
            <a:srgbClr val="EFF6F1"/>
          </a:solidFill>
          <a:ln/>
        </p:spPr>
      </p:sp>
      <p:pic>
        <p:nvPicPr>
          <p:cNvPr id="7" name="Image 0" descr="icons/quote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4389120"/>
            <a:ext cx="411480" cy="4114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71600" y="4343400"/>
            <a:ext cx="5486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50" i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বিপরীত ধারণা: রিয়া (লোক দেখানো আমল) ও লৌকিকতা — যা ইখলাসের সরাসরি বিরোধী এবং আমলকে নষ্ট করে দেয়।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7406640" y="1691640"/>
            <a:ext cx="4206240" cy="4069080"/>
          </a:xfrm>
          <a:prstGeom prst="roundRect">
            <a:avLst>
              <a:gd name="adj" fmla="val 2697"/>
            </a:avLst>
          </a:prstGeom>
          <a:solidFill>
            <a:srgbClr val="0F4C3A"/>
          </a:solidFill>
          <a:ln/>
        </p:spPr>
      </p:sp>
      <p:sp>
        <p:nvSpPr>
          <p:cNvPr id="10" name="Text 7"/>
          <p:cNvSpPr/>
          <p:nvPr/>
        </p:nvSpPr>
        <p:spPr>
          <a:xfrm>
            <a:off x="7589520" y="1965960"/>
            <a:ext cx="38404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C9A227"/>
                </a:solidFill>
                <a:latin typeface="Amiri" pitchFamily="34" charset="0"/>
                <a:ea typeface="Amiri" pitchFamily="34" charset="-122"/>
                <a:cs typeface="Amiri" pitchFamily="34" charset="-120"/>
              </a:rPr>
              <a:t>الإخلاص</a:t>
            </a:r>
            <a:endParaRPr lang="en-US" sz="4600" dirty="0"/>
          </a:p>
        </p:txBody>
      </p:sp>
      <p:sp>
        <p:nvSpPr>
          <p:cNvPr id="11" name="Shape 8"/>
          <p:cNvSpPr/>
          <p:nvPr/>
        </p:nvSpPr>
        <p:spPr>
          <a:xfrm>
            <a:off x="7863840" y="3200400"/>
            <a:ext cx="3291840" cy="0"/>
          </a:xfrm>
          <a:prstGeom prst="line">
            <a:avLst/>
          </a:prstGeom>
          <a:noFill/>
          <a:ln w="9525">
            <a:solidFill>
              <a:srgbClr val="F7F3E8">
                <a:alpha val="6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0" y="338328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অর্থ: বিশুদ্ধতা, একনিষ্ঠতা, নিষ্কলুষতা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7772400" y="3977640"/>
            <a:ext cx="3474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মূলনীতি:
</a:t>
            </a:r>
            <a:endParaRPr lang="en-US" sz="14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400" dirty="0">
                <a:solidFill>
                  <a:srgbClr val="F7F3E8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নিষ্ঠাবান হওয়া এবং রিয়া ও লৌকিকতা সম্পূর্ণ পরিহার করা।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4C3A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ইবাদত কবুলের দুটি শর্ত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যে কোনো আমল আল্লাহর কাছে গ্রহণযোগ্য হতে হলে এই দুটি শর্ত পূরণ করতে হয়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212080" cy="3931920"/>
          </a:xfrm>
          <a:prstGeom prst="roundRect">
            <a:avLst>
              <a:gd name="adj" fmla="val 2791"/>
            </a:avLst>
          </a:prstGeom>
          <a:solidFill>
            <a:srgbClr val="EFF6F1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286000"/>
            <a:ext cx="822960" cy="822960"/>
          </a:xfrm>
          <a:prstGeom prst="ellipse">
            <a:avLst/>
          </a:prstGeom>
          <a:solidFill>
            <a:srgbClr val="0F4C3A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2860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874520" y="2331720"/>
            <a:ext cx="3703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একনিষ্ঠতা (ইখলাস)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44805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আমল শুধুমাত্র আল্লাহ তা'আলার সন্তুষ্টির জন্য করতে হবে — এতে অন্য কোনো উদ্দেশ্য বা লোক দেখানোর মনোভাব থাকা যাবে না।</a:t>
            </a:r>
            <a:endParaRPr lang="en-US" sz="1450" dirty="0"/>
          </a:p>
        </p:txBody>
      </p:sp>
      <p:pic>
        <p:nvPicPr>
          <p:cNvPr id="9" name="Image 0" descr="icons/heart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4800600"/>
            <a:ext cx="502920" cy="50292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508760" y="4828032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7A2038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“নিয়তই আমলের প্রাণ”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217920" y="1920240"/>
            <a:ext cx="5212080" cy="3931920"/>
          </a:xfrm>
          <a:prstGeom prst="roundRect">
            <a:avLst>
              <a:gd name="adj" fmla="val 2791"/>
            </a:avLst>
          </a:prstGeom>
          <a:solidFill>
            <a:srgbClr val="EFF6F1"/>
          </a:solidFill>
          <a:ln/>
        </p:spPr>
      </p:sp>
      <p:sp>
        <p:nvSpPr>
          <p:cNvPr id="12" name="Shape 9"/>
          <p:cNvSpPr/>
          <p:nvPr/>
        </p:nvSpPr>
        <p:spPr>
          <a:xfrm>
            <a:off x="6537960" y="2286000"/>
            <a:ext cx="822960" cy="822960"/>
          </a:xfrm>
          <a:prstGeom prst="ellipse">
            <a:avLst/>
          </a:prstGeom>
          <a:solidFill>
            <a:srgbClr val="0F4C3A"/>
          </a:solidFill>
          <a:ln/>
        </p:spPr>
      </p:sp>
      <p:sp>
        <p:nvSpPr>
          <p:cNvPr id="13" name="Text 10"/>
          <p:cNvSpPr/>
          <p:nvPr/>
        </p:nvSpPr>
        <p:spPr>
          <a:xfrm>
            <a:off x="6537960" y="22860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২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7543800" y="2331720"/>
            <a:ext cx="3703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রাসূল (সা.)-এর অনুসরণ (মুতাবাআত)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6537960" y="3520440"/>
            <a:ext cx="44805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আমল অবশ্যই রাসূলুল্লাহ (সা.)-এর দেখানো পদ্ধতি ও সুন্নাহ অনুযায়ী হতে হবে — নিজের মনগড়া পদ্ধতিতে নয়।</a:t>
            </a:r>
            <a:endParaRPr lang="en-US" sz="1450" dirty="0"/>
          </a:p>
        </p:txBody>
      </p:sp>
      <p:pic>
        <p:nvPicPr>
          <p:cNvPr id="16" name="Image 1" descr="icons/book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4800600"/>
            <a:ext cx="502920" cy="50292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178040" y="4828032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7A2038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কুরআন ও সুন্নাহর অনুসরণ</a:t>
            </a:r>
            <a:endParaRPr lang="en-US" sz="1350" dirty="0"/>
          </a:p>
        </p:txBody>
      </p:sp>
      <p:sp>
        <p:nvSpPr>
          <p:cNvPr id="18" name="Text 14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33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আল্লাহ তা'আলার নির্দেশ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সূরা আল-বাইয়িনাহ, আয়াত ৫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1828800"/>
            <a:ext cx="10515600" cy="1920240"/>
          </a:xfrm>
          <a:prstGeom prst="roundRect">
            <a:avLst>
              <a:gd name="adj" fmla="val 4762"/>
            </a:avLst>
          </a:prstGeom>
          <a:solidFill>
            <a:srgbClr val="0F4C3A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2057400"/>
            <a:ext cx="9966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C9A227"/>
                </a:solidFill>
                <a:latin typeface="Amiri" pitchFamily="34" charset="0"/>
                <a:ea typeface="Amiri" pitchFamily="34" charset="-122"/>
                <a:cs typeface="Amiri" pitchFamily="34" charset="-120"/>
              </a:rPr>
              <a:t>وَمَا أُمِرُوا إِلَّا لِيَعْبُدُوا اللَّهَ مُخْلِصِينَ لَهُ الدِّينَ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188720" y="2926080"/>
            <a:ext cx="9784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F7F3E8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“অথচ তাদের আদেশ করা হয়েছিল একনিষ্ঠভাবে আল্লাহর ইবাদত করার জন্য, তাঁর প্রতি বিশুদ্ধ আনুগত্য নিয়ে”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822960" y="4114800"/>
            <a:ext cx="3246120" cy="1234440"/>
          </a:xfrm>
          <a:prstGeom prst="roundRect">
            <a:avLst>
              <a:gd name="adj" fmla="val 7407"/>
            </a:avLst>
          </a:prstGeom>
          <a:solidFill>
            <a:srgbClr val="144A38"/>
          </a:solidFill>
          <a:ln w="9525">
            <a:solidFill>
              <a:srgbClr val="C9A227"/>
            </a:solidFill>
            <a:prstDash val="solid"/>
          </a:ln>
        </p:spPr>
      </p:sp>
      <p:pic>
        <p:nvPicPr>
          <p:cNvPr id="8" name="Image 0" descr="icons/pray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4462272"/>
            <a:ext cx="548640" cy="5486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783080" y="4114800"/>
            <a:ext cx="21488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একনিষ্ঠ ইবাদত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389120" y="4114800"/>
            <a:ext cx="3246120" cy="1234440"/>
          </a:xfrm>
          <a:prstGeom prst="roundRect">
            <a:avLst>
              <a:gd name="adj" fmla="val 7407"/>
            </a:avLst>
          </a:prstGeom>
          <a:solidFill>
            <a:srgbClr val="144A38"/>
          </a:solidFill>
          <a:ln w="9525">
            <a:solidFill>
              <a:srgbClr val="C9A227"/>
            </a:solidFill>
            <a:prstDash val="solid"/>
          </a:ln>
        </p:spPr>
      </p:sp>
      <p:pic>
        <p:nvPicPr>
          <p:cNvPr id="11" name="Image 1" descr="icons/check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440" y="4462272"/>
            <a:ext cx="548640" cy="5486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349240" y="4114800"/>
            <a:ext cx="21488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নামাজ কায়েম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7955280" y="4114800"/>
            <a:ext cx="3246120" cy="1234440"/>
          </a:xfrm>
          <a:prstGeom prst="roundRect">
            <a:avLst>
              <a:gd name="adj" fmla="val 7407"/>
            </a:avLst>
          </a:prstGeom>
          <a:solidFill>
            <a:srgbClr val="144A38"/>
          </a:solidFill>
          <a:ln w="9525">
            <a:solidFill>
              <a:srgbClr val="C9A227"/>
            </a:solidFill>
            <a:prstDash val="solid"/>
          </a:ln>
        </p:spPr>
      </p:sp>
      <p:pic>
        <p:nvPicPr>
          <p:cNvPr id="14" name="Image 2" descr="icons/hands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0" y="4462272"/>
            <a:ext cx="548640" cy="54864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915400" y="4114800"/>
            <a:ext cx="21488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যাকাত প্রদান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822960" y="562356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এই আয়াতকেই বলা হয় “সর্বোৎকৃষ্ট ও সুদৃঢ় ধর্ম” — ইখলাসপূর্ণ ইবাদতের মূলনীতি।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4C3A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হাদিসের আলোকে ইখলাস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নিয়তই আমলের ভিত্তি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120640" cy="4114800"/>
          </a:xfrm>
          <a:prstGeom prst="roundRect">
            <a:avLst>
              <a:gd name="adj" fmla="val 2667"/>
            </a:avLst>
          </a:prstGeom>
          <a:solidFill>
            <a:srgbClr val="EFF6F1"/>
          </a:solidFill>
          <a:ln/>
        </p:spPr>
      </p:sp>
      <p:pic>
        <p:nvPicPr>
          <p:cNvPr id="5" name="Image 0" descr="icons/quote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201168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77240" y="260604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A3327"/>
                </a:solidFill>
                <a:latin typeface="Amiri" pitchFamily="34" charset="0"/>
                <a:ea typeface="Amiri" pitchFamily="34" charset="-122"/>
                <a:cs typeface="Amiri" pitchFamily="34" charset="-120"/>
              </a:rPr>
              <a:t>إِنَّمَا الْأَعْمَالُ بِالنِّيَّاتِ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777240" y="35661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7A2038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রাসূলুল্লাহ (সা.) বলেছেন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68680" y="3977640"/>
            <a:ext cx="44805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450" i="1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“নিশ্চয়ই সকল আমলের ফলাফল নিয়তের উপর নির্ভরশীল, আর প্রত্যেক ব্যক্তি তা-ই পাবে যা সে নিয়ত করেছে।”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777240" y="53949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(সহিহ বুখারি ও মুসলিম)</a:t>
            </a:r>
            <a:endParaRPr lang="en-US" sz="1200" dirty="0"/>
          </a:p>
        </p:txBody>
      </p:sp>
      <p:pic>
        <p:nvPicPr>
          <p:cNvPr id="10" name="Image 1" descr="icons/check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1828800"/>
            <a:ext cx="384048" cy="38404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492240" y="1773936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আমলের মূল্যায়ন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6492240" y="2176272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বাহ্যিক আমল নয়, বরং অন্তরের নিয়তই আল্লাহর কাছে মূল বিবেচ্য বিষয়।</a:t>
            </a:r>
            <a:endParaRPr lang="en-US" sz="1350" dirty="0"/>
          </a:p>
        </p:txBody>
      </p:sp>
      <p:pic>
        <p:nvPicPr>
          <p:cNvPr id="13" name="Image 2" descr="icons/check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108960"/>
            <a:ext cx="384048" cy="38404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492240" y="3054096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রিয়া থেকে হিফাজত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6492240" y="3456432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শুদ্ধ নিয়ত মানুষকে লোক দেখানো ইবাদত থেকে রক্ষা করে।</a:t>
            </a:r>
            <a:endParaRPr lang="en-US" sz="1350" dirty="0"/>
          </a:p>
        </p:txBody>
      </p:sp>
      <p:pic>
        <p:nvPicPr>
          <p:cNvPr id="16" name="Image 3" descr="icons/check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4389120"/>
            <a:ext cx="384048" cy="38404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492240" y="4334256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আমল কবুলের শর্ত</a:t>
            </a:r>
            <a:endParaRPr lang="en-US" sz="1600" dirty="0"/>
          </a:p>
        </p:txBody>
      </p:sp>
      <p:sp>
        <p:nvSpPr>
          <p:cNvPr id="18" name="Text 12"/>
          <p:cNvSpPr/>
          <p:nvPr/>
        </p:nvSpPr>
        <p:spPr>
          <a:xfrm>
            <a:off x="6492240" y="4736592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ইখলাস ছাড়া কোনো নেক আমলই আল্লাহর দরবারে গ্রহণযোগ্য হয় না।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4C3A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আমানতদার ব্যবসায়ীর বৈশিষ্ট্য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2412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ইখলাস কেবল ইবাদতেই নয়, দৈনন্দিন কর্ম ও ব্যবসাতেও প্রতিফলিত হওয়া উচিত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10515600" cy="1234440"/>
          </a:xfrm>
          <a:prstGeom prst="roundRect">
            <a:avLst>
              <a:gd name="adj" fmla="val 8889"/>
            </a:avLst>
          </a:prstGeom>
          <a:solidFill>
            <a:srgbClr val="0F4C3A"/>
          </a:solidFill>
          <a:ln/>
        </p:spPr>
      </p:sp>
      <p:pic>
        <p:nvPicPr>
          <p:cNvPr id="5" name="Image 0" descr="icons/balance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2057400"/>
            <a:ext cx="594360" cy="5943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1737360"/>
            <a:ext cx="91440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একজন আমানতদার ব্যবসায়ী সর্বদা হালাল মুনাফা অন্বেষণ করবে — প্রতারণা, ওজনে কারচুপি বা মিথ্যা বলা থেকে সম্পূর্ণ বিরত থাকবে।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3246120"/>
            <a:ext cx="2514600" cy="2514600"/>
          </a:xfrm>
          <a:prstGeom prst="roundRect">
            <a:avLst>
              <a:gd name="adj" fmla="val 3636"/>
            </a:avLst>
          </a:prstGeom>
          <a:solidFill>
            <a:srgbClr val="EFF6F1"/>
          </a:solidFill>
          <a:ln/>
        </p:spPr>
      </p:sp>
      <p:sp>
        <p:nvSpPr>
          <p:cNvPr id="8" name="Shape 5"/>
          <p:cNvSpPr/>
          <p:nvPr/>
        </p:nvSpPr>
        <p:spPr>
          <a:xfrm>
            <a:off x="731520" y="3474720"/>
            <a:ext cx="502920" cy="502920"/>
          </a:xfrm>
          <a:prstGeom prst="ellipse">
            <a:avLst/>
          </a:prstGeom>
          <a:solidFill>
            <a:srgbClr val="7A2038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34747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31520" y="41148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হালাল মুনাফা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31520" y="4617720"/>
            <a:ext cx="21488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শরীয়তসম্মত পন্থায় ও ন্যায্য লাভে ব্যবসা পরিচালনা করা।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3227832" y="3246120"/>
            <a:ext cx="2514600" cy="2514600"/>
          </a:xfrm>
          <a:prstGeom prst="roundRect">
            <a:avLst>
              <a:gd name="adj" fmla="val 3636"/>
            </a:avLst>
          </a:prstGeom>
          <a:solidFill>
            <a:srgbClr val="EFF6F1"/>
          </a:solidFill>
          <a:ln/>
        </p:spPr>
      </p:sp>
      <p:sp>
        <p:nvSpPr>
          <p:cNvPr id="13" name="Shape 10"/>
          <p:cNvSpPr/>
          <p:nvPr/>
        </p:nvSpPr>
        <p:spPr>
          <a:xfrm>
            <a:off x="3410712" y="3474720"/>
            <a:ext cx="502920" cy="502920"/>
          </a:xfrm>
          <a:prstGeom prst="ellipse">
            <a:avLst/>
          </a:prstGeom>
          <a:solidFill>
            <a:srgbClr val="7A2038"/>
          </a:solidFill>
          <a:ln/>
        </p:spPr>
      </p:sp>
      <p:sp>
        <p:nvSpPr>
          <p:cNvPr id="14" name="Text 11"/>
          <p:cNvSpPr/>
          <p:nvPr/>
        </p:nvSpPr>
        <p:spPr>
          <a:xfrm>
            <a:off x="3410712" y="34747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3410712" y="41148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সততা ও স্বচ্ছতা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3410712" y="4617720"/>
            <a:ext cx="21488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ক্রেতার কাছে পণ্যের প্রকৃত মান ও দাম গোপন না করা।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5907024" y="3246120"/>
            <a:ext cx="2514600" cy="2514600"/>
          </a:xfrm>
          <a:prstGeom prst="roundRect">
            <a:avLst>
              <a:gd name="adj" fmla="val 3636"/>
            </a:avLst>
          </a:prstGeom>
          <a:solidFill>
            <a:srgbClr val="EFF6F1"/>
          </a:solidFill>
          <a:ln/>
        </p:spPr>
      </p:sp>
      <p:sp>
        <p:nvSpPr>
          <p:cNvPr id="18" name="Shape 15"/>
          <p:cNvSpPr/>
          <p:nvPr/>
        </p:nvSpPr>
        <p:spPr>
          <a:xfrm>
            <a:off x="6089904" y="3474720"/>
            <a:ext cx="502920" cy="502920"/>
          </a:xfrm>
          <a:prstGeom prst="ellipse">
            <a:avLst/>
          </a:prstGeom>
          <a:solidFill>
            <a:srgbClr val="7A2038"/>
          </a:solidFill>
          <a:ln/>
        </p:spPr>
      </p:sp>
      <p:sp>
        <p:nvSpPr>
          <p:cNvPr id="19" name="Text 16"/>
          <p:cNvSpPr/>
          <p:nvPr/>
        </p:nvSpPr>
        <p:spPr>
          <a:xfrm>
            <a:off x="6089904" y="34747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089904" y="41148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ওজন-পরিমাপে নিষ্ঠা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6089904" y="4617720"/>
            <a:ext cx="21488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ওজন বা পরিমাপে কোনোরূপ কারচুপি না করা।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8586216" y="3246120"/>
            <a:ext cx="2514600" cy="2514600"/>
          </a:xfrm>
          <a:prstGeom prst="roundRect">
            <a:avLst>
              <a:gd name="adj" fmla="val 3636"/>
            </a:avLst>
          </a:prstGeom>
          <a:solidFill>
            <a:srgbClr val="EFF6F1"/>
          </a:solidFill>
          <a:ln/>
        </p:spPr>
      </p:sp>
      <p:sp>
        <p:nvSpPr>
          <p:cNvPr id="23" name="Shape 20"/>
          <p:cNvSpPr/>
          <p:nvPr/>
        </p:nvSpPr>
        <p:spPr>
          <a:xfrm>
            <a:off x="8769096" y="3474720"/>
            <a:ext cx="502920" cy="502920"/>
          </a:xfrm>
          <a:prstGeom prst="ellipse">
            <a:avLst/>
          </a:prstGeom>
          <a:solidFill>
            <a:srgbClr val="7A2038"/>
          </a:solidFill>
          <a:ln/>
        </p:spPr>
      </p:sp>
      <p:sp>
        <p:nvSpPr>
          <p:cNvPr id="24" name="Text 21"/>
          <p:cNvSpPr/>
          <p:nvPr/>
        </p:nvSpPr>
        <p:spPr>
          <a:xfrm>
            <a:off x="8769096" y="34747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8769096" y="41148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ওয়াদা রক্ষা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8769096" y="4617720"/>
            <a:ext cx="21488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প্রতিশ্রুতি ও চুক্তি যথাযথভাবে পালন করা।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4C3A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ইখলাসের উপকারিতা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5B5B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একনিষ্ঠতা জীবনে যে সুফল বয়ে আনে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120640" cy="1691640"/>
          </a:xfrm>
          <a:prstGeom prst="roundRect">
            <a:avLst>
              <a:gd name="adj" fmla="val 5405"/>
            </a:avLst>
          </a:prstGeom>
          <a:solidFill>
            <a:srgbClr val="EFF6F1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2240280"/>
            <a:ext cx="868680" cy="868680"/>
          </a:xfrm>
          <a:prstGeom prst="ellipse">
            <a:avLst/>
          </a:prstGeom>
          <a:solidFill>
            <a:srgbClr val="0F4C3A"/>
          </a:solidFill>
          <a:ln/>
        </p:spPr>
      </p:sp>
      <p:pic>
        <p:nvPicPr>
          <p:cNvPr id="6" name="Image 0" descr="icons/mosque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272" y="2450592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74520" y="205740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আমল কবুল হয়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874520" y="2542032"/>
            <a:ext cx="3657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ইখলাসপূর্ণ আমলই আল্লাহর নিকট গ্রহণযোগ্য হয়ে ওঠে।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5989320" y="1828800"/>
            <a:ext cx="5120640" cy="1691640"/>
          </a:xfrm>
          <a:prstGeom prst="roundRect">
            <a:avLst>
              <a:gd name="adj" fmla="val 5405"/>
            </a:avLst>
          </a:prstGeom>
          <a:solidFill>
            <a:srgbClr val="EFF6F1"/>
          </a:solidFill>
          <a:ln/>
        </p:spPr>
      </p:sp>
      <p:sp>
        <p:nvSpPr>
          <p:cNvPr id="10" name="Shape 7"/>
          <p:cNvSpPr/>
          <p:nvPr/>
        </p:nvSpPr>
        <p:spPr>
          <a:xfrm>
            <a:off x="6263640" y="2240280"/>
            <a:ext cx="868680" cy="868680"/>
          </a:xfrm>
          <a:prstGeom prst="ellipse">
            <a:avLst/>
          </a:prstGeom>
          <a:solidFill>
            <a:srgbClr val="0F4C3A"/>
          </a:solidFill>
          <a:ln/>
        </p:spPr>
      </p:sp>
      <p:pic>
        <p:nvPicPr>
          <p:cNvPr id="11" name="Image 1" descr="icons/hear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3952" y="2450592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15200" y="205740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অন্তরে প্রশান্তি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7315200" y="2542032"/>
            <a:ext cx="3657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লোক দেখানোর চাপ না থাকায় অন্তরে প্রকৃত শান্তি আসে।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120640" cy="1691640"/>
          </a:xfrm>
          <a:prstGeom prst="roundRect">
            <a:avLst>
              <a:gd name="adj" fmla="val 5405"/>
            </a:avLst>
          </a:prstGeom>
          <a:solidFill>
            <a:srgbClr val="EFF6F1"/>
          </a:solidFill>
          <a:ln/>
        </p:spPr>
      </p:sp>
      <p:sp>
        <p:nvSpPr>
          <p:cNvPr id="15" name="Shape 11"/>
          <p:cNvSpPr/>
          <p:nvPr/>
        </p:nvSpPr>
        <p:spPr>
          <a:xfrm>
            <a:off x="822960" y="4206240"/>
            <a:ext cx="868680" cy="868680"/>
          </a:xfrm>
          <a:prstGeom prst="ellipse">
            <a:avLst/>
          </a:prstGeom>
          <a:solidFill>
            <a:srgbClr val="0F4C3A"/>
          </a:solidFill>
          <a:ln/>
        </p:spPr>
      </p:sp>
      <p:pic>
        <p:nvPicPr>
          <p:cNvPr id="16" name="Image 2" descr="icons/star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272" y="4416552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74520" y="40233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আল্লাহর সন্তুষ্টি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1874520" y="4507992"/>
            <a:ext cx="3657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একনিষ্ঠতা আল্লাহর নৈকট্য ও সন্তুষ্টি অর্জনের পথ খুলে দেয়।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5989320" y="3794760"/>
            <a:ext cx="5120640" cy="1691640"/>
          </a:xfrm>
          <a:prstGeom prst="roundRect">
            <a:avLst>
              <a:gd name="adj" fmla="val 5405"/>
            </a:avLst>
          </a:prstGeom>
          <a:solidFill>
            <a:srgbClr val="EFF6F1"/>
          </a:solidFill>
          <a:ln/>
        </p:spPr>
      </p:sp>
      <p:sp>
        <p:nvSpPr>
          <p:cNvPr id="20" name="Shape 15"/>
          <p:cNvSpPr/>
          <p:nvPr/>
        </p:nvSpPr>
        <p:spPr>
          <a:xfrm>
            <a:off x="6263640" y="4206240"/>
            <a:ext cx="868680" cy="868680"/>
          </a:xfrm>
          <a:prstGeom prst="ellipse">
            <a:avLst/>
          </a:prstGeom>
          <a:solidFill>
            <a:srgbClr val="0F4C3A"/>
          </a:solidFill>
          <a:ln/>
        </p:spPr>
      </p:sp>
      <p:pic>
        <p:nvPicPr>
          <p:cNvPr id="21" name="Image 3" descr="icons/hands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3952" y="4416552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15200" y="40233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33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সমাজে আস্থা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7315200" y="4507992"/>
            <a:ext cx="3657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C1C1C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সততা ও ইখলাস মানুষের মাঝে বিশ্বাসযোগ্যতা তৈরি করে।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33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রিভিশন — মূল বিষয়সমূহ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66928" y="1188720"/>
            <a:ext cx="1828800" cy="0"/>
          </a:xfrm>
          <a:prstGeom prst="line">
            <a:avLst/>
          </a:prstGeom>
          <a:noFill/>
          <a:ln w="19050">
            <a:solidFill>
              <a:srgbClr val="C9A22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60020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600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33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34440" y="1572768"/>
            <a:ext cx="30175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ইখলাসের অর্থ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4343400" y="1572768"/>
            <a:ext cx="6949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7F3E8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একমাত্র আল্লাহর সন্তুষ্টির জন্য আমল করা, রিয়ামুক্ত নিয়ত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167128"/>
            <a:ext cx="10881360" cy="0"/>
          </a:xfrm>
          <a:prstGeom prst="line">
            <a:avLst/>
          </a:prstGeom>
          <a:noFill/>
          <a:ln w="635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246888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C9A227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4688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33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34440" y="2441448"/>
            <a:ext cx="30175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ইবাদত কবুলের শর্ত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4343400" y="2441448"/>
            <a:ext cx="6949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7F3E8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একনিষ্ঠতা + রাসূল (সা.)-এর অনুসরণ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3035808"/>
            <a:ext cx="10881360" cy="0"/>
          </a:xfrm>
          <a:prstGeom prst="line">
            <a:avLst/>
          </a:prstGeom>
          <a:noFill/>
          <a:ln w="635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333756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C9A227"/>
          </a:solidFill>
          <a:ln/>
        </p:spPr>
      </p:sp>
      <p:sp>
        <p:nvSpPr>
          <p:cNvPr id="15" name="Text 13"/>
          <p:cNvSpPr/>
          <p:nvPr/>
        </p:nvSpPr>
        <p:spPr>
          <a:xfrm>
            <a:off x="548640" y="33375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33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234440" y="3310128"/>
            <a:ext cx="30175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কুরআনের নির্দেশ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4343400" y="3310128"/>
            <a:ext cx="6949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7F3E8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সূরা বাইয়িনাহ: একনিষ্ঠভাবে ইবাদত, নামাজ ও যাকাত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66928" y="3904488"/>
            <a:ext cx="10881360" cy="0"/>
          </a:xfrm>
          <a:prstGeom prst="line">
            <a:avLst/>
          </a:prstGeom>
          <a:noFill/>
          <a:ln w="635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420624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C9A227"/>
          </a:solidFill>
          <a:ln/>
        </p:spPr>
      </p:sp>
      <p:sp>
        <p:nvSpPr>
          <p:cNvPr id="20" name="Text 18"/>
          <p:cNvSpPr/>
          <p:nvPr/>
        </p:nvSpPr>
        <p:spPr>
          <a:xfrm>
            <a:off x="548640" y="42062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33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234440" y="4178808"/>
            <a:ext cx="30175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হাদিসের শিক্ষা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4343400" y="4178808"/>
            <a:ext cx="6949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7F3E8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“ইন্নামাল আ'মালু বিন্‌নিয়াত” — নিয়তই আমলের ভিত্তি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566928" y="4773168"/>
            <a:ext cx="10881360" cy="0"/>
          </a:xfrm>
          <a:prstGeom prst="line">
            <a:avLst/>
          </a:prstGeom>
          <a:noFill/>
          <a:ln w="635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8640" y="507492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C9A227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50749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33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234440" y="5047488"/>
            <a:ext cx="30175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C9A227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ব্যবহারিক প্রয়োগ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4343400" y="5047488"/>
            <a:ext cx="6949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7F3E8"/>
                </a:solidFill>
                <a:latin typeface="Hind Siliguri" pitchFamily="34" charset="0"/>
                <a:ea typeface="Hind Siliguri" pitchFamily="34" charset="-122"/>
                <a:cs typeface="Hind Siliguri" pitchFamily="34" charset="-120"/>
              </a:rPr>
              <a:t>আমানতদার ব্যবসায় হালাল মুনাফা ও সততা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643</Words>
  <Application>Microsoft Office PowerPoint</Application>
  <PresentationFormat>Widescreen</PresentationFormat>
  <Paragraphs>120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Amiri</vt:lpstr>
      <vt:lpstr>Arial</vt:lpstr>
      <vt:lpstr>Calibri</vt:lpstr>
      <vt:lpstr>Hind Siliguri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Saiful Islam</cp:lastModifiedBy>
  <cp:revision>4</cp:revision>
  <dcterms:created xsi:type="dcterms:W3CDTF">2026-07-13T10:51:58Z</dcterms:created>
  <dcterms:modified xsi:type="dcterms:W3CDTF">2026-07-13T12:12:23Z</dcterms:modified>
</cp:coreProperties>
</file>