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82" r:id="rId4"/>
    <p:sldId id="281" r:id="rId5"/>
    <p:sldId id="280" r:id="rId6"/>
    <p:sldId id="279" r:id="rId7"/>
    <p:sldId id="283" r:id="rId8"/>
    <p:sldId id="284" r:id="rId9"/>
    <p:sldId id="285" r:id="rId10"/>
    <p:sldId id="286" r:id="rId11"/>
    <p:sldId id="288" r:id="rId12"/>
    <p:sldId id="287" r:id="rId13"/>
    <p:sldId id="289" r:id="rId14"/>
    <p:sldId id="290" r:id="rId15"/>
    <p:sldId id="291" r:id="rId16"/>
    <p:sldId id="292" r:id="rId17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alpurush" panose="02000600000000000000" pitchFamily="2" charset="0"/>
      <p:regular r:id="rId23"/>
    </p:embeddedFont>
    <p:embeddedFont>
      <p:font typeface="Merriweather" panose="00000500000000000000" pitchFamily="2" charset="0"/>
      <p:regular r:id="rId24"/>
      <p:bold r:id="rId25"/>
      <p:boldItalic r:id="rId26"/>
    </p:embeddedFont>
    <p:embeddedFont>
      <p:font typeface="Merriweather Bold" panose="00000800000000000000" pitchFamily="2" charset="0"/>
      <p:bold r:id="rId27"/>
    </p:embeddedFont>
    <p:embeddedFont>
      <p:font typeface="NikoshBAN" panose="02000000000000000000" pitchFamily="2" charset="0"/>
      <p:regular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29F"/>
    <a:srgbClr val="1F6D85"/>
    <a:srgbClr val="26519D"/>
    <a:srgbClr val="2E75B6"/>
    <a:srgbClr val="FF66CC"/>
    <a:srgbClr val="00AF50"/>
    <a:srgbClr val="F03A17"/>
    <a:srgbClr val="FFFFFF"/>
    <a:srgbClr val="F9CDA9"/>
    <a:srgbClr val="E6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7-16T17:30:10.671" idx="2">
    <p:pos x="10" y="10"/>
    <p:text>এই অংশে শিক্ষার্থীদের পূর্বজ্ঞান যাচাইয়ের মাধ্যমে বিভিন্ন প্রকারের সংখ্যা বের করে আনবো।</p:text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7-16T19:03:27.355" idx="3">
    <p:pos x="10" y="10"/>
    <p:text>শিক্ষার্থীদের লেখা সংখ্যাগুলো বোর্ডে লিখব</p:text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24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অংশে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পূর্বজ্ঞান</a:t>
            </a:r>
            <a:r>
              <a:rPr lang="en-US" dirty="0"/>
              <a:t> </a:t>
            </a:r>
            <a:r>
              <a:rPr lang="en-US" dirty="0" err="1"/>
              <a:t>যাচাইয়ের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প্রকারের</a:t>
            </a:r>
            <a:r>
              <a:rPr lang="en-US" dirty="0"/>
              <a:t> </a:t>
            </a:r>
            <a:r>
              <a:rPr lang="en-US" dirty="0" err="1"/>
              <a:t>সংখ্যা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আনববো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9002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লেখা</a:t>
            </a:r>
            <a:r>
              <a:rPr lang="en-US" dirty="0"/>
              <a:t> </a:t>
            </a:r>
            <a:r>
              <a:rPr lang="en-US" dirty="0" err="1"/>
              <a:t>সংখ্যাগুলো</a:t>
            </a:r>
            <a:r>
              <a:rPr lang="en-US" dirty="0"/>
              <a:t> </a:t>
            </a:r>
            <a:r>
              <a:rPr lang="en-US" dirty="0" err="1"/>
              <a:t>বোর্ডে</a:t>
            </a:r>
            <a:r>
              <a:rPr lang="en-US" dirty="0"/>
              <a:t> </a:t>
            </a:r>
            <a:r>
              <a:rPr lang="en-US" dirty="0" err="1"/>
              <a:t>লিখব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bn-BD" dirty="0"/>
              <a:t>দলীয় কাজে কার্ড সটিং পদ্ধতি ব্যবহার করে ছকটি পূরণ করতে বলবো।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A905-5443-4023-9D54-0CA12E708696}" type="datetimeFigureOut">
              <a:rPr lang="en-US" smtClean="0"/>
              <a:t>18-Jul-26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1755-F88B-4F87-BCD9-7182B47C7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19C14-26C9-4F52-BAF1-F64F1A1F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59" y="-85060"/>
            <a:ext cx="9260958" cy="532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54F9F-B35F-40EB-A8B0-F64FA2CAC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50" y="1362892"/>
            <a:ext cx="2432501" cy="24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16B4EC2-24C9-4358-8141-4D2BB774706A}"/>
              </a:ext>
            </a:extLst>
          </p:cNvPr>
          <p:cNvSpPr/>
          <p:nvPr/>
        </p:nvSpPr>
        <p:spPr>
          <a:xfrm>
            <a:off x="2710109" y="399902"/>
            <a:ext cx="3723782" cy="482054"/>
          </a:xfrm>
          <a:prstGeom prst="rect">
            <a:avLst/>
          </a:prstGeom>
          <a:solidFill>
            <a:srgbClr val="25829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0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ভগ্নাংশের জগৎ: মূলদ সংখ্যা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67A92A7-3CDE-49B4-82F0-AAD029EFF7B9}"/>
              </a:ext>
            </a:extLst>
          </p:cNvPr>
          <p:cNvSpPr/>
          <p:nvPr/>
        </p:nvSpPr>
        <p:spPr>
          <a:xfrm>
            <a:off x="539874" y="1681719"/>
            <a:ext cx="7998070" cy="433760"/>
          </a:xfrm>
          <a:prstGeom prst="rect">
            <a:avLst/>
          </a:prstGeom>
          <a:solidFill>
            <a:schemeClr val="bg2"/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যেসব সংখ্যাকে </a:t>
            </a:r>
            <a:r>
              <a:rPr lang="en-US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p/q</a:t>
            </a:r>
            <a:r>
              <a:rPr lang="en-US" sz="1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আকারে প্রকাশ করা যায় (যেখানে q ≠ 0), সেগুলোই </a:t>
            </a: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মূলদ সংখ্যা </a:t>
            </a:r>
            <a:r>
              <a:rPr lang="en-US" sz="1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(Rational Numbers)</a:t>
            </a:r>
            <a:r>
              <a:rPr lang="en-US" sz="1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।</a:t>
            </a:r>
            <a:endParaRPr lang="en-US" sz="1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F1DC2-B5AA-44F9-9AA3-9C6004BD3EEA}"/>
              </a:ext>
            </a:extLst>
          </p:cNvPr>
          <p:cNvGrpSpPr/>
          <p:nvPr/>
        </p:nvGrpSpPr>
        <p:grpSpPr>
          <a:xfrm>
            <a:off x="539873" y="2232372"/>
            <a:ext cx="2014095" cy="2470782"/>
            <a:chOff x="539873" y="2045556"/>
            <a:chExt cx="2014095" cy="2470782"/>
          </a:xfrm>
        </p:grpSpPr>
        <p:pic>
          <p:nvPicPr>
            <p:cNvPr id="7" name="Image 0" descr="preencoded.png">
              <a:extLst>
                <a:ext uri="{FF2B5EF4-FFF2-40B4-BE49-F238E27FC236}">
                  <a16:creationId xmlns:a16="http://schemas.microsoft.com/office/drawing/2014/main" id="{C4AC8EBC-2CD6-4382-BA3F-0345EDF41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873" y="2045556"/>
              <a:ext cx="2011679" cy="1487326"/>
            </a:xfrm>
            <a:prstGeom prst="rect">
              <a:avLst/>
            </a:prstGeom>
          </p:spPr>
        </p:pic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6DAA136D-23E2-4D22-8C0F-4CBF7CD5397E}"/>
                </a:ext>
              </a:extLst>
            </p:cNvPr>
            <p:cNvSpPr/>
            <p:nvPr/>
          </p:nvSpPr>
          <p:spPr>
            <a:xfrm>
              <a:off x="539874" y="3633195"/>
              <a:ext cx="2011680" cy="365760"/>
            </a:xfrm>
            <a:prstGeom prst="rect">
              <a:avLst/>
            </a:prstGeom>
            <a:solidFill>
              <a:srgbClr val="E6E5E5"/>
            </a:solidFill>
            <a:ln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4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সাধারণ ভগ্নাংশ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 3">
              <a:extLst>
                <a:ext uri="{FF2B5EF4-FFF2-40B4-BE49-F238E27FC236}">
                  <a16:creationId xmlns:a16="http://schemas.microsoft.com/office/drawing/2014/main" id="{3B944810-08C7-4980-9709-93ED764F912D}"/>
                </a:ext>
              </a:extLst>
            </p:cNvPr>
            <p:cNvSpPr/>
            <p:nvPr/>
          </p:nvSpPr>
          <p:spPr>
            <a:xfrm>
              <a:off x="542288" y="4059138"/>
              <a:ext cx="2011680" cy="457200"/>
            </a:xfrm>
            <a:prstGeom prst="rect">
              <a:avLst/>
            </a:prstGeom>
            <a:solidFill>
              <a:srgbClr val="FFD7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33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1/2, 3/4, 5/2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85336-E5D4-4EB4-90F1-8D877F85B20D}"/>
              </a:ext>
            </a:extLst>
          </p:cNvPr>
          <p:cNvGrpSpPr/>
          <p:nvPr/>
        </p:nvGrpSpPr>
        <p:grpSpPr>
          <a:xfrm>
            <a:off x="3565905" y="2202296"/>
            <a:ext cx="2011680" cy="2503337"/>
            <a:chOff x="3291716" y="2096190"/>
            <a:chExt cx="2011680" cy="2402139"/>
          </a:xfrm>
        </p:grpSpPr>
        <p:pic>
          <p:nvPicPr>
            <p:cNvPr id="12" name="Image 1" descr="preencoded.png">
              <a:extLst>
                <a:ext uri="{FF2B5EF4-FFF2-40B4-BE49-F238E27FC236}">
                  <a16:creationId xmlns:a16="http://schemas.microsoft.com/office/drawing/2014/main" id="{43B87A97-611F-4B0D-9ADC-9E12BE734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716" y="2096190"/>
              <a:ext cx="2011680" cy="1427201"/>
            </a:xfrm>
            <a:prstGeom prst="rect">
              <a:avLst/>
            </a:prstGeom>
          </p:spPr>
        </p:pic>
        <p:sp>
          <p:nvSpPr>
            <p:cNvPr id="13" name="Text 4">
              <a:extLst>
                <a:ext uri="{FF2B5EF4-FFF2-40B4-BE49-F238E27FC236}">
                  <a16:creationId xmlns:a16="http://schemas.microsoft.com/office/drawing/2014/main" id="{D01B0920-3369-4BA8-965E-72D050DEEE77}"/>
                </a:ext>
              </a:extLst>
            </p:cNvPr>
            <p:cNvSpPr/>
            <p:nvPr/>
          </p:nvSpPr>
          <p:spPr>
            <a:xfrm>
              <a:off x="3291716" y="3572879"/>
              <a:ext cx="2011680" cy="350974"/>
            </a:xfrm>
            <a:prstGeom prst="rect">
              <a:avLst/>
            </a:prstGeom>
            <a:solidFill>
              <a:srgbClr val="E6E5E5"/>
            </a:solidFill>
            <a:ln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4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সসীম দশমিক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 5">
              <a:extLst>
                <a:ext uri="{FF2B5EF4-FFF2-40B4-BE49-F238E27FC236}">
                  <a16:creationId xmlns:a16="http://schemas.microsoft.com/office/drawing/2014/main" id="{ADDD3519-F5EE-4F66-8DD0-9469B6B47968}"/>
                </a:ext>
              </a:extLst>
            </p:cNvPr>
            <p:cNvSpPr/>
            <p:nvPr/>
          </p:nvSpPr>
          <p:spPr>
            <a:xfrm>
              <a:off x="3291716" y="4041129"/>
              <a:ext cx="2011680" cy="457200"/>
            </a:xfrm>
            <a:prstGeom prst="rect">
              <a:avLst/>
            </a:prstGeom>
            <a:solidFill>
              <a:srgbClr val="FFD7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33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0.5, 0.25, 1.75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EED890-76E4-45DD-97C0-CEEAA61F4494}"/>
              </a:ext>
            </a:extLst>
          </p:cNvPr>
          <p:cNvGrpSpPr/>
          <p:nvPr/>
        </p:nvGrpSpPr>
        <p:grpSpPr>
          <a:xfrm>
            <a:off x="6526263" y="2232372"/>
            <a:ext cx="2011681" cy="2481236"/>
            <a:chOff x="6044579" y="2035101"/>
            <a:chExt cx="2011681" cy="2481236"/>
          </a:xfrm>
        </p:grpSpPr>
        <p:pic>
          <p:nvPicPr>
            <p:cNvPr id="16" name="Image 2" descr="preencoded.png">
              <a:extLst>
                <a:ext uri="{FF2B5EF4-FFF2-40B4-BE49-F238E27FC236}">
                  <a16:creationId xmlns:a16="http://schemas.microsoft.com/office/drawing/2014/main" id="{9C913945-3F5B-4B22-99D4-45B1BCE84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4579" y="2035101"/>
              <a:ext cx="2011679" cy="1484486"/>
            </a:xfrm>
            <a:prstGeom prst="rect">
              <a:avLst/>
            </a:prstGeom>
          </p:spPr>
        </p:pic>
        <p:sp>
          <p:nvSpPr>
            <p:cNvPr id="17" name="Text 6">
              <a:extLst>
                <a:ext uri="{FF2B5EF4-FFF2-40B4-BE49-F238E27FC236}">
                  <a16:creationId xmlns:a16="http://schemas.microsoft.com/office/drawing/2014/main" id="{C29DFFE4-EDD7-4CE8-84E4-6E7675DFA366}"/>
                </a:ext>
              </a:extLst>
            </p:cNvPr>
            <p:cNvSpPr/>
            <p:nvPr/>
          </p:nvSpPr>
          <p:spPr>
            <a:xfrm>
              <a:off x="6044579" y="3590428"/>
              <a:ext cx="2011680" cy="365760"/>
            </a:xfrm>
            <a:prstGeom prst="rect">
              <a:avLst/>
            </a:prstGeom>
            <a:solidFill>
              <a:srgbClr val="E6E5E5"/>
            </a:solidFill>
            <a:ln/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04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পৌনঃপুনিক দশমিক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 7">
              <a:extLst>
                <a:ext uri="{FF2B5EF4-FFF2-40B4-BE49-F238E27FC236}">
                  <a16:creationId xmlns:a16="http://schemas.microsoft.com/office/drawing/2014/main" id="{34B55EBD-7EEB-4F74-B0C6-719478EA5461}"/>
                </a:ext>
              </a:extLst>
            </p:cNvPr>
            <p:cNvSpPr/>
            <p:nvPr/>
          </p:nvSpPr>
          <p:spPr>
            <a:xfrm>
              <a:off x="6044580" y="4059137"/>
              <a:ext cx="2011680" cy="457200"/>
            </a:xfrm>
            <a:prstGeom prst="rect">
              <a:avLst/>
            </a:prstGeom>
            <a:solidFill>
              <a:srgbClr val="FFD7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0" tIns="0" rIns="0" bIns="0" rtlCol="0" anchor="ctr"/>
            <a:lstStyle/>
            <a:p>
              <a:pPr marL="0" indent="0" algn="ctr">
                <a:lnSpc>
                  <a:spcPct val="133000"/>
                </a:lnSpc>
                <a:buNone/>
              </a:pP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0.333..., 0.666...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Text 1">
            <a:extLst>
              <a:ext uri="{FF2B5EF4-FFF2-40B4-BE49-F238E27FC236}">
                <a16:creationId xmlns:a16="http://schemas.microsoft.com/office/drawing/2014/main" id="{1469A974-B13C-4F12-B4AE-2CCEEA177260}"/>
              </a:ext>
            </a:extLst>
          </p:cNvPr>
          <p:cNvSpPr/>
          <p:nvPr/>
        </p:nvSpPr>
        <p:spPr>
          <a:xfrm>
            <a:off x="1090096" y="1052242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2/42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60B6AA1E-36C4-4935-A719-5F85186F2CCE}"/>
              </a:ext>
            </a:extLst>
          </p:cNvPr>
          <p:cNvSpPr/>
          <p:nvPr/>
        </p:nvSpPr>
        <p:spPr>
          <a:xfrm>
            <a:off x="4083289" y="1076660"/>
            <a:ext cx="911239" cy="482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5/40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D04D83A6-49DE-4AEC-86F9-BA3D8719159D}"/>
              </a:ext>
            </a:extLst>
          </p:cNvPr>
          <p:cNvSpPr/>
          <p:nvPr/>
        </p:nvSpPr>
        <p:spPr>
          <a:xfrm>
            <a:off x="7076482" y="1077094"/>
            <a:ext cx="911239" cy="482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p/q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0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2" name="Image 0" descr="preencoded.png">
            <a:extLst>
              <a:ext uri="{FF2B5EF4-FFF2-40B4-BE49-F238E27FC236}">
                <a16:creationId xmlns:a16="http://schemas.microsoft.com/office/drawing/2014/main" id="{819DCD35-1AD5-45DB-BBE6-5706951A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" y="370703"/>
            <a:ext cx="3009062" cy="3882320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16B4EC2-24C9-4358-8141-4D2BB774706A}"/>
              </a:ext>
            </a:extLst>
          </p:cNvPr>
          <p:cNvSpPr/>
          <p:nvPr/>
        </p:nvSpPr>
        <p:spPr>
          <a:xfrm>
            <a:off x="3498164" y="370703"/>
            <a:ext cx="5212080" cy="482054"/>
          </a:xfrm>
          <a:prstGeom prst="rect">
            <a:avLst/>
          </a:prstGeom>
          <a:solidFill>
            <a:srgbClr val="25829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0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অমূলদ</a:t>
            </a:r>
            <a:r>
              <a:rPr lang="en-US" sz="30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30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</a:t>
            </a:r>
            <a:r>
              <a:rPr lang="en-US" sz="30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30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বিস্ময়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0B1845-250E-453B-B286-B9910A678C4E}"/>
              </a:ext>
            </a:extLst>
          </p:cNvPr>
          <p:cNvGrpSpPr/>
          <p:nvPr/>
        </p:nvGrpSpPr>
        <p:grpSpPr>
          <a:xfrm>
            <a:off x="3498164" y="906003"/>
            <a:ext cx="2514600" cy="1627590"/>
            <a:chOff x="3968875" y="1152706"/>
            <a:chExt cx="2258541" cy="1286470"/>
          </a:xfrm>
        </p:grpSpPr>
        <p:sp>
          <p:nvSpPr>
            <p:cNvPr id="24" name="Shape 2">
              <a:extLst>
                <a:ext uri="{FF2B5EF4-FFF2-40B4-BE49-F238E27FC236}">
                  <a16:creationId xmlns:a16="http://schemas.microsoft.com/office/drawing/2014/main" id="{584234E0-F770-4D8E-85ED-ED1BA5AB224F}"/>
                </a:ext>
              </a:extLst>
            </p:cNvPr>
            <p:cNvSpPr/>
            <p:nvPr/>
          </p:nvSpPr>
          <p:spPr>
            <a:xfrm>
              <a:off x="3968875" y="1152706"/>
              <a:ext cx="2258541" cy="1286470"/>
            </a:xfrm>
            <a:prstGeom prst="roundRect">
              <a:avLst>
                <a:gd name="adj" fmla="val 4407"/>
              </a:avLst>
            </a:prstGeom>
            <a:solidFill>
              <a:srgbClr val="003180"/>
            </a:solidFill>
            <a:ln w="4763">
              <a:solidFill>
                <a:srgbClr val="194A99"/>
              </a:solidFill>
              <a:prstDash val="solid"/>
            </a:ln>
          </p:spPr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B9605F-E744-4F84-8312-7FAAAC36EE69}"/>
                </a:ext>
              </a:extLst>
            </p:cNvPr>
            <p:cNvGrpSpPr/>
            <p:nvPr/>
          </p:nvGrpSpPr>
          <p:grpSpPr>
            <a:xfrm>
              <a:off x="4108549" y="1292382"/>
              <a:ext cx="1979192" cy="1085375"/>
              <a:chOff x="4108549" y="1292382"/>
              <a:chExt cx="1979192" cy="1085375"/>
            </a:xfrm>
          </p:grpSpPr>
          <p:sp>
            <p:nvSpPr>
              <p:cNvPr id="26" name="Shape 3">
                <a:extLst>
                  <a:ext uri="{FF2B5EF4-FFF2-40B4-BE49-F238E27FC236}">
                    <a16:creationId xmlns:a16="http://schemas.microsoft.com/office/drawing/2014/main" id="{76644784-F314-48D0-8F44-ABF4DE780CE9}"/>
                  </a:ext>
                </a:extLst>
              </p:cNvPr>
              <p:cNvSpPr/>
              <p:nvPr/>
            </p:nvSpPr>
            <p:spPr>
              <a:xfrm>
                <a:off x="4108549" y="1292382"/>
                <a:ext cx="404887" cy="404887"/>
              </a:xfrm>
              <a:prstGeom prst="roundRect">
                <a:avLst>
                  <a:gd name="adj" fmla="val 14113638"/>
                </a:avLst>
              </a:prstGeom>
              <a:solidFill>
                <a:srgbClr val="609DFF"/>
              </a:solidFill>
              <a:ln/>
            </p:spPr>
          </p:sp>
          <p:pic>
            <p:nvPicPr>
              <p:cNvPr id="27" name="Image 1" descr="preencoded.png">
                <a:extLst>
                  <a:ext uri="{FF2B5EF4-FFF2-40B4-BE49-F238E27FC236}">
                    <a16:creationId xmlns:a16="http://schemas.microsoft.com/office/drawing/2014/main" id="{8908CA3C-26C4-4975-9AC4-5927B1272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219873" y="1403706"/>
                <a:ext cx="182166" cy="182166"/>
              </a:xfrm>
              <a:prstGeom prst="rect">
                <a:avLst/>
              </a:prstGeom>
            </p:spPr>
          </p:pic>
          <p:sp>
            <p:nvSpPr>
              <p:cNvPr id="28" name="Text 4">
                <a:extLst>
                  <a:ext uri="{FF2B5EF4-FFF2-40B4-BE49-F238E27FC236}">
                    <a16:creationId xmlns:a16="http://schemas.microsoft.com/office/drawing/2014/main" id="{959A4ED7-4311-4FDB-8893-9049DB23C8E0}"/>
                  </a:ext>
                </a:extLst>
              </p:cNvPr>
              <p:cNvSpPr/>
              <p:nvPr/>
            </p:nvSpPr>
            <p:spPr>
              <a:xfrm>
                <a:off x="4108549" y="1773341"/>
                <a:ext cx="1687264" cy="21081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04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√2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ext 5">
                <a:extLst>
                  <a:ext uri="{FF2B5EF4-FFF2-40B4-BE49-F238E27FC236}">
                    <a16:creationId xmlns:a16="http://schemas.microsoft.com/office/drawing/2014/main" id="{E107EADA-5707-4161-AB33-68A3569707E6}"/>
                  </a:ext>
                </a:extLst>
              </p:cNvPr>
              <p:cNvSpPr/>
              <p:nvPr/>
            </p:nvSpPr>
            <p:spPr>
              <a:xfrm>
                <a:off x="4108550" y="2071807"/>
                <a:ext cx="1979191" cy="30595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1.41421356...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0BF54B-2335-4A2B-ABE9-0C855D19D5A4}"/>
              </a:ext>
            </a:extLst>
          </p:cNvPr>
          <p:cNvGrpSpPr/>
          <p:nvPr/>
        </p:nvGrpSpPr>
        <p:grpSpPr>
          <a:xfrm>
            <a:off x="6195644" y="906003"/>
            <a:ext cx="2514600" cy="1627590"/>
            <a:chOff x="6345510" y="1152707"/>
            <a:chExt cx="2258616" cy="1286470"/>
          </a:xfrm>
        </p:grpSpPr>
        <p:sp>
          <p:nvSpPr>
            <p:cNvPr id="31" name="Shape 6">
              <a:extLst>
                <a:ext uri="{FF2B5EF4-FFF2-40B4-BE49-F238E27FC236}">
                  <a16:creationId xmlns:a16="http://schemas.microsoft.com/office/drawing/2014/main" id="{7A892852-34D3-4DDB-9126-64E15A07D382}"/>
                </a:ext>
              </a:extLst>
            </p:cNvPr>
            <p:cNvSpPr/>
            <p:nvPr/>
          </p:nvSpPr>
          <p:spPr>
            <a:xfrm>
              <a:off x="6345510" y="1152707"/>
              <a:ext cx="2258616" cy="1286470"/>
            </a:xfrm>
            <a:prstGeom prst="roundRect">
              <a:avLst>
                <a:gd name="adj" fmla="val 4407"/>
              </a:avLst>
            </a:prstGeom>
            <a:solidFill>
              <a:srgbClr val="003180"/>
            </a:solidFill>
            <a:ln w="4763">
              <a:solidFill>
                <a:srgbClr val="194A99"/>
              </a:solidFill>
              <a:prstDash val="solid"/>
            </a:ln>
          </p:spPr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905E7CD-CE61-448B-980C-B044ADCFA78F}"/>
                </a:ext>
              </a:extLst>
            </p:cNvPr>
            <p:cNvGrpSpPr/>
            <p:nvPr/>
          </p:nvGrpSpPr>
          <p:grpSpPr>
            <a:xfrm>
              <a:off x="6485186" y="1292382"/>
              <a:ext cx="1979265" cy="1085376"/>
              <a:chOff x="6485186" y="1292382"/>
              <a:chExt cx="1979265" cy="1085376"/>
            </a:xfrm>
          </p:grpSpPr>
          <p:sp>
            <p:nvSpPr>
              <p:cNvPr id="33" name="Shape 7">
                <a:extLst>
                  <a:ext uri="{FF2B5EF4-FFF2-40B4-BE49-F238E27FC236}">
                    <a16:creationId xmlns:a16="http://schemas.microsoft.com/office/drawing/2014/main" id="{C02BF61B-C8E6-4A52-9C80-1E068E5698ED}"/>
                  </a:ext>
                </a:extLst>
              </p:cNvPr>
              <p:cNvSpPr/>
              <p:nvPr/>
            </p:nvSpPr>
            <p:spPr>
              <a:xfrm>
                <a:off x="6485186" y="1292382"/>
                <a:ext cx="404887" cy="404887"/>
              </a:xfrm>
              <a:prstGeom prst="roundRect">
                <a:avLst>
                  <a:gd name="adj" fmla="val 14113638"/>
                </a:avLst>
              </a:prstGeom>
              <a:solidFill>
                <a:srgbClr val="609DFF"/>
              </a:solidFill>
              <a:ln/>
            </p:spPr>
          </p:sp>
          <p:pic>
            <p:nvPicPr>
              <p:cNvPr id="34" name="Image 2" descr="preencoded.png">
                <a:extLst>
                  <a:ext uri="{FF2B5EF4-FFF2-40B4-BE49-F238E27FC236}">
                    <a16:creationId xmlns:a16="http://schemas.microsoft.com/office/drawing/2014/main" id="{EC7ECD66-0438-4CF7-943E-9B7A64A10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96509" y="1403706"/>
                <a:ext cx="182166" cy="182166"/>
              </a:xfrm>
              <a:prstGeom prst="rect">
                <a:avLst/>
              </a:prstGeom>
            </p:spPr>
          </p:pic>
          <p:sp>
            <p:nvSpPr>
              <p:cNvPr id="35" name="Text 8">
                <a:extLst>
                  <a:ext uri="{FF2B5EF4-FFF2-40B4-BE49-F238E27FC236}">
                    <a16:creationId xmlns:a16="http://schemas.microsoft.com/office/drawing/2014/main" id="{CDCC8DDF-67D8-45FD-BDAD-C77368C22C7D}"/>
                  </a:ext>
                </a:extLst>
              </p:cNvPr>
              <p:cNvSpPr/>
              <p:nvPr/>
            </p:nvSpPr>
            <p:spPr>
              <a:xfrm>
                <a:off x="6485186" y="1763994"/>
                <a:ext cx="1446463" cy="40488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04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√3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Text 9">
                <a:extLst>
                  <a:ext uri="{FF2B5EF4-FFF2-40B4-BE49-F238E27FC236}">
                    <a16:creationId xmlns:a16="http://schemas.microsoft.com/office/drawing/2014/main" id="{2A6818A8-0320-4BBB-AF14-15B8215946F2}"/>
                  </a:ext>
                </a:extLst>
              </p:cNvPr>
              <p:cNvSpPr/>
              <p:nvPr/>
            </p:nvSpPr>
            <p:spPr>
              <a:xfrm>
                <a:off x="6485186" y="2057181"/>
                <a:ext cx="1979265" cy="32057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1.7320508...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75BF16-7F4A-4F48-9996-5140C6E8A7E0}"/>
              </a:ext>
            </a:extLst>
          </p:cNvPr>
          <p:cNvGrpSpPr/>
          <p:nvPr/>
        </p:nvGrpSpPr>
        <p:grpSpPr>
          <a:xfrm>
            <a:off x="3498164" y="2605724"/>
            <a:ext cx="5212080" cy="1627590"/>
            <a:chOff x="3968874" y="2557272"/>
            <a:chExt cx="4635252" cy="1286470"/>
          </a:xfrm>
        </p:grpSpPr>
        <p:sp>
          <p:nvSpPr>
            <p:cNvPr id="38" name="Shape 10">
              <a:extLst>
                <a:ext uri="{FF2B5EF4-FFF2-40B4-BE49-F238E27FC236}">
                  <a16:creationId xmlns:a16="http://schemas.microsoft.com/office/drawing/2014/main" id="{A3C622C0-18E4-4D24-9751-C159BACB3E19}"/>
                </a:ext>
              </a:extLst>
            </p:cNvPr>
            <p:cNvSpPr/>
            <p:nvPr/>
          </p:nvSpPr>
          <p:spPr>
            <a:xfrm>
              <a:off x="3968874" y="2557272"/>
              <a:ext cx="4635252" cy="1286470"/>
            </a:xfrm>
            <a:prstGeom prst="roundRect">
              <a:avLst>
                <a:gd name="adj" fmla="val 4407"/>
              </a:avLst>
            </a:prstGeom>
            <a:solidFill>
              <a:srgbClr val="003180"/>
            </a:solidFill>
            <a:ln w="4763">
              <a:solidFill>
                <a:srgbClr val="194A99"/>
              </a:solidFill>
              <a:prstDash val="solid"/>
            </a:ln>
          </p:spPr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ABB4E1-7539-4BFE-8A8E-0B8A24C9D6D9}"/>
                </a:ext>
              </a:extLst>
            </p:cNvPr>
            <p:cNvGrpSpPr/>
            <p:nvPr/>
          </p:nvGrpSpPr>
          <p:grpSpPr>
            <a:xfrm>
              <a:off x="4108549" y="2696948"/>
              <a:ext cx="1979191" cy="1076016"/>
              <a:chOff x="4108549" y="2696948"/>
              <a:chExt cx="1979191" cy="1076016"/>
            </a:xfrm>
          </p:grpSpPr>
          <p:sp>
            <p:nvSpPr>
              <p:cNvPr id="40" name="Shape 11">
                <a:extLst>
                  <a:ext uri="{FF2B5EF4-FFF2-40B4-BE49-F238E27FC236}">
                    <a16:creationId xmlns:a16="http://schemas.microsoft.com/office/drawing/2014/main" id="{89D56403-798A-426C-884A-0BF929545E6E}"/>
                  </a:ext>
                </a:extLst>
              </p:cNvPr>
              <p:cNvSpPr/>
              <p:nvPr/>
            </p:nvSpPr>
            <p:spPr>
              <a:xfrm>
                <a:off x="4108549" y="2696948"/>
                <a:ext cx="404887" cy="404887"/>
              </a:xfrm>
              <a:prstGeom prst="roundRect">
                <a:avLst>
                  <a:gd name="adj" fmla="val 14113638"/>
                </a:avLst>
              </a:prstGeom>
              <a:solidFill>
                <a:srgbClr val="609DFF"/>
              </a:solidFill>
              <a:ln/>
            </p:spPr>
          </p:sp>
          <p:pic>
            <p:nvPicPr>
              <p:cNvPr id="41" name="Image 3" descr="preencoded.png">
                <a:extLst>
                  <a:ext uri="{FF2B5EF4-FFF2-40B4-BE49-F238E27FC236}">
                    <a16:creationId xmlns:a16="http://schemas.microsoft.com/office/drawing/2014/main" id="{B7607C3D-98C8-4F54-B7E8-4083AB8B1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19873" y="2808271"/>
                <a:ext cx="182166" cy="182166"/>
              </a:xfrm>
              <a:prstGeom prst="rect">
                <a:avLst/>
              </a:prstGeom>
            </p:spPr>
          </p:pic>
          <p:sp>
            <p:nvSpPr>
              <p:cNvPr id="42" name="Text 12">
                <a:extLst>
                  <a:ext uri="{FF2B5EF4-FFF2-40B4-BE49-F238E27FC236}">
                    <a16:creationId xmlns:a16="http://schemas.microsoft.com/office/drawing/2014/main" id="{A159C344-28A3-4430-B966-491F3DA1D756}"/>
                  </a:ext>
                </a:extLst>
              </p:cNvPr>
              <p:cNvSpPr/>
              <p:nvPr/>
            </p:nvSpPr>
            <p:spPr>
              <a:xfrm>
                <a:off x="4108549" y="3193485"/>
                <a:ext cx="1172368" cy="32891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04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π (পাই)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Text 13">
                <a:extLst>
                  <a:ext uri="{FF2B5EF4-FFF2-40B4-BE49-F238E27FC236}">
                    <a16:creationId xmlns:a16="http://schemas.microsoft.com/office/drawing/2014/main" id="{ACC49CD0-6D09-426B-9D79-3EB26CD00DB0}"/>
                  </a:ext>
                </a:extLst>
              </p:cNvPr>
              <p:cNvSpPr/>
              <p:nvPr/>
            </p:nvSpPr>
            <p:spPr>
              <a:xfrm>
                <a:off x="4108549" y="3430809"/>
                <a:ext cx="1979191" cy="34215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ct val="125000"/>
                  </a:lnSpc>
                  <a:buNone/>
                </a:pPr>
                <a:r>
                  <a:rPr lang="en-US" sz="2400" b="1" dirty="0">
                    <a:solidFill>
                      <a:srgbClr val="E2E6E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rriweather" pitchFamily="34" charset="0"/>
                    <a:ea typeface="Merriweather" pitchFamily="34" charset="-122"/>
                    <a:cs typeface="Merriweather" pitchFamily="34" charset="-120"/>
                  </a:rPr>
                  <a:t>3.14159265...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" name="Text 1">
            <a:extLst>
              <a:ext uri="{FF2B5EF4-FFF2-40B4-BE49-F238E27FC236}">
                <a16:creationId xmlns:a16="http://schemas.microsoft.com/office/drawing/2014/main" id="{B67A92A7-3CDE-49B4-82F0-AAD029EFF7B9}"/>
              </a:ext>
            </a:extLst>
          </p:cNvPr>
          <p:cNvSpPr/>
          <p:nvPr/>
        </p:nvSpPr>
        <p:spPr>
          <a:xfrm>
            <a:off x="372140" y="4305445"/>
            <a:ext cx="8331417" cy="457200"/>
          </a:xfrm>
          <a:prstGeom prst="rect">
            <a:avLst/>
          </a:prstGeom>
          <a:solidFill>
            <a:schemeClr val="bg1"/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যেসব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সংখ্যাকে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ভগ্নাংশে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প্রকাশ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করা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অসম্ভব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,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সেগুলোই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অমূলদ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সংখ্যা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।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এদের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দশমিক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বিস্তার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অসীম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এবং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অনাবৃত্ত</a:t>
            </a:r>
            <a:r>
              <a:rPr lang="en-US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।</a:t>
            </a:r>
            <a:endParaRPr lang="en-US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2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53DA5A-B7BB-4D33-9137-5B278554D7F1}"/>
              </a:ext>
            </a:extLst>
          </p:cNvPr>
          <p:cNvSpPr/>
          <p:nvPr/>
        </p:nvSpPr>
        <p:spPr>
          <a:xfrm>
            <a:off x="1977887" y="412471"/>
            <a:ext cx="5188226" cy="487017"/>
          </a:xfrm>
          <a:prstGeom prst="roundRect">
            <a:avLst>
              <a:gd name="adj" fmla="val 0"/>
            </a:avLst>
          </a:prstGeom>
          <a:solidFill>
            <a:srgbClr val="25829F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F2E70-0F73-4DBA-9AB7-3D0742C2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95752" y="1042867"/>
            <a:ext cx="4503767" cy="24566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878AF-B67C-4DFE-B9A5-A31ACC6A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269" y="3642847"/>
            <a:ext cx="8150735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500">
              <a:schemeClr val="accent2">
                <a:lumMod val="40000"/>
                <a:lumOff val="60000"/>
              </a:schemeClr>
            </a:gs>
            <a:gs pos="0">
              <a:srgbClr val="FFE07D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F868AFE8-88D8-4449-9E35-D6DE94C8F22C}"/>
              </a:ext>
            </a:extLst>
          </p:cNvPr>
          <p:cNvSpPr/>
          <p:nvPr/>
        </p:nvSpPr>
        <p:spPr>
          <a:xfrm>
            <a:off x="435937" y="2047962"/>
            <a:ext cx="4125433" cy="1047577"/>
          </a:xfrm>
          <a:prstGeom prst="stripedRightArrow">
            <a:avLst>
              <a:gd name="adj1" fmla="val 50000"/>
              <a:gd name="adj2" fmla="val 46955"/>
            </a:avLst>
          </a:prstGeom>
          <a:solidFill>
            <a:srgbClr val="26519D"/>
          </a:solidFill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বাস্তব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পূর্ণাঙ্গ মানচিত্র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A05DB1-1BE5-49B5-B2A0-E7318F5A28D8}"/>
              </a:ext>
            </a:extLst>
          </p:cNvPr>
          <p:cNvGrpSpPr/>
          <p:nvPr/>
        </p:nvGrpSpPr>
        <p:grpSpPr>
          <a:xfrm>
            <a:off x="4204045" y="401157"/>
            <a:ext cx="4562475" cy="4295775"/>
            <a:chOff x="4204045" y="401157"/>
            <a:chExt cx="4562475" cy="429577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2898A64-245E-421C-91FB-A4EF9FF88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4045" y="401157"/>
              <a:ext cx="4562475" cy="429577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6C16EA-DEBA-40C3-B48D-106012266AD4}"/>
                </a:ext>
              </a:extLst>
            </p:cNvPr>
            <p:cNvSpPr txBox="1"/>
            <p:nvPr/>
          </p:nvSpPr>
          <p:spPr>
            <a:xfrm>
              <a:off x="5730949" y="4061639"/>
              <a:ext cx="839973" cy="369332"/>
            </a:xfrm>
            <a:prstGeom prst="rect">
              <a:avLst/>
            </a:prstGeom>
            <a:solidFill>
              <a:srgbClr val="F9CDA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বাস্তব</a:t>
              </a:r>
              <a:endParaRPr lang="en-US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306B8D1E-294A-40C1-AC04-41EFD46C5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3" b="4575"/>
          <a:stretch/>
        </p:blipFill>
        <p:spPr>
          <a:xfrm>
            <a:off x="5371300" y="373879"/>
            <a:ext cx="3358013" cy="43891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708F61-C1CA-48A2-B747-4D9BF515F88D}"/>
              </a:ext>
            </a:extLst>
          </p:cNvPr>
          <p:cNvSpPr/>
          <p:nvPr/>
        </p:nvSpPr>
        <p:spPr>
          <a:xfrm>
            <a:off x="503612" y="548004"/>
            <a:ext cx="4663440" cy="487017"/>
          </a:xfrm>
          <a:prstGeom prst="roundRect">
            <a:avLst>
              <a:gd name="adj" fmla="val 0"/>
            </a:avLst>
          </a:prstGeom>
          <a:solidFill>
            <a:srgbClr val="25829F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চ্যালেঞ্জ</a:t>
            </a:r>
            <a:r>
              <a:rPr lang="en-US" sz="28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8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টাইম</a:t>
            </a:r>
            <a:r>
              <a:rPr lang="en-US" sz="28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: </a:t>
            </a:r>
            <a:r>
              <a:rPr lang="en-US" sz="28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চলো</a:t>
            </a:r>
            <a:r>
              <a:rPr lang="en-US" sz="28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8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যাচাই</a:t>
            </a:r>
            <a:r>
              <a:rPr lang="en-US" sz="28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800" b="1" dirty="0" err="1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করি</a:t>
            </a:r>
            <a:r>
              <a:rPr lang="en-US" sz="2800" b="1" dirty="0">
                <a:solidFill>
                  <a:srgbClr val="F5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!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44E94F-6516-4AD2-89F6-6834104587EE}"/>
              </a:ext>
            </a:extLst>
          </p:cNvPr>
          <p:cNvGrpSpPr/>
          <p:nvPr/>
        </p:nvGrpSpPr>
        <p:grpSpPr>
          <a:xfrm>
            <a:off x="387982" y="3670129"/>
            <a:ext cx="4716548" cy="1005840"/>
            <a:chOff x="387982" y="3690671"/>
            <a:chExt cx="4716548" cy="1005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9DB867-73D4-44CE-A050-CA1FE7EB07F7}"/>
                </a:ext>
              </a:extLst>
            </p:cNvPr>
            <p:cNvSpPr/>
            <p:nvPr/>
          </p:nvSpPr>
          <p:spPr>
            <a:xfrm>
              <a:off x="532530" y="3690671"/>
              <a:ext cx="4572000" cy="1005840"/>
            </a:xfrm>
            <a:prstGeom prst="rect">
              <a:avLst/>
            </a:prstGeom>
            <a:noFill/>
            <a:ln w="127000" cmpd="tri">
              <a:solidFill>
                <a:srgbClr val="2E75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>
                <a:lnSpc>
                  <a:spcPct val="104000"/>
                </a:lnSpc>
              </a:pP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AC8C5D-BC11-410B-A6A3-02DA5C262C45}"/>
                </a:ext>
              </a:extLst>
            </p:cNvPr>
            <p:cNvSpPr/>
            <p:nvPr/>
          </p:nvSpPr>
          <p:spPr>
            <a:xfrm>
              <a:off x="387982" y="4033571"/>
              <a:ext cx="320040" cy="320040"/>
            </a:xfrm>
            <a:prstGeom prst="ellipse">
              <a:avLst/>
            </a:prstGeom>
            <a:solidFill>
              <a:schemeClr val="bg1"/>
            </a:solidFill>
            <a:ln w="127000" cap="sq" cmpd="tri">
              <a:solidFill>
                <a:srgbClr val="2E75B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E534F-0512-4E3C-BE56-7F7DDE3CF622}"/>
              </a:ext>
            </a:extLst>
          </p:cNvPr>
          <p:cNvGrpSpPr/>
          <p:nvPr/>
        </p:nvGrpSpPr>
        <p:grpSpPr>
          <a:xfrm>
            <a:off x="387982" y="1177215"/>
            <a:ext cx="4732020" cy="1097280"/>
            <a:chOff x="387982" y="1177215"/>
            <a:chExt cx="4732020" cy="10972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F80C72-88A0-453B-8C50-78C5A649CB36}"/>
                </a:ext>
              </a:extLst>
            </p:cNvPr>
            <p:cNvSpPr/>
            <p:nvPr/>
          </p:nvSpPr>
          <p:spPr>
            <a:xfrm>
              <a:off x="548002" y="1177215"/>
              <a:ext cx="4572000" cy="1097280"/>
            </a:xfrm>
            <a:prstGeom prst="rect">
              <a:avLst/>
            </a:prstGeom>
            <a:noFill/>
            <a:ln w="127000" cmpd="tri">
              <a:solidFill>
                <a:srgbClr val="2E75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endParaRPr>
            </a:p>
            <a:p>
              <a:pPr>
                <a:lnSpc>
                  <a:spcPct val="104000"/>
                </a:lnSpc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D15B479-15C7-485A-BB6C-05EBED5AEFE0}"/>
                </a:ext>
              </a:extLst>
            </p:cNvPr>
            <p:cNvSpPr/>
            <p:nvPr/>
          </p:nvSpPr>
          <p:spPr>
            <a:xfrm>
              <a:off x="387982" y="1565835"/>
              <a:ext cx="320040" cy="320040"/>
            </a:xfrm>
            <a:prstGeom prst="ellipse">
              <a:avLst/>
            </a:prstGeom>
            <a:solidFill>
              <a:schemeClr val="bg1"/>
            </a:solidFill>
            <a:ln w="127000" cap="sq" cmpd="tri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78FFC9-3389-4857-A12C-A27C07548D32}"/>
              </a:ext>
            </a:extLst>
          </p:cNvPr>
          <p:cNvGrpSpPr/>
          <p:nvPr/>
        </p:nvGrpSpPr>
        <p:grpSpPr>
          <a:xfrm>
            <a:off x="382788" y="2468507"/>
            <a:ext cx="4729086" cy="1005840"/>
            <a:chOff x="382788" y="2468507"/>
            <a:chExt cx="4729086" cy="100584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CA6ECE-B295-4FF7-A70C-B11A601FA2A0}"/>
                </a:ext>
              </a:extLst>
            </p:cNvPr>
            <p:cNvSpPr/>
            <p:nvPr/>
          </p:nvSpPr>
          <p:spPr>
            <a:xfrm>
              <a:off x="539874" y="2468507"/>
              <a:ext cx="4572000" cy="1005840"/>
            </a:xfrm>
            <a:prstGeom prst="rect">
              <a:avLst/>
            </a:prstGeom>
            <a:noFill/>
            <a:ln w="127000" cmpd="tri">
              <a:solidFill>
                <a:srgbClr val="2E75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1058B8-936B-44B8-B25C-67693F6E2F5B}"/>
                </a:ext>
              </a:extLst>
            </p:cNvPr>
            <p:cNvSpPr/>
            <p:nvPr/>
          </p:nvSpPr>
          <p:spPr>
            <a:xfrm>
              <a:off x="382788" y="2807354"/>
              <a:ext cx="320040" cy="320040"/>
            </a:xfrm>
            <a:prstGeom prst="ellipse">
              <a:avLst/>
            </a:prstGeom>
            <a:solidFill>
              <a:schemeClr val="bg1"/>
            </a:solidFill>
            <a:ln w="127000" cap="sq" cmpd="tri">
              <a:solidFill>
                <a:srgbClr val="2E75B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D5789D-9135-4BCE-8EEA-87A14A2D84C3}"/>
              </a:ext>
            </a:extLst>
          </p:cNvPr>
          <p:cNvSpPr txBox="1"/>
          <p:nvPr/>
        </p:nvSpPr>
        <p:spPr>
          <a:xfrm>
            <a:off x="567410" y="1273810"/>
            <a:ext cx="288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প্রশ্ন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১:নিচের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কোনটি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অমূলদ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√4  |  2.5  |  </a:t>
            </a:r>
            <a:r>
              <a:rPr lang="en-US" b="1" dirty="0">
                <a:solidFill>
                  <a:schemeClr val="tx1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√5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04A56-3DF8-4ABC-A660-FD8B0C42A2F7}"/>
              </a:ext>
            </a:extLst>
          </p:cNvPr>
          <p:cNvSpPr txBox="1"/>
          <p:nvPr/>
        </p:nvSpPr>
        <p:spPr>
          <a:xfrm>
            <a:off x="1065413" y="1884024"/>
            <a:ext cx="202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✓ </a:t>
            </a:r>
            <a:r>
              <a:rPr lang="en-US" b="1" dirty="0" err="1">
                <a:solidFill>
                  <a:schemeClr val="tx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উত্তর</a:t>
            </a:r>
            <a:r>
              <a:rPr lang="en-US" b="1" dirty="0">
                <a:solidFill>
                  <a:schemeClr val="tx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√ </a:t>
            </a:r>
            <a:r>
              <a:rPr lang="en-US" b="1" dirty="0">
                <a:solidFill>
                  <a:schemeClr val="tx1"/>
                </a:solidFill>
                <a:latin typeface="Merriweather" pitchFamily="34" charset="0"/>
                <a:ea typeface="Merriweather Bold" pitchFamily="34" charset="-122"/>
                <a:cs typeface="Merriweather Bold" pitchFamily="34" charset="-120"/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0407A-4FA4-456D-A528-A36E98C19ED5}"/>
              </a:ext>
            </a:extLst>
          </p:cNvPr>
          <p:cNvSpPr txBox="1"/>
          <p:nvPr/>
        </p:nvSpPr>
        <p:spPr>
          <a:xfrm>
            <a:off x="1033514" y="3018240"/>
            <a:ext cx="245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✓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উত্তর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: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স্বাভাবিক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55E1D-FF14-4C7C-860B-72C5AC5F621C}"/>
              </a:ext>
            </a:extLst>
          </p:cNvPr>
          <p:cNvSpPr txBox="1"/>
          <p:nvPr/>
        </p:nvSpPr>
        <p:spPr>
          <a:xfrm>
            <a:off x="1044147" y="258089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প্রশ্ন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২:√49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কোন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ধরনের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02B41-718A-4E00-AD53-AF141793D795}"/>
              </a:ext>
            </a:extLst>
          </p:cNvPr>
          <p:cNvSpPr txBox="1"/>
          <p:nvPr/>
        </p:nvSpPr>
        <p:spPr>
          <a:xfrm>
            <a:off x="524878" y="3735881"/>
            <a:ext cx="4429892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4000"/>
              </a:lnSpc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প্রশ্ন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৩:   −7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কোন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কোন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পরিবারের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সদস্য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99357-8C94-491B-8189-B26E10E0AF05}"/>
              </a:ext>
            </a:extLst>
          </p:cNvPr>
          <p:cNvSpPr txBox="1"/>
          <p:nvPr/>
        </p:nvSpPr>
        <p:spPr>
          <a:xfrm>
            <a:off x="1012248" y="4217288"/>
            <a:ext cx="403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✓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উত্তর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: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পূর্ণসংখ্যা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মূলদ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এবং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বাস্তব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।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8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7A46B67F-2DE6-4EE4-9774-9CD1E2176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383415"/>
            <a:ext cx="3035594" cy="435870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7B4915-C4A7-45F6-B209-86D452EAC2DB}"/>
              </a:ext>
            </a:extLst>
          </p:cNvPr>
          <p:cNvSpPr/>
          <p:nvPr/>
        </p:nvSpPr>
        <p:spPr>
          <a:xfrm flipH="1">
            <a:off x="3540642" y="397335"/>
            <a:ext cx="5167423" cy="523789"/>
          </a:xfrm>
          <a:custGeom>
            <a:avLst/>
            <a:gdLst>
              <a:gd name="connsiteX0" fmla="*/ 32737 w 6958429"/>
              <a:gd name="connsiteY0" fmla="*/ 0 h 523789"/>
              <a:gd name="connsiteX1" fmla="*/ 0 w 6958429"/>
              <a:gd name="connsiteY1" fmla="*/ 0 h 523789"/>
              <a:gd name="connsiteX2" fmla="*/ 0 w 6958429"/>
              <a:gd name="connsiteY2" fmla="*/ 523789 h 523789"/>
              <a:gd name="connsiteX3" fmla="*/ 32737 w 6958429"/>
              <a:gd name="connsiteY3" fmla="*/ 523789 h 523789"/>
              <a:gd name="connsiteX4" fmla="*/ 130947 w 6958429"/>
              <a:gd name="connsiteY4" fmla="*/ 0 h 523789"/>
              <a:gd name="connsiteX5" fmla="*/ 65474 w 6958429"/>
              <a:gd name="connsiteY5" fmla="*/ 0 h 523789"/>
              <a:gd name="connsiteX6" fmla="*/ 65474 w 6958429"/>
              <a:gd name="connsiteY6" fmla="*/ 523789 h 523789"/>
              <a:gd name="connsiteX7" fmla="*/ 130947 w 6958429"/>
              <a:gd name="connsiteY7" fmla="*/ 523789 h 523789"/>
              <a:gd name="connsiteX8" fmla="*/ 6794745 w 6958429"/>
              <a:gd name="connsiteY8" fmla="*/ 0 h 523789"/>
              <a:gd name="connsiteX9" fmla="*/ 4125433 w 6958429"/>
              <a:gd name="connsiteY9" fmla="*/ 0 h 523789"/>
              <a:gd name="connsiteX10" fmla="*/ 3922835 w 6958429"/>
              <a:gd name="connsiteY10" fmla="*/ 0 h 523789"/>
              <a:gd name="connsiteX11" fmla="*/ 163684 w 6958429"/>
              <a:gd name="connsiteY11" fmla="*/ 0 h 523789"/>
              <a:gd name="connsiteX12" fmla="*/ 163684 w 6958429"/>
              <a:gd name="connsiteY12" fmla="*/ 523789 h 523789"/>
              <a:gd name="connsiteX13" fmla="*/ 3922835 w 6958429"/>
              <a:gd name="connsiteY13" fmla="*/ 523789 h 523789"/>
              <a:gd name="connsiteX14" fmla="*/ 4125433 w 6958429"/>
              <a:gd name="connsiteY14" fmla="*/ 523789 h 523789"/>
              <a:gd name="connsiteX15" fmla="*/ 6794745 w 6958429"/>
              <a:gd name="connsiteY15" fmla="*/ 523789 h 523789"/>
              <a:gd name="connsiteX16" fmla="*/ 6892955 w 6958429"/>
              <a:gd name="connsiteY16" fmla="*/ 0 h 523789"/>
              <a:gd name="connsiteX17" fmla="*/ 6827482 w 6958429"/>
              <a:gd name="connsiteY17" fmla="*/ 0 h 523789"/>
              <a:gd name="connsiteX18" fmla="*/ 6827482 w 6958429"/>
              <a:gd name="connsiteY18" fmla="*/ 523789 h 523789"/>
              <a:gd name="connsiteX19" fmla="*/ 6892955 w 6958429"/>
              <a:gd name="connsiteY19" fmla="*/ 523789 h 523789"/>
              <a:gd name="connsiteX20" fmla="*/ 6958429 w 6958429"/>
              <a:gd name="connsiteY20" fmla="*/ 0 h 523789"/>
              <a:gd name="connsiteX21" fmla="*/ 6925692 w 6958429"/>
              <a:gd name="connsiteY21" fmla="*/ 0 h 523789"/>
              <a:gd name="connsiteX22" fmla="*/ 6925692 w 6958429"/>
              <a:gd name="connsiteY22" fmla="*/ 523789 h 523789"/>
              <a:gd name="connsiteX23" fmla="*/ 6958429 w 6958429"/>
              <a:gd name="connsiteY23" fmla="*/ 523789 h 52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58429" h="523789">
                <a:moveTo>
                  <a:pt x="32737" y="0"/>
                </a:moveTo>
                <a:lnTo>
                  <a:pt x="0" y="0"/>
                </a:lnTo>
                <a:lnTo>
                  <a:pt x="0" y="523789"/>
                </a:lnTo>
                <a:lnTo>
                  <a:pt x="32737" y="523789"/>
                </a:lnTo>
                <a:close/>
                <a:moveTo>
                  <a:pt x="130947" y="0"/>
                </a:moveTo>
                <a:lnTo>
                  <a:pt x="65474" y="0"/>
                </a:lnTo>
                <a:lnTo>
                  <a:pt x="65474" y="523789"/>
                </a:lnTo>
                <a:lnTo>
                  <a:pt x="130947" y="523789"/>
                </a:lnTo>
                <a:close/>
                <a:moveTo>
                  <a:pt x="6794745" y="0"/>
                </a:moveTo>
                <a:lnTo>
                  <a:pt x="4125433" y="0"/>
                </a:lnTo>
                <a:lnTo>
                  <a:pt x="3922835" y="0"/>
                </a:lnTo>
                <a:lnTo>
                  <a:pt x="163684" y="0"/>
                </a:lnTo>
                <a:lnTo>
                  <a:pt x="163684" y="523789"/>
                </a:lnTo>
                <a:lnTo>
                  <a:pt x="3922835" y="523789"/>
                </a:lnTo>
                <a:lnTo>
                  <a:pt x="4125433" y="523789"/>
                </a:lnTo>
                <a:lnTo>
                  <a:pt x="6794745" y="523789"/>
                </a:lnTo>
                <a:close/>
                <a:moveTo>
                  <a:pt x="6892955" y="0"/>
                </a:moveTo>
                <a:lnTo>
                  <a:pt x="6827482" y="0"/>
                </a:lnTo>
                <a:lnTo>
                  <a:pt x="6827482" y="523789"/>
                </a:lnTo>
                <a:lnTo>
                  <a:pt x="6892955" y="523789"/>
                </a:lnTo>
                <a:close/>
                <a:moveTo>
                  <a:pt x="6958429" y="0"/>
                </a:moveTo>
                <a:lnTo>
                  <a:pt x="6925692" y="0"/>
                </a:lnTo>
                <a:lnTo>
                  <a:pt x="6925692" y="523789"/>
                </a:lnTo>
                <a:lnTo>
                  <a:pt x="6958429" y="523789"/>
                </a:lnTo>
                <a:close/>
              </a:path>
            </a:pathLst>
          </a:custGeom>
          <a:solidFill>
            <a:srgbClr val="26519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বাড়ির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কাজ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89D486C7-FC5D-4A43-8539-8B39BADBD2C0}"/>
              </a:ext>
            </a:extLst>
          </p:cNvPr>
          <p:cNvSpPr/>
          <p:nvPr/>
        </p:nvSpPr>
        <p:spPr>
          <a:xfrm>
            <a:off x="3593806" y="1079217"/>
            <a:ext cx="5029200" cy="1200329"/>
          </a:xfrm>
          <a:prstGeom prst="rect">
            <a:avLst/>
          </a:prstGeom>
          <a:noFill/>
          <a:ln w="101600" cmpd="thinThick">
            <a:solidFill>
              <a:schemeClr val="accent1"/>
            </a:solidFill>
          </a:ln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"তোমার চারপাশে প্রতিদিনের জীবনে ব্যবহৃত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হয় এমন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টি মূলদ এবং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3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টি অমূলদ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সংখ্যার উদাহরণ খুঁজে বের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 করে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লিংকে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জমা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দিও</a:t>
            </a:r>
            <a:r>
              <a:rPr lang="bn-BD" sz="2000" dirty="0">
                <a:latin typeface="Kalpurush" panose="02000600000000000000" pitchFamily="2" charset="0"/>
                <a:cs typeface="Kalpurush" panose="02000600000000000000" pitchFamily="2" charset="0"/>
              </a:rPr>
              <a:t>।"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CD6C8-68AA-4A22-8FC9-D7A44902CD47}"/>
              </a:ext>
            </a:extLst>
          </p:cNvPr>
          <p:cNvSpPr txBox="1"/>
          <p:nvPr/>
        </p:nvSpPr>
        <p:spPr>
          <a:xfrm>
            <a:off x="3593806" y="2447320"/>
            <a:ext cx="5025038" cy="1200329"/>
          </a:xfrm>
          <a:prstGeom prst="rect">
            <a:avLst/>
          </a:prstGeom>
          <a:noFill/>
          <a:ln w="101600" cmpd="thinThick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লিংকঃ</a:t>
            </a:r>
            <a:r>
              <a:rPr lang="en-US" sz="3600" b="1" dirty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https://classroom.google.com/c/ODU1MzQ4Nzg2ODUx?cjc=kqd5lzeg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899260-E192-4802-984D-FF0EDE9B9D73}"/>
              </a:ext>
            </a:extLst>
          </p:cNvPr>
          <p:cNvGrpSpPr/>
          <p:nvPr/>
        </p:nvGrpSpPr>
        <p:grpSpPr>
          <a:xfrm>
            <a:off x="3611834" y="3818069"/>
            <a:ext cx="5011172" cy="838991"/>
            <a:chOff x="3611834" y="3818069"/>
            <a:chExt cx="5011172" cy="838991"/>
          </a:xfrm>
        </p:grpSpPr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3A874C94-5966-4F46-BC3A-CD4BC161383F}"/>
                </a:ext>
              </a:extLst>
            </p:cNvPr>
            <p:cNvSpPr/>
            <p:nvPr/>
          </p:nvSpPr>
          <p:spPr>
            <a:xfrm>
              <a:off x="3611834" y="3818069"/>
              <a:ext cx="5011172" cy="838991"/>
            </a:xfrm>
            <a:prstGeom prst="rect">
              <a:avLst/>
            </a:prstGeom>
            <a:noFill/>
            <a:ln w="101600" cmpd="thinThick">
              <a:solidFill>
                <a:schemeClr val="accent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20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"গণিত হলো প্রকৃতির ভাষা — যে এই ভাষা শিখবে, </a:t>
              </a:r>
            </a:p>
            <a:p>
              <a:pPr marL="0" indent="0" algn="ctr">
                <a:buNone/>
              </a:pPr>
              <a:r>
                <a:rPr lang="en-US" sz="2000" b="1" i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সে</a:t>
              </a:r>
              <a:r>
                <a:rPr lang="en-US" sz="20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মহাবিশ্বের রহস্য উন্মোচন করতে পারবে।"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Shape 7">
              <a:extLst>
                <a:ext uri="{FF2B5EF4-FFF2-40B4-BE49-F238E27FC236}">
                  <a16:creationId xmlns:a16="http://schemas.microsoft.com/office/drawing/2014/main" id="{1589EA3C-1F4E-422D-BBD7-08024A8D60EC}"/>
                </a:ext>
              </a:extLst>
            </p:cNvPr>
            <p:cNvSpPr/>
            <p:nvPr/>
          </p:nvSpPr>
          <p:spPr>
            <a:xfrm>
              <a:off x="3714827" y="3912225"/>
              <a:ext cx="14288" cy="650677"/>
            </a:xfrm>
            <a:prstGeom prst="roundRect">
              <a:avLst>
                <a:gd name="adj" fmla="val 59998"/>
              </a:avLst>
            </a:prstGeom>
            <a:solidFill>
              <a:srgbClr val="609DFF"/>
            </a:solidFill>
            <a:ln w="63500" cmpd="thinThick">
              <a:solidFill>
                <a:srgbClr val="2E75B6"/>
              </a:solidFill>
              <a:prstDash val="solid"/>
            </a:ln>
          </p:spPr>
        </p:sp>
      </p:grpSp>
    </p:spTree>
    <p:extLst>
      <p:ext uri="{BB962C8B-B14F-4D97-AF65-F5344CB8AC3E}">
        <p14:creationId xmlns:p14="http://schemas.microsoft.com/office/powerpoint/2010/main" val="5367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BB778-2CC6-4801-8744-9D92F2D95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77" y="1719411"/>
            <a:ext cx="1316498" cy="164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D2A72-D966-4C32-8EB4-61AD7E2584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8" y="1719411"/>
            <a:ext cx="1346790" cy="1684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F0AD4A-D1A2-4D37-85FE-329071C55EBF}"/>
              </a:ext>
            </a:extLst>
          </p:cNvPr>
          <p:cNvSpPr txBox="1"/>
          <p:nvPr/>
        </p:nvSpPr>
        <p:spPr>
          <a:xfrm>
            <a:off x="2882764" y="3031782"/>
            <a:ext cx="382509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3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331CF-6997-40FF-B7F8-1B167FCAB672}"/>
              </a:ext>
            </a:extLst>
          </p:cNvPr>
          <p:cNvSpPr txBox="1"/>
          <p:nvPr/>
        </p:nvSpPr>
        <p:spPr>
          <a:xfrm>
            <a:off x="2368908" y="695312"/>
            <a:ext cx="4432260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CBC03-C118-4426-AF6E-53A1AE88D3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1" y="1738356"/>
            <a:ext cx="1316498" cy="164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47EA8-F62E-445F-972F-C0BA8E5F16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1" y="1729496"/>
            <a:ext cx="1346790" cy="1684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433826-60F3-4D66-88CE-AD9F3713B1AC}"/>
              </a:ext>
            </a:extLst>
          </p:cNvPr>
          <p:cNvSpPr txBox="1"/>
          <p:nvPr/>
        </p:nvSpPr>
        <p:spPr>
          <a:xfrm>
            <a:off x="2882764" y="3265700"/>
            <a:ext cx="382509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F6C88-2E8C-4B69-A599-4BE4A7EE8602}"/>
              </a:ext>
            </a:extLst>
          </p:cNvPr>
          <p:cNvSpPr txBox="1"/>
          <p:nvPr/>
        </p:nvSpPr>
        <p:spPr>
          <a:xfrm>
            <a:off x="2368908" y="929230"/>
            <a:ext cx="4432260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0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63938E-DD41-46B1-BF55-F131C1617F91}"/>
              </a:ext>
            </a:extLst>
          </p:cNvPr>
          <p:cNvGrpSpPr/>
          <p:nvPr/>
        </p:nvGrpSpPr>
        <p:grpSpPr>
          <a:xfrm>
            <a:off x="466378" y="1506400"/>
            <a:ext cx="3946134" cy="2076772"/>
            <a:chOff x="2650435" y="2093846"/>
            <a:chExt cx="7486904" cy="233569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7019B06-4F4F-4CD6-9BEB-84649A49F906}"/>
                </a:ext>
              </a:extLst>
            </p:cNvPr>
            <p:cNvSpPr/>
            <p:nvPr/>
          </p:nvSpPr>
          <p:spPr>
            <a:xfrm>
              <a:off x="2650435" y="2428461"/>
              <a:ext cx="7486904" cy="2001078"/>
            </a:xfrm>
            <a:prstGeom prst="roundRect">
              <a:avLst>
                <a:gd name="adj" fmla="val 15154"/>
              </a:avLst>
            </a:prstGeom>
            <a:solidFill>
              <a:schemeClr val="bg1"/>
            </a:solidFill>
            <a:ln w="120650" cmpd="thickThin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Plain">
                <a:avLst/>
              </a:prstTxWarp>
              <a:noAutofit/>
            </a:bodyPr>
            <a:lstStyle/>
            <a:p>
              <a:pPr algn="ctr"/>
              <a:endParaRPr lang="en-US" sz="1350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b="1" dirty="0" err="1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মোঃ</a:t>
              </a:r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গোলাম</a:t>
              </a:r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দোস্তগীর</a:t>
              </a:r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b="1" dirty="0" err="1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বিপ্লব</a:t>
              </a:r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সহকারী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শিক্ষক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(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গণিত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)</a:t>
              </a:r>
            </a:p>
            <a:p>
              <a:pPr algn="ctr"/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চাপোড়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পার্ব্বতীপুর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আদর্শ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বালিকা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উচ্চ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</a:t>
              </a:r>
              <a:endParaRPr lang="en-US" sz="1350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রাণীশংকৈল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135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ঠাকুরগাও</a:t>
              </a:r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  <a:p>
              <a:pPr algn="ctr"/>
              <a:r>
                <a:rPr lang="en-US" sz="135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Mob: 01711252010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9C44C9C-FD6F-4819-B03C-3C7AC20FD8AE}"/>
                </a:ext>
              </a:extLst>
            </p:cNvPr>
            <p:cNvSpPr/>
            <p:nvPr/>
          </p:nvSpPr>
          <p:spPr>
            <a:xfrm>
              <a:off x="3716980" y="2093846"/>
              <a:ext cx="5182109" cy="702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0650" cmpd="thickThin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শিক্ষক</a:t>
              </a:r>
              <a:r>
                <a:rPr lang="en-US" sz="280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পরিচিতি</a:t>
              </a:r>
              <a:r>
                <a:rPr lang="en-US" sz="280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673A67-A36D-42F1-B7F7-AFC13103AE7F}"/>
              </a:ext>
            </a:extLst>
          </p:cNvPr>
          <p:cNvGrpSpPr/>
          <p:nvPr/>
        </p:nvGrpSpPr>
        <p:grpSpPr>
          <a:xfrm>
            <a:off x="4669288" y="1506400"/>
            <a:ext cx="3946134" cy="2076772"/>
            <a:chOff x="2650435" y="2093846"/>
            <a:chExt cx="7486904" cy="23356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4222AB-795E-4CF3-85CB-3B682DC763A9}"/>
                </a:ext>
              </a:extLst>
            </p:cNvPr>
            <p:cNvSpPr/>
            <p:nvPr/>
          </p:nvSpPr>
          <p:spPr>
            <a:xfrm>
              <a:off x="2650435" y="2428461"/>
              <a:ext cx="7486904" cy="2001078"/>
            </a:xfrm>
            <a:prstGeom prst="roundRect">
              <a:avLst>
                <a:gd name="adj" fmla="val 15154"/>
              </a:avLst>
            </a:prstGeom>
            <a:solidFill>
              <a:schemeClr val="bg1"/>
            </a:solidFill>
            <a:ln w="120650" cmpd="thickThin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100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lvl="1"/>
              <a:r>
                <a:rPr lang="en-US" b="1" dirty="0" err="1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শ্রেণি</a:t>
              </a:r>
              <a:r>
                <a:rPr lang="en-US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: ৯ম</a:t>
              </a:r>
            </a:p>
            <a:p>
              <a:pPr lvl="1"/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বিষয়</a:t>
              </a:r>
              <a:r>
                <a:rPr lang="en-US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: </a:t>
              </a:r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গণিত</a:t>
              </a:r>
              <a:endParaRPr lang="en-US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lvl="1"/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অধ</a:t>
              </a:r>
              <a:r>
                <a:rPr lang="bn-BD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্</a:t>
              </a:r>
              <a:r>
                <a:rPr lang="en-US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য</a:t>
              </a:r>
              <a:r>
                <a:rPr lang="bn-BD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া</a:t>
              </a:r>
              <a:r>
                <a:rPr lang="en-US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য় : </a:t>
              </a:r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প্রথম</a:t>
              </a:r>
              <a:endParaRPr lang="en-US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lvl="1"/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সময়</a:t>
              </a:r>
              <a:r>
                <a:rPr lang="en-US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: ৪৫ </a:t>
              </a:r>
              <a:r>
                <a:rPr lang="en-US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মিনিট</a:t>
              </a:r>
              <a:endParaRPr lang="en-US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0F844CE-88AB-475D-8A39-70027599EBDA}"/>
                </a:ext>
              </a:extLst>
            </p:cNvPr>
            <p:cNvSpPr/>
            <p:nvPr/>
          </p:nvSpPr>
          <p:spPr>
            <a:xfrm>
              <a:off x="3716980" y="2093846"/>
              <a:ext cx="5182109" cy="7023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0650" cmpd="thickThin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bn-BD" sz="280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</a:t>
              </a:r>
              <a:r>
                <a:rPr lang="en-US" sz="280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াঠ</a:t>
              </a:r>
              <a:r>
                <a:rPr lang="en-US" sz="280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পরিচিতি</a:t>
              </a:r>
              <a:r>
                <a:rPr lang="en-US" sz="2800" b="1" dirty="0">
                  <a:solidFill>
                    <a:srgbClr val="2F5597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98E34F-C084-46CF-942C-344529ACB485}"/>
              </a:ext>
            </a:extLst>
          </p:cNvPr>
          <p:cNvSpPr/>
          <p:nvPr/>
        </p:nvSpPr>
        <p:spPr>
          <a:xfrm>
            <a:off x="3186159" y="566927"/>
            <a:ext cx="2731342" cy="6245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0650" cmpd="thickThin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r>
              <a:rPr lang="en-US" sz="2800" b="1" dirty="0" err="1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2800" b="1" dirty="0">
                <a:solidFill>
                  <a:srgbClr val="2F559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8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46676-25C6-4B67-A860-387BA7DFD5A9}"/>
              </a:ext>
            </a:extLst>
          </p:cNvPr>
          <p:cNvSpPr/>
          <p:nvPr/>
        </p:nvSpPr>
        <p:spPr>
          <a:xfrm>
            <a:off x="414670" y="412471"/>
            <a:ext cx="8272129" cy="487017"/>
          </a:xfrm>
          <a:prstGeom prst="roundRect">
            <a:avLst>
              <a:gd name="adj" fmla="val 50000"/>
            </a:avLst>
          </a:prstGeom>
          <a:solidFill>
            <a:srgbClr val="1F6D85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দৈনন্দিন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F4EAEE0F-1944-457E-A26F-8003C9D49152}"/>
              </a:ext>
            </a:extLst>
          </p:cNvPr>
          <p:cNvSpPr/>
          <p:nvPr/>
        </p:nvSpPr>
        <p:spPr>
          <a:xfrm>
            <a:off x="585920" y="4057712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1/2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C590AFD5-2547-4EB4-837F-F6E8CA139F7E}"/>
              </a:ext>
            </a:extLst>
          </p:cNvPr>
          <p:cNvSpPr/>
          <p:nvPr/>
        </p:nvSpPr>
        <p:spPr>
          <a:xfrm>
            <a:off x="2915735" y="4057712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2/3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81BF9D0-9A90-4A2F-8720-148E8A99D6FC}"/>
              </a:ext>
            </a:extLst>
          </p:cNvPr>
          <p:cNvSpPr/>
          <p:nvPr/>
        </p:nvSpPr>
        <p:spPr>
          <a:xfrm>
            <a:off x="5317026" y="4057712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4/5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BA3944D9-65D4-4D58-BB80-98D36AF8296F}"/>
              </a:ext>
            </a:extLst>
          </p:cNvPr>
          <p:cNvSpPr/>
          <p:nvPr/>
        </p:nvSpPr>
        <p:spPr>
          <a:xfrm>
            <a:off x="7646841" y="4057712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9/10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266DA406-2776-497E-B766-E97A0810A0B2}"/>
              </a:ext>
            </a:extLst>
          </p:cNvPr>
          <p:cNvSpPr/>
          <p:nvPr/>
        </p:nvSpPr>
        <p:spPr>
          <a:xfrm>
            <a:off x="585920" y="3099670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algn="ctr">
              <a:lnSpc>
                <a:spcPct val="133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√2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56A35CB6-4C8E-4C32-A0EC-5F5EA80E1FE7}"/>
              </a:ext>
            </a:extLst>
          </p:cNvPr>
          <p:cNvSpPr/>
          <p:nvPr/>
        </p:nvSpPr>
        <p:spPr>
          <a:xfrm>
            <a:off x="2915735" y="3099670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algn="ctr">
              <a:lnSpc>
                <a:spcPct val="133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√3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477C1FC4-01E9-4DE4-B428-104D735C8E89}"/>
              </a:ext>
            </a:extLst>
          </p:cNvPr>
          <p:cNvSpPr/>
          <p:nvPr/>
        </p:nvSpPr>
        <p:spPr>
          <a:xfrm>
            <a:off x="5317026" y="3099670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algn="ctr">
              <a:lnSpc>
                <a:spcPct val="133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√4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635EA251-3EC7-4A5A-A99D-C2313B855415}"/>
              </a:ext>
            </a:extLst>
          </p:cNvPr>
          <p:cNvSpPr/>
          <p:nvPr/>
        </p:nvSpPr>
        <p:spPr>
          <a:xfrm>
            <a:off x="7646841" y="3099670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algn="ctr">
              <a:lnSpc>
                <a:spcPct val="133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√5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6D0F56D7-D3B9-49B6-8AFB-7D3E4FB84830}"/>
              </a:ext>
            </a:extLst>
          </p:cNvPr>
          <p:cNvSpPr/>
          <p:nvPr/>
        </p:nvSpPr>
        <p:spPr>
          <a:xfrm>
            <a:off x="585920" y="2237573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-3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66283867-3E6B-46C7-9BF0-7401863E7AEE}"/>
              </a:ext>
            </a:extLst>
          </p:cNvPr>
          <p:cNvSpPr/>
          <p:nvPr/>
        </p:nvSpPr>
        <p:spPr>
          <a:xfrm>
            <a:off x="2915735" y="2237573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-8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6A4D7DED-244A-4CF5-83E4-54C828354BB4}"/>
              </a:ext>
            </a:extLst>
          </p:cNvPr>
          <p:cNvSpPr/>
          <p:nvPr/>
        </p:nvSpPr>
        <p:spPr>
          <a:xfrm>
            <a:off x="5317026" y="2237573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-10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93B34718-009F-44F4-9C95-4DD85EAC2E95}"/>
              </a:ext>
            </a:extLst>
          </p:cNvPr>
          <p:cNvSpPr/>
          <p:nvPr/>
        </p:nvSpPr>
        <p:spPr>
          <a:xfrm>
            <a:off x="7646841" y="2237573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-15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4C16D657-94AD-4FCE-9970-541DF6448ADA}"/>
              </a:ext>
            </a:extLst>
          </p:cNvPr>
          <p:cNvSpPr/>
          <p:nvPr/>
        </p:nvSpPr>
        <p:spPr>
          <a:xfrm>
            <a:off x="585920" y="1375476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2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1660BDA0-EC10-4F60-9FE5-62B2BFD7749B}"/>
              </a:ext>
            </a:extLst>
          </p:cNvPr>
          <p:cNvSpPr/>
          <p:nvPr/>
        </p:nvSpPr>
        <p:spPr>
          <a:xfrm>
            <a:off x="2915735" y="1375476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7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B7AD6DDA-63E7-4F0D-8603-9B2A5CC8153B}"/>
              </a:ext>
            </a:extLst>
          </p:cNvPr>
          <p:cNvSpPr/>
          <p:nvPr/>
        </p:nvSpPr>
        <p:spPr>
          <a:xfrm>
            <a:off x="5317026" y="1375476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15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0AF2E02D-090A-455A-B84C-1195BC325829}"/>
              </a:ext>
            </a:extLst>
          </p:cNvPr>
          <p:cNvSpPr/>
          <p:nvPr/>
        </p:nvSpPr>
        <p:spPr>
          <a:xfrm>
            <a:off x="7646841" y="1375476"/>
            <a:ext cx="911239" cy="482054"/>
          </a:xfrm>
          <a:prstGeom prst="rect">
            <a:avLst/>
          </a:prstGeom>
          <a:solidFill>
            <a:srgbClr val="FFD7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rriweather" pitchFamily="34" charset="0"/>
              </a:rPr>
              <a:t> 20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E63357F6-8001-4BC6-9B39-F6AA23EFC050}"/>
              </a:ext>
            </a:extLst>
          </p:cNvPr>
          <p:cNvSpPr/>
          <p:nvPr/>
        </p:nvSpPr>
        <p:spPr>
          <a:xfrm>
            <a:off x="1810383" y="2127840"/>
            <a:ext cx="5523235" cy="887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0" cmpd="tri">
            <a:solidFill>
              <a:srgbClr val="2E75B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0" tIns="0" rIns="0" bIns="0" rtlCol="0" anchor="b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5000" b="1" dirty="0" err="1">
                <a:solidFill>
                  <a:srgbClr val="0070C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বিভিন্ন</a:t>
            </a:r>
            <a:r>
              <a:rPr lang="en-US" sz="5000" b="1" dirty="0">
                <a:solidFill>
                  <a:srgbClr val="0070C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</a:t>
            </a:r>
            <a:r>
              <a:rPr lang="en-US" sz="5000" b="1" dirty="0">
                <a:solidFill>
                  <a:srgbClr val="0070C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পরিচিতি</a:t>
            </a:r>
            <a:endParaRPr lang="en-US" sz="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7CB6C476-FB3D-458E-B01E-95511227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340883"/>
            <a:ext cx="3337548" cy="4443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DE3F4C-D783-45C6-A819-56184ACEC6AC}"/>
              </a:ext>
            </a:extLst>
          </p:cNvPr>
          <p:cNvSpPr/>
          <p:nvPr/>
        </p:nvSpPr>
        <p:spPr>
          <a:xfrm>
            <a:off x="3863084" y="570176"/>
            <a:ext cx="4802451" cy="6127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এই</a:t>
            </a:r>
            <a:r>
              <a:rPr lang="en-US" sz="2800" b="1" dirty="0"/>
              <a:t> </a:t>
            </a:r>
            <a:r>
              <a:rPr lang="en-US" sz="2800" b="1" dirty="0" err="1"/>
              <a:t>পাঠ</a:t>
            </a:r>
            <a:r>
              <a:rPr lang="en-US" sz="2800" b="1" dirty="0"/>
              <a:t> </a:t>
            </a:r>
            <a:r>
              <a:rPr lang="en-US" sz="2800" b="1" dirty="0" err="1"/>
              <a:t>শেষে</a:t>
            </a:r>
            <a:r>
              <a:rPr lang="en-US" sz="2800" b="1" dirty="0"/>
              <a:t> </a:t>
            </a:r>
            <a:r>
              <a:rPr lang="en-US" sz="2800" b="1" dirty="0" err="1"/>
              <a:t>তোমরা</a:t>
            </a:r>
            <a:r>
              <a:rPr lang="en-US" sz="2800" b="1" dirty="0"/>
              <a:t> -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400F1A-653C-47EE-8B96-E0C6D9024057}"/>
              </a:ext>
            </a:extLst>
          </p:cNvPr>
          <p:cNvSpPr/>
          <p:nvPr/>
        </p:nvSpPr>
        <p:spPr>
          <a:xfrm>
            <a:off x="3863083" y="1647326"/>
            <a:ext cx="4802452" cy="503434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চিনতে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FCC4AC-F554-4141-8BE8-D83E5DA6101B}"/>
              </a:ext>
            </a:extLst>
          </p:cNvPr>
          <p:cNvSpPr/>
          <p:nvPr/>
        </p:nvSpPr>
        <p:spPr>
          <a:xfrm>
            <a:off x="3863083" y="2559065"/>
            <a:ext cx="4802452" cy="503434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বাস্তব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সংখ্যার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শ্রেণিবিন্যাস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486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797B1E-D4E4-4A2D-AC7B-48934E4525A6}"/>
              </a:ext>
            </a:extLst>
          </p:cNvPr>
          <p:cNvSpPr/>
          <p:nvPr/>
        </p:nvSpPr>
        <p:spPr>
          <a:xfrm>
            <a:off x="1977887" y="361512"/>
            <a:ext cx="5188226" cy="487017"/>
          </a:xfrm>
          <a:prstGeom prst="roundRect">
            <a:avLst>
              <a:gd name="adj" fmla="val 50000"/>
            </a:avLst>
          </a:prstGeom>
          <a:solidFill>
            <a:srgbClr val="25829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bg1"/>
                </a:solidFill>
              </a:rPr>
              <a:t>থিংক</a:t>
            </a:r>
            <a:r>
              <a:rPr lang="en-US" sz="2800" b="1" dirty="0">
                <a:ln w="0"/>
                <a:solidFill>
                  <a:schemeClr val="bg1"/>
                </a:solidFill>
              </a:rPr>
              <a:t> - </a:t>
            </a:r>
            <a:r>
              <a:rPr lang="en-US" sz="2800" b="1" dirty="0" err="1">
                <a:ln w="0"/>
                <a:solidFill>
                  <a:schemeClr val="bg1"/>
                </a:solidFill>
              </a:rPr>
              <a:t>পেয়ার</a:t>
            </a:r>
            <a:r>
              <a:rPr lang="en-US" sz="2800" b="1" dirty="0">
                <a:ln w="0"/>
                <a:solidFill>
                  <a:schemeClr val="bg1"/>
                </a:solidFill>
              </a:rPr>
              <a:t> - </a:t>
            </a:r>
            <a:r>
              <a:rPr lang="en-US" sz="2800" b="1" dirty="0" err="1">
                <a:ln w="0"/>
                <a:solidFill>
                  <a:schemeClr val="bg1"/>
                </a:solidFill>
              </a:rPr>
              <a:t>শেয়ার</a:t>
            </a:r>
            <a:endParaRPr lang="en-US" sz="28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2B40D-BD51-43D1-95A6-463CEBD2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3" y="1382176"/>
            <a:ext cx="5683205" cy="309993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D6FEE8-EE14-4CEF-BCFE-4F4A83657230}"/>
              </a:ext>
            </a:extLst>
          </p:cNvPr>
          <p:cNvSpPr/>
          <p:nvPr/>
        </p:nvSpPr>
        <p:spPr>
          <a:xfrm>
            <a:off x="6464595" y="1382176"/>
            <a:ext cx="2123062" cy="3099930"/>
          </a:xfrm>
          <a:prstGeom prst="roundRect">
            <a:avLst/>
          </a:prstGeom>
          <a:solidFill>
            <a:srgbClr val="FFE07D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পাশাপাশি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দুইজন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চিন্তা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করে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বিভিন্ন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ধরনের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সংখ্যাগুলো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খাতায়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লেখ</a:t>
            </a:r>
            <a:r>
              <a:rPr lang="en-US" sz="2800" b="1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52951-C6F3-4A2C-B460-D7D5FD5DF01C}"/>
              </a:ext>
            </a:extLst>
          </p:cNvPr>
          <p:cNvSpPr/>
          <p:nvPr/>
        </p:nvSpPr>
        <p:spPr>
          <a:xfrm>
            <a:off x="5466523" y="340883"/>
            <a:ext cx="2037521" cy="43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7895E1F9-0D87-4412-A648-211F1160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70" y="385274"/>
            <a:ext cx="3484582" cy="4324432"/>
          </a:xfrm>
          <a:prstGeom prst="rect">
            <a:avLst/>
          </a:prstGeom>
        </p:spPr>
      </p:pic>
      <p:sp>
        <p:nvSpPr>
          <p:cNvPr id="5" name="Text 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7BA2CD-13AB-43BC-9B34-6731D4B78E4C}"/>
              </a:ext>
            </a:extLst>
          </p:cNvPr>
          <p:cNvSpPr/>
          <p:nvPr/>
        </p:nvSpPr>
        <p:spPr>
          <a:xfrm>
            <a:off x="401645" y="385274"/>
            <a:ext cx="4635251" cy="421779"/>
          </a:xfrm>
          <a:prstGeom prst="actionButtonForwardNex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 যাত্রা শুরুর পথে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325348-6B0D-41C6-85F9-33123C983E92}"/>
              </a:ext>
            </a:extLst>
          </p:cNvPr>
          <p:cNvGrpSpPr/>
          <p:nvPr/>
        </p:nvGrpSpPr>
        <p:grpSpPr>
          <a:xfrm>
            <a:off x="401644" y="1005425"/>
            <a:ext cx="4635252" cy="1310134"/>
            <a:chOff x="401644" y="941627"/>
            <a:chExt cx="4635252" cy="1310134"/>
          </a:xfrm>
        </p:grpSpPr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A039648B-B4C9-4964-BA8B-A295593067B8}"/>
                </a:ext>
              </a:extLst>
            </p:cNvPr>
            <p:cNvSpPr/>
            <p:nvPr/>
          </p:nvSpPr>
          <p:spPr>
            <a:xfrm>
              <a:off x="401644" y="941627"/>
              <a:ext cx="4635252" cy="1310134"/>
            </a:xfrm>
            <a:prstGeom prst="roundRect">
              <a:avLst>
                <a:gd name="adj" fmla="val 4327"/>
              </a:avLst>
            </a:prstGeom>
            <a:solidFill>
              <a:schemeClr val="accent6">
                <a:lumMod val="50000"/>
              </a:schemeClr>
            </a:solidFill>
            <a:ln w="4763">
              <a:solidFill>
                <a:srgbClr val="194A99"/>
              </a:solidFill>
              <a:prstDash val="solid"/>
            </a:ln>
          </p:spPr>
        </p:sp>
        <p:sp>
          <p:nvSpPr>
            <p:cNvPr id="7" name="Text 2">
              <a:extLst>
                <a:ext uri="{FF2B5EF4-FFF2-40B4-BE49-F238E27FC236}">
                  <a16:creationId xmlns:a16="http://schemas.microsoft.com/office/drawing/2014/main" id="{3B83CA9E-938E-4ADF-9C11-71BD7E48F461}"/>
                </a:ext>
              </a:extLst>
            </p:cNvPr>
            <p:cNvSpPr/>
            <p:nvPr/>
          </p:nvSpPr>
          <p:spPr>
            <a:xfrm>
              <a:off x="541319" y="1014627"/>
              <a:ext cx="3454301" cy="28165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ct val="104000"/>
                </a:lnSpc>
              </a:pPr>
              <a:r>
                <a:rPr lang="en-US" sz="24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স্বাভাবিক</a:t>
              </a:r>
              <a:r>
                <a:rPr lang="en-US" sz="24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24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সংখ্যা</a:t>
              </a:r>
              <a:r>
                <a:rPr lang="en-US" sz="24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16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(</a:t>
              </a:r>
              <a:r>
                <a:rPr lang="en-US" sz="1600" b="1" dirty="0">
                  <a:solidFill>
                    <a:srgbClr val="E2E6E9"/>
                  </a:solidFill>
                  <a:latin typeface="Merriweather Bold" pitchFamily="34" charset="0"/>
                  <a:ea typeface="Merriweather Bold" pitchFamily="34" charset="-122"/>
                  <a:cs typeface="Merriweather Bold" pitchFamily="34" charset="-120"/>
                </a:rPr>
                <a:t>Natural Numbers)</a:t>
              </a:r>
              <a:endParaRPr lang="en-US" sz="1600" b="1" dirty="0"/>
            </a:p>
          </p:txBody>
        </p:sp>
        <p:sp>
          <p:nvSpPr>
            <p:cNvPr id="9" name="Text 3">
              <a:extLst>
                <a:ext uri="{FF2B5EF4-FFF2-40B4-BE49-F238E27FC236}">
                  <a16:creationId xmlns:a16="http://schemas.microsoft.com/office/drawing/2014/main" id="{3C719379-EE87-44A9-BB78-79960E5AB635}"/>
                </a:ext>
              </a:extLst>
            </p:cNvPr>
            <p:cNvSpPr/>
            <p:nvPr/>
          </p:nvSpPr>
          <p:spPr>
            <a:xfrm>
              <a:off x="541319" y="1343686"/>
              <a:ext cx="4495577" cy="9080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25000"/>
                </a:lnSpc>
                <a:spcAft>
                  <a:spcPts val="550"/>
                </a:spcAft>
                <a:buNone/>
              </a:pPr>
              <a:r>
                <a:rPr lang="en-US" sz="2000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1, 2, 3, 4, 5, ………..</a:t>
              </a:r>
              <a:endParaRPr lang="en-US" sz="2000" dirty="0"/>
            </a:p>
            <a:p>
              <a:pPr marL="0" indent="0" algn="l">
                <a:lnSpc>
                  <a:spcPct val="125000"/>
                </a:lnSpc>
                <a:buNone/>
              </a:pPr>
              <a:r>
                <a:rPr lang="en-US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যে সংখ্যা দিয়ে আমরা বস্তু গণনা করি — এটাই গণনার প্রথম ধাপ।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BA3922-6A79-45A7-B589-6AA5CBB67F69}"/>
              </a:ext>
            </a:extLst>
          </p:cNvPr>
          <p:cNvGrpSpPr/>
          <p:nvPr/>
        </p:nvGrpSpPr>
        <p:grpSpPr>
          <a:xfrm>
            <a:off x="401645" y="2484941"/>
            <a:ext cx="4635252" cy="1332384"/>
            <a:chOff x="401645" y="2538106"/>
            <a:chExt cx="4635252" cy="1332384"/>
          </a:xfrm>
        </p:grpSpPr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13A77D5B-8FB6-45FB-99C4-AE402B0FA3A4}"/>
                </a:ext>
              </a:extLst>
            </p:cNvPr>
            <p:cNvSpPr/>
            <p:nvPr/>
          </p:nvSpPr>
          <p:spPr>
            <a:xfrm>
              <a:off x="401645" y="2560356"/>
              <a:ext cx="4635252" cy="1310134"/>
            </a:xfrm>
            <a:prstGeom prst="roundRect">
              <a:avLst>
                <a:gd name="adj" fmla="val 4327"/>
              </a:avLst>
            </a:prstGeom>
            <a:solidFill>
              <a:srgbClr val="385723"/>
            </a:solidFill>
            <a:ln w="4763">
              <a:solidFill>
                <a:srgbClr val="194A99"/>
              </a:solidFill>
              <a:prstDash val="solid"/>
            </a:ln>
          </p:spPr>
        </p:sp>
        <p:sp>
          <p:nvSpPr>
            <p:cNvPr id="11" name="Text 5">
              <a:extLst>
                <a:ext uri="{FF2B5EF4-FFF2-40B4-BE49-F238E27FC236}">
                  <a16:creationId xmlns:a16="http://schemas.microsoft.com/office/drawing/2014/main" id="{3A39EE9A-E2F0-4F21-AE07-1315751A07B0}"/>
                </a:ext>
              </a:extLst>
            </p:cNvPr>
            <p:cNvSpPr/>
            <p:nvPr/>
          </p:nvSpPr>
          <p:spPr>
            <a:xfrm>
              <a:off x="541319" y="2538106"/>
              <a:ext cx="3168552" cy="28165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ct val="104000"/>
                </a:lnSpc>
              </a:pPr>
              <a:r>
                <a:rPr lang="en-US" sz="24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অখণ্ড</a:t>
              </a:r>
              <a:r>
                <a:rPr lang="en-US" sz="24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24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সংখ্যা</a:t>
              </a:r>
              <a:r>
                <a:rPr lang="en-US" sz="24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16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(</a:t>
              </a:r>
              <a:r>
                <a:rPr lang="en-US" sz="1600" b="1" dirty="0">
                  <a:solidFill>
                    <a:srgbClr val="E2E6E9"/>
                  </a:solidFill>
                  <a:latin typeface="Merriweather Bold" pitchFamily="34" charset="0"/>
                  <a:ea typeface="Merriweather Bold" pitchFamily="34" charset="-122"/>
                  <a:cs typeface="Merriweather Bold" pitchFamily="34" charset="-120"/>
                </a:rPr>
                <a:t>Whole Numbers)</a:t>
              </a:r>
              <a:endParaRPr lang="en-US" sz="1600" b="1" dirty="0"/>
            </a:p>
          </p:txBody>
        </p:sp>
        <p:sp>
          <p:nvSpPr>
            <p:cNvPr id="12" name="Text 6">
              <a:extLst>
                <a:ext uri="{FF2B5EF4-FFF2-40B4-BE49-F238E27FC236}">
                  <a16:creationId xmlns:a16="http://schemas.microsoft.com/office/drawing/2014/main" id="{9C4EB301-96C0-4F81-A491-60E61069685B}"/>
                </a:ext>
              </a:extLst>
            </p:cNvPr>
            <p:cNvSpPr/>
            <p:nvPr/>
          </p:nvSpPr>
          <p:spPr>
            <a:xfrm>
              <a:off x="541320" y="2810238"/>
              <a:ext cx="4355902" cy="8888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ct val="125000"/>
                </a:lnSpc>
                <a:spcAft>
                  <a:spcPts val="550"/>
                </a:spcAft>
                <a:buNone/>
              </a:pPr>
              <a:r>
                <a:rPr lang="en-US" sz="2000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0, 1, 2, 3, 4, 5, ………..</a:t>
              </a:r>
              <a:endParaRPr lang="en-US" sz="2000" dirty="0"/>
            </a:p>
            <a:p>
              <a:pPr marL="0" indent="0" algn="l">
                <a:buNone/>
              </a:pPr>
              <a:r>
                <a:rPr lang="en-US" sz="2000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স্বাভাবিক</a:t>
              </a:r>
              <a:r>
                <a:rPr lang="en-US" sz="2000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সংখ্যার সাথে শূন্যের আগমন — গণনার জগৎ আরও সম্পূর্ণ হলো।</a:t>
              </a:r>
              <a:endParaRPr lang="en-US" sz="2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00A2C4-F7F1-467B-9D1D-266A2A711C81}"/>
              </a:ext>
            </a:extLst>
          </p:cNvPr>
          <p:cNvGrpSpPr/>
          <p:nvPr/>
        </p:nvGrpSpPr>
        <p:grpSpPr>
          <a:xfrm>
            <a:off x="401645" y="3982267"/>
            <a:ext cx="4635252" cy="727439"/>
            <a:chOff x="401645" y="4056698"/>
            <a:chExt cx="4635252" cy="727439"/>
          </a:xfrm>
        </p:grpSpPr>
        <p:sp>
          <p:nvSpPr>
            <p:cNvPr id="13" name="Shape 7">
              <a:extLst>
                <a:ext uri="{FF2B5EF4-FFF2-40B4-BE49-F238E27FC236}">
                  <a16:creationId xmlns:a16="http://schemas.microsoft.com/office/drawing/2014/main" id="{F4F6FADD-148E-4889-B4EC-0F9083CBF4DD}"/>
                </a:ext>
              </a:extLst>
            </p:cNvPr>
            <p:cNvSpPr/>
            <p:nvPr/>
          </p:nvSpPr>
          <p:spPr>
            <a:xfrm>
              <a:off x="401645" y="4056698"/>
              <a:ext cx="4635252" cy="684907"/>
            </a:xfrm>
            <a:prstGeom prst="roundRect">
              <a:avLst>
                <a:gd name="adj" fmla="val 8278"/>
              </a:avLst>
            </a:prstGeom>
            <a:solidFill>
              <a:srgbClr val="385723"/>
            </a:solidFill>
            <a:ln/>
          </p:spPr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09ADAD87-4BB0-4146-9D68-46E305C1F50F}"/>
                </a:ext>
              </a:extLst>
            </p:cNvPr>
            <p:cNvSpPr/>
            <p:nvPr/>
          </p:nvSpPr>
          <p:spPr>
            <a:xfrm>
              <a:off x="541320" y="4160770"/>
              <a:ext cx="4355902" cy="623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indent="0" algn="l">
                <a:buNone/>
              </a:pPr>
              <a:r>
                <a:rPr lang="en-US" b="1" u="sng" dirty="0">
                  <a:solidFill>
                    <a:srgbClr val="FFFFFF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মনে রাখো: </a:t>
              </a:r>
              <a:r>
                <a:rPr lang="en-US" dirty="0">
                  <a:solidFill>
                    <a:srgbClr val="FFFFFF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সব স্বাভাবিক সংখ্যা অখণ্ড সংখ্যা, কিন্তু সব অখণ্ড সংখ্যা স্বাভাবিক নয় — কারণ শূন্য স্বাভাবিক সংখ্যায় নেই!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78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7" y="107577"/>
            <a:ext cx="8888506" cy="4908177"/>
          </a:xfrm>
          <a:prstGeom prst="rect">
            <a:avLst/>
          </a:prstGeom>
          <a:noFill/>
          <a:ln w="381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C549CFBC-A16B-45AF-ACCB-255A40CBBC70}"/>
              </a:ext>
            </a:extLst>
          </p:cNvPr>
          <p:cNvSpPr/>
          <p:nvPr/>
        </p:nvSpPr>
        <p:spPr>
          <a:xfrm>
            <a:off x="431323" y="375004"/>
            <a:ext cx="8252193" cy="616435"/>
          </a:xfrm>
          <a:prstGeom prst="roundRect">
            <a:avLst>
              <a:gd name="adj" fmla="val 50000"/>
            </a:avLst>
          </a:prstGeom>
          <a:solidFill>
            <a:srgbClr val="25829F"/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endParaRPr lang="en-US" b="1" dirty="0"/>
          </a:p>
        </p:txBody>
      </p:sp>
      <p:sp>
        <p:nvSpPr>
          <p:cNvPr id="5" name="Text 10">
            <a:extLst>
              <a:ext uri="{FF2B5EF4-FFF2-40B4-BE49-F238E27FC236}">
                <a16:creationId xmlns:a16="http://schemas.microsoft.com/office/drawing/2014/main" id="{F02E746E-1DA2-42D9-A0B3-8DD76D4A5BD6}"/>
              </a:ext>
            </a:extLst>
          </p:cNvPr>
          <p:cNvSpPr/>
          <p:nvPr/>
        </p:nvSpPr>
        <p:spPr>
          <a:xfrm>
            <a:off x="449851" y="561846"/>
            <a:ext cx="8223032" cy="3634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বাস্তব উদাহরণ: ব্যবসায় ক্ষতি (−৫০০ টাকা) বা তাপমাত্রা শূন্যের নিচে (−৫°C) হলে ঋণাত্মক সংখ্যা ব্যবহৃত হয়।</a:t>
            </a:r>
            <a:endParaRPr lang="en-US" sz="1700" b="1" dirty="0"/>
          </a:p>
        </p:txBody>
      </p:sp>
      <p:pic>
        <p:nvPicPr>
          <p:cNvPr id="7" name="Image 0">
            <a:extLst>
              <a:ext uri="{FF2B5EF4-FFF2-40B4-BE49-F238E27FC236}">
                <a16:creationId xmlns:a16="http://schemas.microsoft.com/office/drawing/2014/main" id="{549C5C5C-A67D-4551-9984-E42A3EF6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324" y="1195291"/>
            <a:ext cx="4032125" cy="2199341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925FD610-E98A-4C1A-9AFF-E282B12978E5}"/>
              </a:ext>
            </a:extLst>
          </p:cNvPr>
          <p:cNvSpPr/>
          <p:nvPr/>
        </p:nvSpPr>
        <p:spPr>
          <a:xfrm>
            <a:off x="6040701" y="4270161"/>
            <a:ext cx="2632181" cy="4953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53000">
                <a:srgbClr val="FFE07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0" tIns="0" rIns="0" bIns="0" rtlCol="0" anchor="ctr"/>
          <a:lstStyle/>
          <a:p>
            <a:pPr algn="ctr">
              <a:lnSpc>
                <a:spcPct val="104000"/>
              </a:lnSpc>
            </a:pPr>
            <a:r>
              <a:rPr lang="en-US" sz="2400" b="1" dirty="0" err="1">
                <a:ln w="3175">
                  <a:noFill/>
                </a:ln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পূর্ণসংখ্যা</a:t>
            </a:r>
            <a:r>
              <a:rPr lang="en-US" sz="2400" b="1" dirty="0">
                <a:ln w="3175">
                  <a:noFill/>
                </a:ln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(Integers)</a:t>
            </a:r>
            <a:endParaRPr lang="en-US" sz="2400" b="1" dirty="0">
              <a:ln w="3175">
                <a:noFill/>
              </a:ln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521BA7F0-896D-4BB7-8883-77DA4E152939}"/>
              </a:ext>
            </a:extLst>
          </p:cNvPr>
          <p:cNvSpPr/>
          <p:nvPr/>
        </p:nvSpPr>
        <p:spPr>
          <a:xfrm>
            <a:off x="431322" y="4301964"/>
            <a:ext cx="5447505" cy="416607"/>
          </a:xfrm>
          <a:prstGeom prst="rect">
            <a:avLst/>
          </a:prstGeom>
          <a:solidFill>
            <a:srgbClr val="152E49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0" tIns="0" rIns="0" bIns="0" rtlCol="0" anchor="t"/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2200" b="1" dirty="0" err="1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ধনাত্মক</a:t>
            </a:r>
            <a:r>
              <a:rPr lang="en-US" sz="22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</a:t>
            </a:r>
            <a:r>
              <a:rPr lang="en-US" sz="22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, শূন্য </a:t>
            </a:r>
            <a:r>
              <a:rPr lang="en-US" sz="2200" b="1" dirty="0" err="1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এবং</a:t>
            </a:r>
            <a:r>
              <a:rPr lang="en-US" sz="22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ঋণাত্মক</a:t>
            </a:r>
            <a:r>
              <a:rPr lang="en-US" sz="22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সংখ্যার</a:t>
            </a:r>
            <a:r>
              <a:rPr lang="en-US" sz="2200" b="1" dirty="0">
                <a:solidFill>
                  <a:schemeClr val="bg1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 সমন্বিত পরিবার।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D40748-DF83-4D7D-89D5-F4426F2A96BC}"/>
              </a:ext>
            </a:extLst>
          </p:cNvPr>
          <p:cNvGrpSpPr/>
          <p:nvPr/>
        </p:nvGrpSpPr>
        <p:grpSpPr>
          <a:xfrm>
            <a:off x="431324" y="3537832"/>
            <a:ext cx="2642815" cy="672331"/>
            <a:chOff x="5965999" y="1615603"/>
            <a:chExt cx="2642815" cy="672331"/>
          </a:xfrm>
        </p:grpSpPr>
        <p:pic>
          <p:nvPicPr>
            <p:cNvPr id="12" name="Image 1" descr="preencoded.png">
              <a:extLst>
                <a:ext uri="{FF2B5EF4-FFF2-40B4-BE49-F238E27FC236}">
                  <a16:creationId xmlns:a16="http://schemas.microsoft.com/office/drawing/2014/main" id="{875578A1-B258-4307-BE07-6229C15D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5999" y="1615603"/>
              <a:ext cx="2642815" cy="672331"/>
            </a:xfrm>
            <a:prstGeom prst="rect">
              <a:avLst/>
            </a:prstGeom>
          </p:spPr>
        </p:pic>
        <p:sp>
          <p:nvSpPr>
            <p:cNvPr id="13" name="Text 3">
              <a:extLst>
                <a:ext uri="{FF2B5EF4-FFF2-40B4-BE49-F238E27FC236}">
                  <a16:creationId xmlns:a16="http://schemas.microsoft.com/office/drawing/2014/main" id="{10EA3BF4-1D8A-4913-BCBA-97B2C8415F26}"/>
                </a:ext>
              </a:extLst>
            </p:cNvPr>
            <p:cNvSpPr/>
            <p:nvPr/>
          </p:nvSpPr>
          <p:spPr>
            <a:xfrm>
              <a:off x="6067425" y="1638372"/>
              <a:ext cx="2480517" cy="5731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en-US" sz="20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ধনাত্মক</a:t>
              </a:r>
              <a:r>
                <a:rPr lang="en-US" sz="20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20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সংখ্যা</a:t>
              </a:r>
              <a:endParaRPr lang="en-US" sz="2000" b="1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endParaRPr>
            </a:p>
            <a:p>
              <a:pPr marL="0" indent="0" algn="l">
                <a:lnSpc>
                  <a:spcPct val="104000"/>
                </a:lnSpc>
                <a:buNone/>
              </a:pPr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</a:rPr>
                <a:t>+1, +2, +3, ………..</a:t>
              </a:r>
              <a:endParaRPr lang="en-US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E695F9-AF35-4804-AB7B-94F7318101B8}"/>
              </a:ext>
            </a:extLst>
          </p:cNvPr>
          <p:cNvGrpSpPr/>
          <p:nvPr/>
        </p:nvGrpSpPr>
        <p:grpSpPr>
          <a:xfrm>
            <a:off x="3236013" y="3537831"/>
            <a:ext cx="2642815" cy="672331"/>
            <a:chOff x="5965999" y="2371129"/>
            <a:chExt cx="2642815" cy="672331"/>
          </a:xfrm>
        </p:grpSpPr>
        <p:pic>
          <p:nvPicPr>
            <p:cNvPr id="15" name="Image 2" descr="preencoded.png">
              <a:extLst>
                <a:ext uri="{FF2B5EF4-FFF2-40B4-BE49-F238E27FC236}">
                  <a16:creationId xmlns:a16="http://schemas.microsoft.com/office/drawing/2014/main" id="{FA55871B-DA39-440B-AF04-16D5CDE9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5999" y="2371129"/>
              <a:ext cx="2642815" cy="672331"/>
            </a:xfrm>
            <a:prstGeom prst="rect">
              <a:avLst/>
            </a:prstGeom>
          </p:spPr>
        </p:pic>
        <p:sp>
          <p:nvSpPr>
            <p:cNvPr id="16" name="Text 5">
              <a:extLst>
                <a:ext uri="{FF2B5EF4-FFF2-40B4-BE49-F238E27FC236}">
                  <a16:creationId xmlns:a16="http://schemas.microsoft.com/office/drawing/2014/main" id="{CFEE0288-B264-4C50-B54B-6E4D1E8A4203}"/>
                </a:ext>
              </a:extLst>
            </p:cNvPr>
            <p:cNvSpPr/>
            <p:nvPr/>
          </p:nvSpPr>
          <p:spPr>
            <a:xfrm>
              <a:off x="6099324" y="2434876"/>
              <a:ext cx="2480517" cy="47885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buNone/>
              </a:pPr>
              <a:r>
                <a:rPr lang="en-US" sz="20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শূন্য</a:t>
              </a:r>
              <a:endParaRPr lang="en-US" sz="2000" b="1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endParaRPr>
            </a:p>
            <a:p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০ — </a:t>
              </a:r>
              <a:r>
                <a:rPr lang="en-US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না</a:t>
              </a:r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ধনাত্মক</a:t>
              </a:r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, </a:t>
              </a:r>
              <a:r>
                <a:rPr lang="en-US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না</a:t>
              </a:r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ঋণাত্মক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2A5CF9-5961-45C7-85C9-D8BF1341AC02}"/>
              </a:ext>
            </a:extLst>
          </p:cNvPr>
          <p:cNvGrpSpPr/>
          <p:nvPr/>
        </p:nvGrpSpPr>
        <p:grpSpPr>
          <a:xfrm>
            <a:off x="6040702" y="3540908"/>
            <a:ext cx="2642815" cy="672331"/>
            <a:chOff x="5965999" y="3126655"/>
            <a:chExt cx="2642815" cy="672331"/>
          </a:xfrm>
        </p:grpSpPr>
        <p:pic>
          <p:nvPicPr>
            <p:cNvPr id="18" name="Image 3" descr="preencoded.png">
              <a:extLst>
                <a:ext uri="{FF2B5EF4-FFF2-40B4-BE49-F238E27FC236}">
                  <a16:creationId xmlns:a16="http://schemas.microsoft.com/office/drawing/2014/main" id="{3BFED98F-C6C3-4170-95FB-A16764575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5999" y="3126655"/>
              <a:ext cx="2642815" cy="672331"/>
            </a:xfrm>
            <a:prstGeom prst="rect">
              <a:avLst/>
            </a:prstGeom>
          </p:spPr>
        </p:pic>
        <p:sp>
          <p:nvSpPr>
            <p:cNvPr id="19" name="Text 7">
              <a:extLst>
                <a:ext uri="{FF2B5EF4-FFF2-40B4-BE49-F238E27FC236}">
                  <a16:creationId xmlns:a16="http://schemas.microsoft.com/office/drawing/2014/main" id="{FBA6ADA3-22DF-43B6-A991-D381BFFA4DFD}"/>
                </a:ext>
              </a:extLst>
            </p:cNvPr>
            <p:cNvSpPr/>
            <p:nvPr/>
          </p:nvSpPr>
          <p:spPr>
            <a:xfrm>
              <a:off x="6150693" y="3168475"/>
              <a:ext cx="1979515" cy="63051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buNone/>
              </a:pPr>
              <a:r>
                <a:rPr lang="en-US" sz="20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ঋণাত্মক</a:t>
              </a:r>
              <a:r>
                <a:rPr lang="en-US" sz="20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  <a:r>
                <a:rPr lang="en-US" sz="2000" b="1" dirty="0" err="1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সংখ্যা</a:t>
              </a:r>
              <a:r>
                <a:rPr lang="en-US" sz="2000" b="1" dirty="0">
                  <a:solidFill>
                    <a:srgbClr val="E2E6E9"/>
                  </a:solidFill>
                  <a:latin typeface="Merriweather" pitchFamily="34" charset="0"/>
                  <a:ea typeface="Merriweather" pitchFamily="34" charset="-122"/>
                  <a:cs typeface="Merriweather" pitchFamily="34" charset="-120"/>
                </a:rPr>
                <a:t> </a:t>
              </a:r>
            </a:p>
            <a:p>
              <a:pPr marL="0" indent="0" algn="l">
                <a:buNone/>
              </a:pPr>
              <a:r>
                <a:rPr lang="en-US" b="1" dirty="0">
                  <a:solidFill>
                    <a:srgbClr val="E2E6E9"/>
                  </a:solidFill>
                  <a:latin typeface="Merriweather" pitchFamily="34" charset="0"/>
                </a:rPr>
                <a:t>-1, -2, -3, ……..</a:t>
              </a:r>
              <a:endParaRPr lang="en-US" b="1" dirty="0"/>
            </a:p>
          </p:txBody>
        </p:sp>
      </p:grp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F965EE73-8650-436F-960C-C3564DC8D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91" y="1169731"/>
            <a:ext cx="4032126" cy="22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552</Words>
  <Application>Microsoft Office PowerPoint</Application>
  <PresentationFormat>On-screen Show (16:9)</PresentationFormat>
  <Paragraphs>102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Merriweather</vt:lpstr>
      <vt:lpstr>Calibri</vt:lpstr>
      <vt:lpstr>Merriweather Bold</vt:lpstr>
      <vt:lpstr>Kalpurush</vt:lpstr>
      <vt:lpstr>NikoshBAN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lastModifiedBy>User</cp:lastModifiedBy>
  <cp:revision>136</cp:revision>
  <dcterms:created xsi:type="dcterms:W3CDTF">2026-06-24T17:29:27Z</dcterms:created>
  <dcterms:modified xsi:type="dcterms:W3CDTF">2026-07-18T07:09:35Z</dcterms:modified>
</cp:coreProperties>
</file>