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68" r:id="rId3"/>
    <p:sldId id="269" r:id="rId4"/>
    <p:sldId id="267" r:id="rId5"/>
    <p:sldId id="270" r:id="rId6"/>
    <p:sldId id="256" r:id="rId7"/>
    <p:sldId id="257" r:id="rId8"/>
    <p:sldId id="258" r:id="rId9"/>
    <p:sldId id="259" r:id="rId10"/>
    <p:sldId id="262" r:id="rId11"/>
    <p:sldId id="260" r:id="rId12"/>
    <p:sldId id="263" r:id="rId13"/>
    <p:sldId id="261" r:id="rId14"/>
    <p:sldId id="27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3D46D7-8E3A-4AB9-9A8E-F577472B4CBD}" type="datetimeFigureOut">
              <a:rPr lang="en-US" smtClean="0"/>
              <a:t>7/19/2026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ED34AA-B1A2-45B9-B130-5D591F195D3F}" type="slidenum">
              <a:rPr lang="en-US" smtClean="0"/>
              <a:t>‹#›</a:t>
            </a:fld>
            <a:endParaRPr lang="en-US"/>
          </a:p>
        </p:txBody>
      </p:sp>
    </p:spTree>
    <p:extLst>
      <p:ext uri="{BB962C8B-B14F-4D97-AF65-F5344CB8AC3E}">
        <p14:creationId xmlns:p14="http://schemas.microsoft.com/office/powerpoint/2010/main" val="2654342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3D46D7-8E3A-4AB9-9A8E-F577472B4CBD}" type="datetimeFigureOut">
              <a:rPr lang="en-US" smtClean="0"/>
              <a:t>7/19/2026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ED34AA-B1A2-45B9-B130-5D591F195D3F}" type="slidenum">
              <a:rPr lang="en-US" smtClean="0"/>
              <a:t>‹#›</a:t>
            </a:fld>
            <a:endParaRPr lang="en-US"/>
          </a:p>
        </p:txBody>
      </p:sp>
    </p:spTree>
    <p:extLst>
      <p:ext uri="{BB962C8B-B14F-4D97-AF65-F5344CB8AC3E}">
        <p14:creationId xmlns:p14="http://schemas.microsoft.com/office/powerpoint/2010/main" val="938992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3D46D7-8E3A-4AB9-9A8E-F577472B4CBD}" type="datetimeFigureOut">
              <a:rPr lang="en-US" smtClean="0"/>
              <a:t>7/19/2026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ED34AA-B1A2-45B9-B130-5D591F195D3F}" type="slidenum">
              <a:rPr lang="en-US" smtClean="0"/>
              <a:t>‹#›</a:t>
            </a:fld>
            <a:endParaRPr lang="en-US"/>
          </a:p>
        </p:txBody>
      </p:sp>
    </p:spTree>
    <p:extLst>
      <p:ext uri="{BB962C8B-B14F-4D97-AF65-F5344CB8AC3E}">
        <p14:creationId xmlns:p14="http://schemas.microsoft.com/office/powerpoint/2010/main" val="745803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3D46D7-8E3A-4AB9-9A8E-F577472B4CBD}" type="datetimeFigureOut">
              <a:rPr lang="en-US" smtClean="0"/>
              <a:t>7/19/2026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ED34AA-B1A2-45B9-B130-5D591F195D3F}" type="slidenum">
              <a:rPr lang="en-US" smtClean="0"/>
              <a:t>‹#›</a:t>
            </a:fld>
            <a:endParaRPr lang="en-US"/>
          </a:p>
        </p:txBody>
      </p:sp>
    </p:spTree>
    <p:extLst>
      <p:ext uri="{BB962C8B-B14F-4D97-AF65-F5344CB8AC3E}">
        <p14:creationId xmlns:p14="http://schemas.microsoft.com/office/powerpoint/2010/main" val="2185354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3D46D7-8E3A-4AB9-9A8E-F577472B4CBD}" type="datetimeFigureOut">
              <a:rPr lang="en-US" smtClean="0"/>
              <a:t>7/19/2026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ED34AA-B1A2-45B9-B130-5D591F195D3F}" type="slidenum">
              <a:rPr lang="en-US" smtClean="0"/>
              <a:t>‹#›</a:t>
            </a:fld>
            <a:endParaRPr lang="en-US"/>
          </a:p>
        </p:txBody>
      </p:sp>
    </p:spTree>
    <p:extLst>
      <p:ext uri="{BB962C8B-B14F-4D97-AF65-F5344CB8AC3E}">
        <p14:creationId xmlns:p14="http://schemas.microsoft.com/office/powerpoint/2010/main" val="1610906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3D46D7-8E3A-4AB9-9A8E-F577472B4CBD}" type="datetimeFigureOut">
              <a:rPr lang="en-US" smtClean="0"/>
              <a:t>7/19/2026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ED34AA-B1A2-45B9-B130-5D591F195D3F}" type="slidenum">
              <a:rPr lang="en-US" smtClean="0"/>
              <a:t>‹#›</a:t>
            </a:fld>
            <a:endParaRPr lang="en-US"/>
          </a:p>
        </p:txBody>
      </p:sp>
    </p:spTree>
    <p:extLst>
      <p:ext uri="{BB962C8B-B14F-4D97-AF65-F5344CB8AC3E}">
        <p14:creationId xmlns:p14="http://schemas.microsoft.com/office/powerpoint/2010/main" val="2696069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C3D46D7-8E3A-4AB9-9A8E-F577472B4CBD}" type="datetimeFigureOut">
              <a:rPr lang="en-US" smtClean="0"/>
              <a:t>7/19/2026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ED34AA-B1A2-45B9-B130-5D591F195D3F}" type="slidenum">
              <a:rPr lang="en-US" smtClean="0"/>
              <a:t>‹#›</a:t>
            </a:fld>
            <a:endParaRPr lang="en-US"/>
          </a:p>
        </p:txBody>
      </p:sp>
    </p:spTree>
    <p:extLst>
      <p:ext uri="{BB962C8B-B14F-4D97-AF65-F5344CB8AC3E}">
        <p14:creationId xmlns:p14="http://schemas.microsoft.com/office/powerpoint/2010/main" val="1326576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3D46D7-8E3A-4AB9-9A8E-F577472B4CBD}" type="datetimeFigureOut">
              <a:rPr lang="en-US" smtClean="0"/>
              <a:t>7/19/2026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ED34AA-B1A2-45B9-B130-5D591F195D3F}" type="slidenum">
              <a:rPr lang="en-US" smtClean="0"/>
              <a:t>‹#›</a:t>
            </a:fld>
            <a:endParaRPr lang="en-US"/>
          </a:p>
        </p:txBody>
      </p:sp>
    </p:spTree>
    <p:extLst>
      <p:ext uri="{BB962C8B-B14F-4D97-AF65-F5344CB8AC3E}">
        <p14:creationId xmlns:p14="http://schemas.microsoft.com/office/powerpoint/2010/main" val="3381705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3D46D7-8E3A-4AB9-9A8E-F577472B4CBD}" type="datetimeFigureOut">
              <a:rPr lang="en-US" smtClean="0"/>
              <a:t>7/19/2026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ED34AA-B1A2-45B9-B130-5D591F195D3F}" type="slidenum">
              <a:rPr lang="en-US" smtClean="0"/>
              <a:t>‹#›</a:t>
            </a:fld>
            <a:endParaRPr lang="en-US"/>
          </a:p>
        </p:txBody>
      </p:sp>
    </p:spTree>
    <p:extLst>
      <p:ext uri="{BB962C8B-B14F-4D97-AF65-F5344CB8AC3E}">
        <p14:creationId xmlns:p14="http://schemas.microsoft.com/office/powerpoint/2010/main" val="2732765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3D46D7-8E3A-4AB9-9A8E-F577472B4CBD}" type="datetimeFigureOut">
              <a:rPr lang="en-US" smtClean="0"/>
              <a:t>7/19/2026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ED34AA-B1A2-45B9-B130-5D591F195D3F}" type="slidenum">
              <a:rPr lang="en-US" smtClean="0"/>
              <a:t>‹#›</a:t>
            </a:fld>
            <a:endParaRPr lang="en-US"/>
          </a:p>
        </p:txBody>
      </p:sp>
    </p:spTree>
    <p:extLst>
      <p:ext uri="{BB962C8B-B14F-4D97-AF65-F5344CB8AC3E}">
        <p14:creationId xmlns:p14="http://schemas.microsoft.com/office/powerpoint/2010/main" val="1084920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3D46D7-8E3A-4AB9-9A8E-F577472B4CBD}" type="datetimeFigureOut">
              <a:rPr lang="en-US" smtClean="0"/>
              <a:t>7/19/2026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ED34AA-B1A2-45B9-B130-5D591F195D3F}" type="slidenum">
              <a:rPr lang="en-US" smtClean="0"/>
              <a:t>‹#›</a:t>
            </a:fld>
            <a:endParaRPr lang="en-US"/>
          </a:p>
        </p:txBody>
      </p:sp>
    </p:spTree>
    <p:extLst>
      <p:ext uri="{BB962C8B-B14F-4D97-AF65-F5344CB8AC3E}">
        <p14:creationId xmlns:p14="http://schemas.microsoft.com/office/powerpoint/2010/main" val="3354865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3D46D7-8E3A-4AB9-9A8E-F577472B4CBD}" type="datetimeFigureOut">
              <a:rPr lang="en-US" smtClean="0"/>
              <a:t>7/19/2026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ED34AA-B1A2-45B9-B130-5D591F195D3F}" type="slidenum">
              <a:rPr lang="en-US" smtClean="0"/>
              <a:t>‹#›</a:t>
            </a:fld>
            <a:endParaRPr lang="en-US"/>
          </a:p>
        </p:txBody>
      </p:sp>
    </p:spTree>
    <p:extLst>
      <p:ext uri="{BB962C8B-B14F-4D97-AF65-F5344CB8AC3E}">
        <p14:creationId xmlns:p14="http://schemas.microsoft.com/office/powerpoint/2010/main" val="28317711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nasrindakua@gmail.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0" y="76200"/>
            <a:ext cx="9144000" cy="6827222"/>
            <a:chOff x="0" y="76200"/>
            <a:chExt cx="9144000" cy="6827222"/>
          </a:xfrm>
        </p:grpSpPr>
        <p:grpSp>
          <p:nvGrpSpPr>
            <p:cNvPr id="8" name="Group 7"/>
            <p:cNvGrpSpPr/>
            <p:nvPr/>
          </p:nvGrpSpPr>
          <p:grpSpPr>
            <a:xfrm>
              <a:off x="0" y="814316"/>
              <a:ext cx="9144000" cy="6089106"/>
              <a:chOff x="0" y="814316"/>
              <a:chExt cx="9144000" cy="6089106"/>
            </a:xfrm>
          </p:grpSpPr>
          <p:pic>
            <p:nvPicPr>
              <p:cNvPr id="1028" name="Picture 4" descr="Keep Flowers Fresh | How to keep flower fresh naturally dgtl - Anandabaza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52600"/>
                <a:ext cx="9144000" cy="4702244"/>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752600" y="814316"/>
                <a:ext cx="5655715" cy="923330"/>
              </a:xfrm>
              <a:prstGeom prst="rect">
                <a:avLst/>
              </a:prstGeom>
              <a:solidFill>
                <a:srgbClr val="FF0000"/>
              </a:solidFill>
            </p:spPr>
            <p:txBody>
              <a:bodyPr wrap="none">
                <a:spAutoFit/>
              </a:bodyPr>
              <a:lstStyle/>
              <a:p>
                <a:r>
                  <a:rPr lang="ar-SA" sz="5400" dirty="0">
                    <a:latin typeface="NikoshBAN" pitchFamily="2" charset="0"/>
                  </a:rPr>
                  <a:t>مَرْحَبًا بِكُمْ فِي دَرْسِ الْيَوْمِ</a:t>
                </a:r>
                <a:endParaRPr lang="en-US" sz="5400" dirty="0">
                  <a:latin typeface="NikoshBAN" pitchFamily="2" charset="0"/>
                  <a:cs typeface="NikoshBAN" pitchFamily="2" charset="0"/>
                </a:endParaRPr>
              </a:p>
            </p:txBody>
          </p:sp>
          <p:sp>
            <p:nvSpPr>
              <p:cNvPr id="5" name="Rectangle 4"/>
              <p:cNvSpPr/>
              <p:nvPr/>
            </p:nvSpPr>
            <p:spPr>
              <a:xfrm>
                <a:off x="0" y="6564868"/>
                <a:ext cx="6858000" cy="338554"/>
              </a:xfrm>
              <a:prstGeom prst="rect">
                <a:avLst/>
              </a:prstGeom>
            </p:spPr>
            <p:txBody>
              <a:bodyPr wrap="square">
                <a:spAutoFit/>
              </a:bodyPr>
              <a:lstStyle/>
              <a:p>
                <a:r>
                  <a:rPr lang="en-US" sz="1600" dirty="0" err="1">
                    <a:latin typeface="NikoshBAN" pitchFamily="2" charset="0"/>
                    <a:cs typeface="NikoshBAN" pitchFamily="2" charset="0"/>
                  </a:rPr>
                  <a:t>জামিলাতুন</a:t>
                </a:r>
                <a:r>
                  <a:rPr lang="en-US" sz="1600" dirty="0">
                    <a:latin typeface="NikoshBAN" pitchFamily="2" charset="0"/>
                    <a:cs typeface="NikoshBAN" pitchFamily="2" charset="0"/>
                  </a:rPr>
                  <a:t> </a:t>
                </a:r>
                <a:r>
                  <a:rPr lang="en-US" sz="1600" dirty="0" err="1">
                    <a:latin typeface="NikoshBAN" pitchFamily="2" charset="0"/>
                    <a:cs typeface="NikoshBAN" pitchFamily="2" charset="0"/>
                  </a:rPr>
                  <a:t>নেছা</a:t>
                </a:r>
                <a:r>
                  <a:rPr lang="en-US" sz="1600" dirty="0">
                    <a:latin typeface="NikoshBAN" pitchFamily="2" charset="0"/>
                    <a:cs typeface="NikoshBAN" pitchFamily="2" charset="0"/>
                  </a:rPr>
                  <a:t> , </a:t>
                </a:r>
                <a:r>
                  <a:rPr lang="en-US" sz="1600" dirty="0" err="1">
                    <a:latin typeface="NikoshBAN" pitchFamily="2" charset="0"/>
                    <a:cs typeface="NikoshBAN" pitchFamily="2" charset="0"/>
                  </a:rPr>
                  <a:t>সহকারী</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মৌলভী</a:t>
                </a:r>
                <a:r>
                  <a:rPr lang="en-US" sz="1600" dirty="0">
                    <a:latin typeface="NikoshBAN" pitchFamily="2" charset="0"/>
                    <a:cs typeface="NikoshBAN" pitchFamily="2" charset="0"/>
                  </a:rPr>
                  <a:t>, </a:t>
                </a:r>
                <a:r>
                  <a:rPr lang="en-US" sz="1600" dirty="0" err="1">
                    <a:latin typeface="NikoshBAN" pitchFamily="2" charset="0"/>
                    <a:cs typeface="NikoshBAN" pitchFamily="2" charset="0"/>
                  </a:rPr>
                  <a:t>ছড়ারকুটি</a:t>
                </a:r>
                <a:r>
                  <a:rPr lang="en-US" sz="1600" dirty="0">
                    <a:latin typeface="NikoshBAN" pitchFamily="2" charset="0"/>
                    <a:cs typeface="NikoshBAN" pitchFamily="2" charset="0"/>
                  </a:rPr>
                  <a:t> </a:t>
                </a:r>
                <a:r>
                  <a:rPr lang="en-US" sz="1600" dirty="0" err="1">
                    <a:latin typeface="NikoshBAN" pitchFamily="2" charset="0"/>
                    <a:cs typeface="NikoshBAN" pitchFamily="2" charset="0"/>
                  </a:rPr>
                  <a:t>আল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ওয়াহেদীয়া</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দ্বি-মুখী</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দাখিল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মাদ্রাসা</a:t>
                </a:r>
                <a:r>
                  <a:rPr lang="en-US" sz="1600" dirty="0">
                    <a:latin typeface="NikoshBAN" pitchFamily="2" charset="0"/>
                    <a:cs typeface="NikoshBAN" pitchFamily="2" charset="0"/>
                  </a:rPr>
                  <a:t>, </a:t>
                </a:r>
                <a:r>
                  <a:rPr lang="en-US" sz="1600" dirty="0" err="1">
                    <a:latin typeface="NikoshBAN" pitchFamily="2" charset="0"/>
                    <a:cs typeface="NikoshBAN" pitchFamily="2" charset="0"/>
                  </a:rPr>
                  <a:t>সুন্দরগঞ্জ</a:t>
                </a:r>
                <a:r>
                  <a:rPr lang="en-US" sz="1600" dirty="0">
                    <a:latin typeface="NikoshBAN" pitchFamily="2" charset="0"/>
                    <a:cs typeface="NikoshBAN" pitchFamily="2" charset="0"/>
                  </a:rPr>
                  <a:t>, </a:t>
                </a:r>
                <a:r>
                  <a:rPr lang="en-US" sz="1600" dirty="0" err="1">
                    <a:latin typeface="NikoshBAN" pitchFamily="2" charset="0"/>
                    <a:cs typeface="NikoshBAN" pitchFamily="2" charset="0"/>
                  </a:rPr>
                  <a:t>গাইবান্ধা</a:t>
                </a:r>
                <a:r>
                  <a:rPr lang="en-US" sz="1600" dirty="0">
                    <a:latin typeface="NikoshBAN" pitchFamily="2" charset="0"/>
                    <a:cs typeface="NikoshBAN" pitchFamily="2" charset="0"/>
                  </a:rPr>
                  <a:t>।</a:t>
                </a:r>
              </a:p>
            </p:txBody>
          </p:sp>
          <p:sp>
            <p:nvSpPr>
              <p:cNvPr id="7" name="TextBox 6"/>
              <p:cNvSpPr txBox="1"/>
              <p:nvPr/>
            </p:nvSpPr>
            <p:spPr>
              <a:xfrm>
                <a:off x="8617080" y="6488668"/>
                <a:ext cx="184731" cy="369332"/>
              </a:xfrm>
              <a:prstGeom prst="rect">
                <a:avLst/>
              </a:prstGeom>
              <a:noFill/>
            </p:spPr>
            <p:txBody>
              <a:bodyPr wrap="none" rtlCol="0">
                <a:spAutoFit/>
              </a:bodyPr>
              <a:lstStyle/>
              <a:p>
                <a:endParaRPr lang="en-US" dirty="0">
                  <a:latin typeface="NikoshBAN" pitchFamily="2" charset="0"/>
                  <a:cs typeface="NikoshBAN" pitchFamily="2" charset="0"/>
                </a:endParaRPr>
              </a:p>
            </p:txBody>
          </p:sp>
        </p:grpSp>
        <p:sp>
          <p:nvSpPr>
            <p:cNvPr id="3" name="Rectangle 2"/>
            <p:cNvSpPr/>
            <p:nvPr/>
          </p:nvSpPr>
          <p:spPr>
            <a:xfrm>
              <a:off x="1224417" y="76200"/>
              <a:ext cx="6712080" cy="6619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4400" b="1" dirty="0">
                  <a:latin typeface="NikoshBAN" pitchFamily="2" charset="0"/>
                </a:rPr>
                <a:t>بِسْمِ اللَّهِ الرَّحْمَنِ الرَّحِيمِ</a:t>
              </a:r>
              <a:endParaRPr lang="en-US" sz="4400" b="1" dirty="0">
                <a:latin typeface="NikoshBAN" pitchFamily="2" charset="0"/>
                <a:cs typeface="NikoshBAN" pitchFamily="2" charset="0"/>
              </a:endParaRPr>
            </a:p>
          </p:txBody>
        </p:sp>
      </p:grpSp>
    </p:spTree>
    <p:extLst>
      <p:ext uri="{BB962C8B-B14F-4D97-AF65-F5344CB8AC3E}">
        <p14:creationId xmlns:p14="http://schemas.microsoft.com/office/powerpoint/2010/main" val="1836645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3099180" y="1923801"/>
            <a:ext cx="2463420" cy="22244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latin typeface="NikoshBAN" pitchFamily="2" charset="0"/>
              <a:cs typeface="NikoshBAN" pitchFamily="2" charset="0"/>
            </a:endParaRPr>
          </a:p>
        </p:txBody>
      </p:sp>
      <p:sp>
        <p:nvSpPr>
          <p:cNvPr id="3" name="Rectangle 2"/>
          <p:cNvSpPr/>
          <p:nvPr/>
        </p:nvSpPr>
        <p:spPr>
          <a:xfrm rot="19425995">
            <a:off x="5459247" y="1796126"/>
            <a:ext cx="1091966" cy="523220"/>
          </a:xfrm>
          <a:prstGeom prst="rect">
            <a:avLst/>
          </a:prstGeom>
        </p:spPr>
        <p:txBody>
          <a:bodyPr wrap="none">
            <a:spAutoFit/>
          </a:bodyPr>
          <a:lstStyle/>
          <a:p>
            <a:r>
              <a:rPr lang="ar-SA" sz="2800" dirty="0"/>
              <a:t>الْأَشْجَارُ</a:t>
            </a:r>
            <a:endParaRPr lang="en-US" sz="2800" dirty="0"/>
          </a:p>
        </p:txBody>
      </p:sp>
      <p:sp>
        <p:nvSpPr>
          <p:cNvPr id="4" name="Rectangle 3"/>
          <p:cNvSpPr/>
          <p:nvPr/>
        </p:nvSpPr>
        <p:spPr>
          <a:xfrm rot="1308777">
            <a:off x="5478130" y="3853190"/>
            <a:ext cx="817853" cy="523220"/>
          </a:xfrm>
          <a:prstGeom prst="rect">
            <a:avLst/>
          </a:prstGeom>
        </p:spPr>
        <p:txBody>
          <a:bodyPr wrap="none">
            <a:spAutoFit/>
          </a:bodyPr>
          <a:lstStyle/>
          <a:p>
            <a:r>
              <a:rPr lang="ar-SA" sz="2800" dirty="0"/>
              <a:t>الثِّمَارُ</a:t>
            </a:r>
            <a:endParaRPr lang="en-US" sz="2800" dirty="0"/>
          </a:p>
        </p:txBody>
      </p:sp>
      <p:sp>
        <p:nvSpPr>
          <p:cNvPr id="5" name="Rectangle 4"/>
          <p:cNvSpPr/>
          <p:nvPr/>
        </p:nvSpPr>
        <p:spPr>
          <a:xfrm rot="7407692">
            <a:off x="3313849" y="4290441"/>
            <a:ext cx="702436" cy="523220"/>
          </a:xfrm>
          <a:prstGeom prst="rect">
            <a:avLst/>
          </a:prstGeom>
        </p:spPr>
        <p:txBody>
          <a:bodyPr wrap="none">
            <a:spAutoFit/>
          </a:bodyPr>
          <a:lstStyle/>
          <a:p>
            <a:r>
              <a:rPr lang="ar-SA" sz="2800" dirty="0"/>
              <a:t>الْمَاءُ</a:t>
            </a:r>
            <a:endParaRPr lang="en-US" sz="2800" dirty="0"/>
          </a:p>
        </p:txBody>
      </p:sp>
      <p:sp>
        <p:nvSpPr>
          <p:cNvPr id="6" name="Rectangle 5"/>
          <p:cNvSpPr/>
          <p:nvPr/>
        </p:nvSpPr>
        <p:spPr>
          <a:xfrm>
            <a:off x="1828800" y="2895600"/>
            <a:ext cx="1023037" cy="523220"/>
          </a:xfrm>
          <a:prstGeom prst="rect">
            <a:avLst/>
          </a:prstGeom>
        </p:spPr>
        <p:txBody>
          <a:bodyPr wrap="none">
            <a:spAutoFit/>
          </a:bodyPr>
          <a:lstStyle/>
          <a:p>
            <a:r>
              <a:rPr lang="ar-SA" sz="2800" dirty="0"/>
              <a:t>الْأَرْضُ</a:t>
            </a:r>
            <a:endParaRPr lang="en-US" sz="2800" dirty="0"/>
          </a:p>
        </p:txBody>
      </p:sp>
      <p:sp>
        <p:nvSpPr>
          <p:cNvPr id="7" name="Rectangle 6"/>
          <p:cNvSpPr/>
          <p:nvPr/>
        </p:nvSpPr>
        <p:spPr>
          <a:xfrm rot="15066143">
            <a:off x="2770847" y="1134179"/>
            <a:ext cx="1220206" cy="523220"/>
          </a:xfrm>
          <a:prstGeom prst="rect">
            <a:avLst/>
          </a:prstGeom>
        </p:spPr>
        <p:txBody>
          <a:bodyPr wrap="none">
            <a:spAutoFit/>
          </a:bodyPr>
          <a:lstStyle/>
          <a:p>
            <a:r>
              <a:rPr lang="bn-IN" sz="2800" dirty="0"/>
              <a:t> </a:t>
            </a:r>
            <a:r>
              <a:rPr lang="ar-SA" sz="2800" dirty="0" smtClean="0"/>
              <a:t>الْبَقَرَةُ</a:t>
            </a:r>
            <a:r>
              <a:rPr lang="bn-IN" sz="2800" dirty="0" smtClean="0"/>
              <a:t> </a:t>
            </a:r>
            <a:endParaRPr lang="en-US" sz="2800" dirty="0"/>
          </a:p>
        </p:txBody>
      </p:sp>
      <p:sp>
        <p:nvSpPr>
          <p:cNvPr id="8" name="Rectangle 7"/>
          <p:cNvSpPr/>
          <p:nvPr/>
        </p:nvSpPr>
        <p:spPr>
          <a:xfrm>
            <a:off x="3380950" y="2532389"/>
            <a:ext cx="1899879" cy="923330"/>
          </a:xfrm>
          <a:prstGeom prst="rect">
            <a:avLst/>
          </a:prstGeom>
        </p:spPr>
        <p:txBody>
          <a:bodyPr wrap="none">
            <a:spAutoFit/>
          </a:bodyPr>
          <a:lstStyle/>
          <a:p>
            <a:r>
              <a:rPr lang="ar-SA" sz="5400" dirty="0"/>
              <a:t>نِعْمَةُ اللّٰهِ</a:t>
            </a:r>
            <a:endParaRPr lang="en-US" sz="5400" dirty="0"/>
          </a:p>
        </p:txBody>
      </p:sp>
      <p:sp>
        <p:nvSpPr>
          <p:cNvPr id="9" name="Rectangle 8"/>
          <p:cNvSpPr/>
          <p:nvPr/>
        </p:nvSpPr>
        <p:spPr>
          <a:xfrm>
            <a:off x="0" y="6564868"/>
            <a:ext cx="7010400" cy="338554"/>
          </a:xfrm>
          <a:prstGeom prst="rect">
            <a:avLst/>
          </a:prstGeom>
        </p:spPr>
        <p:txBody>
          <a:bodyPr wrap="square">
            <a:spAutoFit/>
          </a:bodyPr>
          <a:lstStyle/>
          <a:p>
            <a:r>
              <a:rPr lang="en-US" sz="1600" dirty="0" err="1">
                <a:latin typeface="NikoshBAN" pitchFamily="2" charset="0"/>
                <a:cs typeface="NikoshBAN" pitchFamily="2" charset="0"/>
              </a:rPr>
              <a:t>জামিলাতুন</a:t>
            </a:r>
            <a:r>
              <a:rPr lang="en-US" sz="1600" dirty="0">
                <a:latin typeface="NikoshBAN" pitchFamily="2" charset="0"/>
                <a:cs typeface="NikoshBAN" pitchFamily="2" charset="0"/>
              </a:rPr>
              <a:t> </a:t>
            </a:r>
            <a:r>
              <a:rPr lang="en-US" sz="1600" dirty="0" err="1">
                <a:latin typeface="NikoshBAN" pitchFamily="2" charset="0"/>
                <a:cs typeface="NikoshBAN" pitchFamily="2" charset="0"/>
              </a:rPr>
              <a:t>নেছা</a:t>
            </a:r>
            <a:r>
              <a:rPr lang="en-US" sz="1600" dirty="0">
                <a:latin typeface="NikoshBAN" pitchFamily="2" charset="0"/>
                <a:cs typeface="NikoshBAN" pitchFamily="2" charset="0"/>
              </a:rPr>
              <a:t> , </a:t>
            </a:r>
            <a:r>
              <a:rPr lang="en-US" sz="1600" dirty="0" err="1">
                <a:latin typeface="NikoshBAN" pitchFamily="2" charset="0"/>
                <a:cs typeface="NikoshBAN" pitchFamily="2" charset="0"/>
              </a:rPr>
              <a:t>সহকারী</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মৌলভী</a:t>
            </a:r>
            <a:r>
              <a:rPr lang="en-US" sz="1600" dirty="0">
                <a:latin typeface="NikoshBAN" pitchFamily="2" charset="0"/>
                <a:cs typeface="NikoshBAN" pitchFamily="2" charset="0"/>
              </a:rPr>
              <a:t>, </a:t>
            </a:r>
            <a:r>
              <a:rPr lang="en-US" sz="1600" dirty="0" err="1">
                <a:latin typeface="NikoshBAN" pitchFamily="2" charset="0"/>
                <a:cs typeface="NikoshBAN" pitchFamily="2" charset="0"/>
              </a:rPr>
              <a:t>ছড়ারকুটি</a:t>
            </a:r>
            <a:r>
              <a:rPr lang="en-US" sz="1600" dirty="0">
                <a:latin typeface="NikoshBAN" pitchFamily="2" charset="0"/>
                <a:cs typeface="NikoshBAN" pitchFamily="2" charset="0"/>
              </a:rPr>
              <a:t> </a:t>
            </a:r>
            <a:r>
              <a:rPr lang="en-US" sz="1600" dirty="0" err="1">
                <a:latin typeface="NikoshBAN" pitchFamily="2" charset="0"/>
                <a:cs typeface="NikoshBAN" pitchFamily="2" charset="0"/>
              </a:rPr>
              <a:t>আল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ওয়াহেদীয়া</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দ্বি-মুখী</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দাখিল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মাদ্রাসা</a:t>
            </a:r>
            <a:r>
              <a:rPr lang="en-US" sz="1600" dirty="0">
                <a:latin typeface="NikoshBAN" pitchFamily="2" charset="0"/>
                <a:cs typeface="NikoshBAN" pitchFamily="2" charset="0"/>
              </a:rPr>
              <a:t>, </a:t>
            </a:r>
            <a:r>
              <a:rPr lang="en-US" sz="1600" dirty="0" err="1">
                <a:latin typeface="NikoshBAN" pitchFamily="2" charset="0"/>
                <a:cs typeface="NikoshBAN" pitchFamily="2" charset="0"/>
              </a:rPr>
              <a:t>সুন্দরগঞ্জ</a:t>
            </a:r>
            <a:r>
              <a:rPr lang="en-US" sz="1600" dirty="0">
                <a:latin typeface="NikoshBAN" pitchFamily="2" charset="0"/>
                <a:cs typeface="NikoshBAN" pitchFamily="2" charset="0"/>
              </a:rPr>
              <a:t>, </a:t>
            </a:r>
            <a:r>
              <a:rPr lang="en-US" sz="1600" dirty="0" err="1">
                <a:latin typeface="NikoshBAN" pitchFamily="2" charset="0"/>
                <a:cs typeface="NikoshBAN" pitchFamily="2" charset="0"/>
              </a:rPr>
              <a:t>গাইবান্ধা</a:t>
            </a:r>
            <a:r>
              <a:rPr lang="en-US" sz="1600" dirty="0">
                <a:latin typeface="NikoshBAN" pitchFamily="2" charset="0"/>
                <a:cs typeface="NikoshBAN" pitchFamily="2" charset="0"/>
              </a:rPr>
              <a:t>।</a:t>
            </a:r>
          </a:p>
        </p:txBody>
      </p:sp>
    </p:spTree>
    <p:extLst>
      <p:ext uri="{BB962C8B-B14F-4D97-AF65-F5344CB8AC3E}">
        <p14:creationId xmlns:p14="http://schemas.microsoft.com/office/powerpoint/2010/main" val="405600253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fade">
                                      <p:cBhvr>
                                        <p:cTn id="28" dur="1000"/>
                                        <p:tgtEl>
                                          <p:spTgt spid="3"/>
                                        </p:tgtEl>
                                      </p:cBhvr>
                                    </p:animEffect>
                                    <p:anim calcmode="lin" valueType="num">
                                      <p:cBhvr>
                                        <p:cTn id="29" dur="1000" fill="hold"/>
                                        <p:tgtEl>
                                          <p:spTgt spid="3"/>
                                        </p:tgtEl>
                                        <p:attrNameLst>
                                          <p:attrName>ppt_x</p:attrName>
                                        </p:attrNameLst>
                                      </p:cBhvr>
                                      <p:tavLst>
                                        <p:tav tm="0">
                                          <p:val>
                                            <p:strVal val="#ppt_x"/>
                                          </p:val>
                                        </p:tav>
                                        <p:tav tm="100000">
                                          <p:val>
                                            <p:strVal val="#ppt_x"/>
                                          </p:val>
                                        </p:tav>
                                      </p:tavLst>
                                    </p:anim>
                                    <p:anim calcmode="lin" valueType="num">
                                      <p:cBhvr>
                                        <p:cTn id="30"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1000"/>
                                        <p:tgtEl>
                                          <p:spTgt spid="4"/>
                                        </p:tgtEl>
                                      </p:cBhvr>
                                    </p:animEffect>
                                    <p:anim calcmode="lin" valueType="num">
                                      <p:cBhvr>
                                        <p:cTn id="36" dur="1000" fill="hold"/>
                                        <p:tgtEl>
                                          <p:spTgt spid="4"/>
                                        </p:tgtEl>
                                        <p:attrNameLst>
                                          <p:attrName>ppt_x</p:attrName>
                                        </p:attrNameLst>
                                      </p:cBhvr>
                                      <p:tavLst>
                                        <p:tav tm="0">
                                          <p:val>
                                            <p:strVal val="#ppt_x"/>
                                          </p:val>
                                        </p:tav>
                                        <p:tav tm="100000">
                                          <p:val>
                                            <p:strVal val="#ppt_x"/>
                                          </p:val>
                                        </p:tav>
                                      </p:tavLst>
                                    </p:anim>
                                    <p:anim calcmode="lin" valueType="num">
                                      <p:cBhvr>
                                        <p:cTn id="3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fade">
                                      <p:cBhvr>
                                        <p:cTn id="42" dur="1000"/>
                                        <p:tgtEl>
                                          <p:spTgt spid="5"/>
                                        </p:tgtEl>
                                      </p:cBhvr>
                                    </p:animEffect>
                                    <p:anim calcmode="lin" valueType="num">
                                      <p:cBhvr>
                                        <p:cTn id="43" dur="1000" fill="hold"/>
                                        <p:tgtEl>
                                          <p:spTgt spid="5"/>
                                        </p:tgtEl>
                                        <p:attrNameLst>
                                          <p:attrName>ppt_x</p:attrName>
                                        </p:attrNameLst>
                                      </p:cBhvr>
                                      <p:tavLst>
                                        <p:tav tm="0">
                                          <p:val>
                                            <p:strVal val="#ppt_x"/>
                                          </p:val>
                                        </p:tav>
                                        <p:tav tm="100000">
                                          <p:val>
                                            <p:strVal val="#ppt_x"/>
                                          </p:val>
                                        </p:tav>
                                      </p:tavLst>
                                    </p:anim>
                                    <p:anim calcmode="lin" valueType="num">
                                      <p:cBhvr>
                                        <p:cTn id="4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fade">
                                      <p:cBhvr>
                                        <p:cTn id="49" dur="1000"/>
                                        <p:tgtEl>
                                          <p:spTgt spid="6"/>
                                        </p:tgtEl>
                                      </p:cBhvr>
                                    </p:animEffect>
                                    <p:anim calcmode="lin" valueType="num">
                                      <p:cBhvr>
                                        <p:cTn id="50" dur="1000" fill="hold"/>
                                        <p:tgtEl>
                                          <p:spTgt spid="6"/>
                                        </p:tgtEl>
                                        <p:attrNameLst>
                                          <p:attrName>ppt_x</p:attrName>
                                        </p:attrNameLst>
                                      </p:cBhvr>
                                      <p:tavLst>
                                        <p:tav tm="0">
                                          <p:val>
                                            <p:strVal val="#ppt_x"/>
                                          </p:val>
                                        </p:tav>
                                        <p:tav tm="100000">
                                          <p:val>
                                            <p:strVal val="#ppt_x"/>
                                          </p:val>
                                        </p:tav>
                                      </p:tavLst>
                                    </p:anim>
                                    <p:anim calcmode="lin" valueType="num">
                                      <p:cBhvr>
                                        <p:cTn id="5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P spid="5" grpId="0"/>
      <p:bldP spid="6"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083000136"/>
              </p:ext>
            </p:extLst>
          </p:nvPr>
        </p:nvGraphicFramePr>
        <p:xfrm>
          <a:off x="152400" y="825576"/>
          <a:ext cx="8382000" cy="6042660"/>
        </p:xfrm>
        <a:graphic>
          <a:graphicData uri="http://schemas.openxmlformats.org/drawingml/2006/table">
            <a:tbl>
              <a:tblPr firstRow="1" firstCol="1" bandRow="1">
                <a:tableStyleId>{5C22544A-7EE6-4342-B048-85BDC9FD1C3A}</a:tableStyleId>
              </a:tblPr>
              <a:tblGrid>
                <a:gridCol w="2827482"/>
                <a:gridCol w="2827482"/>
                <a:gridCol w="2727036"/>
              </a:tblGrid>
              <a:tr h="413596">
                <a:tc>
                  <a:txBody>
                    <a:bodyPr/>
                    <a:lstStyle/>
                    <a:p>
                      <a:pPr marL="0" marR="0" algn="ctr">
                        <a:lnSpc>
                          <a:spcPct val="115000"/>
                        </a:lnSpc>
                        <a:spcBef>
                          <a:spcPts val="0"/>
                        </a:spcBef>
                        <a:spcAft>
                          <a:spcPts val="0"/>
                        </a:spcAft>
                      </a:pPr>
                      <a:r>
                        <a:rPr lang="ar-SA" sz="2000" dirty="0">
                          <a:effectLst/>
                          <a:latin typeface="NikoshBAN" pitchFamily="2" charset="0"/>
                        </a:rPr>
                        <a:t>الجَمْعُ</a:t>
                      </a:r>
                      <a:r>
                        <a:rPr lang="en-US" sz="2000" dirty="0">
                          <a:effectLst/>
                          <a:latin typeface="NikoshBAN" pitchFamily="2" charset="0"/>
                          <a:cs typeface="NikoshBAN" pitchFamily="2" charset="0"/>
                        </a:rPr>
                        <a:t> (</a:t>
                      </a:r>
                      <a:r>
                        <a:rPr lang="bn-IN" sz="2000" dirty="0">
                          <a:effectLst/>
                          <a:latin typeface="NikoshBAN" pitchFamily="2" charset="0"/>
                          <a:cs typeface="NikoshBAN" pitchFamily="2" charset="0"/>
                        </a:rPr>
                        <a:t>বহুবচন)</a:t>
                      </a:r>
                      <a:endParaRPr lang="en-US" sz="2000" dirty="0">
                        <a:effectLst/>
                        <a:latin typeface="NikoshBAN" pitchFamily="2" charset="0"/>
                        <a:ea typeface="Calibri"/>
                        <a:cs typeface="NikoshBAN" pitchFamily="2" charset="0"/>
                      </a:endParaRPr>
                    </a:p>
                  </a:txBody>
                  <a:tcPr marL="9525" marR="9525" marT="9525" marB="9525" anchor="ctr"/>
                </a:tc>
                <a:tc>
                  <a:txBody>
                    <a:bodyPr/>
                    <a:lstStyle/>
                    <a:p>
                      <a:pPr marL="0" marR="0" algn="ctr">
                        <a:lnSpc>
                          <a:spcPct val="115000"/>
                        </a:lnSpc>
                        <a:spcBef>
                          <a:spcPts val="0"/>
                        </a:spcBef>
                        <a:spcAft>
                          <a:spcPts val="0"/>
                        </a:spcAft>
                      </a:pPr>
                      <a:r>
                        <a:rPr lang="ar-SA" sz="2000">
                          <a:effectLst/>
                          <a:latin typeface="NikoshBAN" pitchFamily="2" charset="0"/>
                        </a:rPr>
                        <a:t>المفرد</a:t>
                      </a:r>
                      <a:r>
                        <a:rPr lang="en-US" sz="2000">
                          <a:effectLst/>
                          <a:latin typeface="NikoshBAN" pitchFamily="2" charset="0"/>
                          <a:cs typeface="NikoshBAN" pitchFamily="2" charset="0"/>
                        </a:rPr>
                        <a:t> (</a:t>
                      </a:r>
                      <a:r>
                        <a:rPr lang="bn-IN" sz="2000">
                          <a:effectLst/>
                          <a:latin typeface="NikoshBAN" pitchFamily="2" charset="0"/>
                          <a:cs typeface="NikoshBAN" pitchFamily="2" charset="0"/>
                        </a:rPr>
                        <a:t>একবচন)</a:t>
                      </a:r>
                      <a:endParaRPr lang="en-US" sz="2000">
                        <a:effectLst/>
                        <a:latin typeface="NikoshBAN" pitchFamily="2" charset="0"/>
                        <a:ea typeface="Calibri"/>
                        <a:cs typeface="NikoshBAN" pitchFamily="2" charset="0"/>
                      </a:endParaRPr>
                    </a:p>
                  </a:txBody>
                  <a:tcPr marL="9525" marR="9525" marT="9525" marB="9525" anchor="ctr"/>
                </a:tc>
                <a:tc>
                  <a:txBody>
                    <a:bodyPr/>
                    <a:lstStyle/>
                    <a:p>
                      <a:pPr marL="0" marR="0" algn="ctr">
                        <a:lnSpc>
                          <a:spcPct val="115000"/>
                        </a:lnSpc>
                        <a:spcBef>
                          <a:spcPts val="0"/>
                        </a:spcBef>
                        <a:spcAft>
                          <a:spcPts val="0"/>
                        </a:spcAft>
                      </a:pPr>
                      <a:r>
                        <a:rPr lang="ar-SA" sz="2000">
                          <a:effectLst/>
                          <a:latin typeface="NikoshBAN" pitchFamily="2" charset="0"/>
                        </a:rPr>
                        <a:t>الجملة</a:t>
                      </a:r>
                      <a:r>
                        <a:rPr lang="en-US" sz="2000">
                          <a:effectLst/>
                          <a:latin typeface="NikoshBAN" pitchFamily="2" charset="0"/>
                          <a:cs typeface="NikoshBAN" pitchFamily="2" charset="0"/>
                        </a:rPr>
                        <a:t> (</a:t>
                      </a:r>
                      <a:r>
                        <a:rPr lang="bn-IN" sz="2000">
                          <a:effectLst/>
                          <a:latin typeface="NikoshBAN" pitchFamily="2" charset="0"/>
                          <a:cs typeface="NikoshBAN" pitchFamily="2" charset="0"/>
                        </a:rPr>
                        <a:t>বাক্য)</a:t>
                      </a:r>
                      <a:endParaRPr lang="en-US" sz="2000">
                        <a:effectLst/>
                        <a:latin typeface="NikoshBAN" pitchFamily="2" charset="0"/>
                        <a:ea typeface="Calibri"/>
                        <a:cs typeface="NikoshBAN" pitchFamily="2" charset="0"/>
                      </a:endParaRPr>
                    </a:p>
                  </a:txBody>
                  <a:tcPr marL="9525" marR="9525" marT="9525" marB="9525" anchor="ctr"/>
                </a:tc>
              </a:tr>
              <a:tr h="809272">
                <a:tc>
                  <a:txBody>
                    <a:bodyPr/>
                    <a:lstStyle/>
                    <a:p>
                      <a:pPr marL="0" marR="0">
                        <a:lnSpc>
                          <a:spcPct val="115000"/>
                        </a:lnSpc>
                        <a:spcBef>
                          <a:spcPts val="0"/>
                        </a:spcBef>
                        <a:spcAft>
                          <a:spcPts val="0"/>
                        </a:spcAft>
                      </a:pPr>
                      <a:r>
                        <a:rPr lang="ar-SA" sz="2000" dirty="0">
                          <a:effectLst/>
                          <a:latin typeface="NikoshBAN" pitchFamily="2" charset="0"/>
                        </a:rPr>
                        <a:t>أَنْهَارٌ</a:t>
                      </a:r>
                      <a:endParaRPr lang="en-US" sz="2000" dirty="0">
                        <a:effectLst/>
                        <a:latin typeface="NikoshBAN" pitchFamily="2" charset="0"/>
                        <a:ea typeface="Calibri"/>
                        <a:cs typeface="NikoshBAN" pitchFamily="2" charset="0"/>
                      </a:endParaRPr>
                    </a:p>
                  </a:txBody>
                  <a:tcPr marL="9525" marR="9525" marT="9525" marB="9525" anchor="ctr"/>
                </a:tc>
                <a:tc>
                  <a:txBody>
                    <a:bodyPr/>
                    <a:lstStyle/>
                    <a:p>
                      <a:pPr marL="0" marR="0">
                        <a:lnSpc>
                          <a:spcPct val="115000"/>
                        </a:lnSpc>
                        <a:spcBef>
                          <a:spcPts val="0"/>
                        </a:spcBef>
                        <a:spcAft>
                          <a:spcPts val="0"/>
                        </a:spcAft>
                      </a:pPr>
                      <a:r>
                        <a:rPr lang="ar-SA" sz="2000">
                          <a:effectLst/>
                          <a:latin typeface="NikoshBAN" pitchFamily="2" charset="0"/>
                        </a:rPr>
                        <a:t>نَهْرٌ</a:t>
                      </a:r>
                      <a:endParaRPr lang="en-US" sz="2000">
                        <a:effectLst/>
                        <a:latin typeface="NikoshBAN" pitchFamily="2" charset="0"/>
                        <a:ea typeface="Calibri"/>
                        <a:cs typeface="NikoshBAN" pitchFamily="2" charset="0"/>
                      </a:endParaRPr>
                    </a:p>
                  </a:txBody>
                  <a:tcPr marL="9525" marR="9525" marT="9525" marB="9525" anchor="ctr"/>
                </a:tc>
                <a:tc>
                  <a:txBody>
                    <a:bodyPr/>
                    <a:lstStyle/>
                    <a:p>
                      <a:pPr marL="0" marR="0">
                        <a:lnSpc>
                          <a:spcPct val="115000"/>
                        </a:lnSpc>
                        <a:spcBef>
                          <a:spcPts val="0"/>
                        </a:spcBef>
                        <a:spcAft>
                          <a:spcPts val="0"/>
                        </a:spcAft>
                      </a:pPr>
                      <a:r>
                        <a:rPr lang="ar-SA" sz="2000" dirty="0">
                          <a:effectLst/>
                          <a:latin typeface="NikoshBAN" pitchFamily="2" charset="0"/>
                        </a:rPr>
                        <a:t>مَاءُ النَّهْرِ عَذْبٌ</a:t>
                      </a:r>
                      <a:r>
                        <a:rPr lang="en-US" sz="2000" dirty="0">
                          <a:effectLst/>
                          <a:latin typeface="NikoshBAN" pitchFamily="2" charset="0"/>
                          <a:cs typeface="NikoshBAN" pitchFamily="2" charset="0"/>
                        </a:rPr>
                        <a:t>. (</a:t>
                      </a:r>
                      <a:r>
                        <a:rPr lang="bn-IN" sz="2000" dirty="0">
                          <a:effectLst/>
                          <a:latin typeface="NikoshBAN" pitchFamily="2" charset="0"/>
                          <a:cs typeface="NikoshBAN" pitchFamily="2" charset="0"/>
                        </a:rPr>
                        <a:t>নদীর পানি মিঠা।)</a:t>
                      </a:r>
                      <a:endParaRPr lang="en-US" sz="2000" dirty="0">
                        <a:effectLst/>
                        <a:latin typeface="NikoshBAN" pitchFamily="2" charset="0"/>
                        <a:ea typeface="Calibri"/>
                        <a:cs typeface="NikoshBAN" pitchFamily="2" charset="0"/>
                      </a:endParaRPr>
                    </a:p>
                  </a:txBody>
                  <a:tcPr marL="9525" marR="9525" marT="9525" marB="9525" anchor="ctr"/>
                </a:tc>
              </a:tr>
              <a:tr h="1204948">
                <a:tc>
                  <a:txBody>
                    <a:bodyPr/>
                    <a:lstStyle/>
                    <a:p>
                      <a:pPr marL="0" marR="0">
                        <a:lnSpc>
                          <a:spcPct val="115000"/>
                        </a:lnSpc>
                        <a:spcBef>
                          <a:spcPts val="0"/>
                        </a:spcBef>
                        <a:spcAft>
                          <a:spcPts val="0"/>
                        </a:spcAft>
                      </a:pPr>
                      <a:r>
                        <a:rPr lang="ar-SA" sz="2000" dirty="0">
                          <a:effectLst/>
                          <a:latin typeface="NikoshBAN" pitchFamily="2" charset="0"/>
                        </a:rPr>
                        <a:t>جِبَالٌ</a:t>
                      </a:r>
                      <a:endParaRPr lang="en-US" sz="2000" dirty="0">
                        <a:effectLst/>
                        <a:latin typeface="NikoshBAN" pitchFamily="2" charset="0"/>
                        <a:ea typeface="Calibri"/>
                        <a:cs typeface="NikoshBAN" pitchFamily="2" charset="0"/>
                      </a:endParaRPr>
                    </a:p>
                  </a:txBody>
                  <a:tcPr marL="9525" marR="9525" marT="9525" marB="9525" anchor="ctr"/>
                </a:tc>
                <a:tc>
                  <a:txBody>
                    <a:bodyPr/>
                    <a:lstStyle/>
                    <a:p>
                      <a:pPr marL="0" marR="0">
                        <a:lnSpc>
                          <a:spcPct val="115000"/>
                        </a:lnSpc>
                        <a:spcBef>
                          <a:spcPts val="0"/>
                        </a:spcBef>
                        <a:spcAft>
                          <a:spcPts val="0"/>
                        </a:spcAft>
                      </a:pPr>
                      <a:r>
                        <a:rPr lang="ar-SA" sz="2000">
                          <a:effectLst/>
                          <a:latin typeface="NikoshBAN" pitchFamily="2" charset="0"/>
                        </a:rPr>
                        <a:t>جَبَلٌ</a:t>
                      </a:r>
                      <a:endParaRPr lang="en-US" sz="2000">
                        <a:effectLst/>
                        <a:latin typeface="NikoshBAN" pitchFamily="2" charset="0"/>
                        <a:ea typeface="Calibri"/>
                        <a:cs typeface="NikoshBAN" pitchFamily="2" charset="0"/>
                      </a:endParaRPr>
                    </a:p>
                  </a:txBody>
                  <a:tcPr marL="9525" marR="9525" marT="9525" marB="9525" anchor="ctr"/>
                </a:tc>
                <a:tc>
                  <a:txBody>
                    <a:bodyPr/>
                    <a:lstStyle/>
                    <a:p>
                      <a:pPr marL="0" marR="0">
                        <a:lnSpc>
                          <a:spcPct val="115000"/>
                        </a:lnSpc>
                        <a:spcBef>
                          <a:spcPts val="0"/>
                        </a:spcBef>
                        <a:spcAft>
                          <a:spcPts val="0"/>
                        </a:spcAft>
                      </a:pPr>
                      <a:r>
                        <a:rPr lang="ar-SA" sz="2000" dirty="0">
                          <a:effectLst/>
                          <a:latin typeface="NikoshBAN" pitchFamily="2" charset="0"/>
                        </a:rPr>
                        <a:t>جَبَلُ الرَّحْمَةِ فِي مَكَّةَ</a:t>
                      </a:r>
                      <a:r>
                        <a:rPr lang="en-US" sz="2000" dirty="0">
                          <a:effectLst/>
                          <a:latin typeface="NikoshBAN" pitchFamily="2" charset="0"/>
                          <a:cs typeface="NikoshBAN" pitchFamily="2" charset="0"/>
                        </a:rPr>
                        <a:t>. (</a:t>
                      </a:r>
                      <a:r>
                        <a:rPr lang="bn-IN" sz="2000" dirty="0">
                          <a:effectLst/>
                          <a:latin typeface="NikoshBAN" pitchFamily="2" charset="0"/>
                          <a:cs typeface="NikoshBAN" pitchFamily="2" charset="0"/>
                        </a:rPr>
                        <a:t>জাবালে রহমত মক্কায় অবস্থিত।)</a:t>
                      </a:r>
                      <a:endParaRPr lang="en-US" sz="2000" dirty="0">
                        <a:effectLst/>
                        <a:latin typeface="NikoshBAN" pitchFamily="2" charset="0"/>
                        <a:ea typeface="Calibri"/>
                        <a:cs typeface="NikoshBAN" pitchFamily="2" charset="0"/>
                      </a:endParaRPr>
                    </a:p>
                  </a:txBody>
                  <a:tcPr marL="9525" marR="9525" marT="9525" marB="9525" anchor="ctr"/>
                </a:tc>
              </a:tr>
              <a:tr h="809272">
                <a:tc>
                  <a:txBody>
                    <a:bodyPr/>
                    <a:lstStyle/>
                    <a:p>
                      <a:pPr marL="0" marR="0">
                        <a:lnSpc>
                          <a:spcPct val="115000"/>
                        </a:lnSpc>
                        <a:spcBef>
                          <a:spcPts val="0"/>
                        </a:spcBef>
                        <a:spcAft>
                          <a:spcPts val="0"/>
                        </a:spcAft>
                      </a:pPr>
                      <a:r>
                        <a:rPr lang="ar-SA" sz="2000">
                          <a:effectLst/>
                          <a:latin typeface="NikoshBAN" pitchFamily="2" charset="0"/>
                        </a:rPr>
                        <a:t>النِّعَمُ</a:t>
                      </a:r>
                      <a:endParaRPr lang="en-US" sz="2000">
                        <a:effectLst/>
                        <a:latin typeface="NikoshBAN" pitchFamily="2" charset="0"/>
                        <a:ea typeface="Calibri"/>
                        <a:cs typeface="NikoshBAN" pitchFamily="2" charset="0"/>
                      </a:endParaRPr>
                    </a:p>
                  </a:txBody>
                  <a:tcPr marL="9525" marR="9525" marT="9525" marB="9525" anchor="ctr"/>
                </a:tc>
                <a:tc>
                  <a:txBody>
                    <a:bodyPr/>
                    <a:lstStyle/>
                    <a:p>
                      <a:pPr marL="0" marR="0">
                        <a:lnSpc>
                          <a:spcPct val="115000"/>
                        </a:lnSpc>
                        <a:spcBef>
                          <a:spcPts val="0"/>
                        </a:spcBef>
                        <a:spcAft>
                          <a:spcPts val="0"/>
                        </a:spcAft>
                      </a:pPr>
                      <a:r>
                        <a:rPr lang="ar-SA" sz="2000">
                          <a:effectLst/>
                          <a:latin typeface="NikoshBAN" pitchFamily="2" charset="0"/>
                        </a:rPr>
                        <a:t>النِّعْمَةُ</a:t>
                      </a:r>
                      <a:endParaRPr lang="en-US" sz="2000">
                        <a:effectLst/>
                        <a:latin typeface="NikoshBAN" pitchFamily="2" charset="0"/>
                        <a:ea typeface="Calibri"/>
                        <a:cs typeface="NikoshBAN" pitchFamily="2" charset="0"/>
                      </a:endParaRPr>
                    </a:p>
                  </a:txBody>
                  <a:tcPr marL="9525" marR="9525" marT="9525" marB="9525" anchor="ctr"/>
                </a:tc>
                <a:tc>
                  <a:txBody>
                    <a:bodyPr/>
                    <a:lstStyle/>
                    <a:p>
                      <a:pPr marL="0" marR="0">
                        <a:lnSpc>
                          <a:spcPct val="115000"/>
                        </a:lnSpc>
                        <a:spcBef>
                          <a:spcPts val="0"/>
                        </a:spcBef>
                        <a:spcAft>
                          <a:spcPts val="0"/>
                        </a:spcAft>
                      </a:pPr>
                      <a:r>
                        <a:rPr lang="ar-SA" sz="2000" dirty="0">
                          <a:effectLst/>
                          <a:latin typeface="NikoshBAN" pitchFamily="2" charset="0"/>
                        </a:rPr>
                        <a:t>نِعْمَةُ اللهِ وَاسِعَةٌ</a:t>
                      </a:r>
                      <a:r>
                        <a:rPr lang="en-US" sz="2000" dirty="0">
                          <a:effectLst/>
                          <a:latin typeface="NikoshBAN" pitchFamily="2" charset="0"/>
                          <a:cs typeface="NikoshBAN" pitchFamily="2" charset="0"/>
                        </a:rPr>
                        <a:t>. (</a:t>
                      </a:r>
                      <a:r>
                        <a:rPr lang="bn-IN" sz="2000" dirty="0">
                          <a:effectLst/>
                          <a:latin typeface="NikoshBAN" pitchFamily="2" charset="0"/>
                          <a:cs typeface="NikoshBAN" pitchFamily="2" charset="0"/>
                        </a:rPr>
                        <a:t>আল্লাহর নেয়ামত প্রশস্ত।)</a:t>
                      </a:r>
                      <a:endParaRPr lang="en-US" sz="2000" dirty="0">
                        <a:effectLst/>
                        <a:latin typeface="NikoshBAN" pitchFamily="2" charset="0"/>
                        <a:ea typeface="Calibri"/>
                        <a:cs typeface="NikoshBAN" pitchFamily="2" charset="0"/>
                      </a:endParaRPr>
                    </a:p>
                  </a:txBody>
                  <a:tcPr marL="9525" marR="9525" marT="9525" marB="9525" anchor="ctr"/>
                </a:tc>
              </a:tr>
              <a:tr h="1600624">
                <a:tc>
                  <a:txBody>
                    <a:bodyPr/>
                    <a:lstStyle/>
                    <a:p>
                      <a:pPr marL="0" marR="0">
                        <a:lnSpc>
                          <a:spcPct val="115000"/>
                        </a:lnSpc>
                        <a:spcBef>
                          <a:spcPts val="0"/>
                        </a:spcBef>
                        <a:spcAft>
                          <a:spcPts val="0"/>
                        </a:spcAft>
                      </a:pPr>
                      <a:r>
                        <a:rPr lang="ar-SA" sz="2000" dirty="0">
                          <a:effectLst/>
                          <a:latin typeface="NikoshBAN" pitchFamily="2" charset="0"/>
                        </a:rPr>
                        <a:t>خُلَفَاءُ</a:t>
                      </a:r>
                      <a:endParaRPr lang="en-US" sz="2000" dirty="0">
                        <a:effectLst/>
                        <a:latin typeface="NikoshBAN" pitchFamily="2" charset="0"/>
                        <a:ea typeface="Calibri"/>
                        <a:cs typeface="NikoshBAN" pitchFamily="2" charset="0"/>
                      </a:endParaRPr>
                    </a:p>
                  </a:txBody>
                  <a:tcPr marL="9525" marR="9525" marT="9525" marB="9525" anchor="ctr"/>
                </a:tc>
                <a:tc>
                  <a:txBody>
                    <a:bodyPr/>
                    <a:lstStyle/>
                    <a:p>
                      <a:pPr marL="0" marR="0">
                        <a:lnSpc>
                          <a:spcPct val="115000"/>
                        </a:lnSpc>
                        <a:spcBef>
                          <a:spcPts val="0"/>
                        </a:spcBef>
                        <a:spcAft>
                          <a:spcPts val="0"/>
                        </a:spcAft>
                      </a:pPr>
                      <a:r>
                        <a:rPr lang="ar-SA" sz="2000" dirty="0">
                          <a:effectLst/>
                          <a:latin typeface="NikoshBAN" pitchFamily="2" charset="0"/>
                        </a:rPr>
                        <a:t>خَلِيفَةٌ</a:t>
                      </a:r>
                      <a:endParaRPr lang="en-US" sz="2000" dirty="0">
                        <a:effectLst/>
                        <a:latin typeface="NikoshBAN" pitchFamily="2" charset="0"/>
                        <a:ea typeface="Calibri"/>
                        <a:cs typeface="NikoshBAN" pitchFamily="2" charset="0"/>
                      </a:endParaRPr>
                    </a:p>
                  </a:txBody>
                  <a:tcPr marL="9525" marR="9525" marT="9525" marB="9525" anchor="ctr"/>
                </a:tc>
                <a:tc>
                  <a:txBody>
                    <a:bodyPr/>
                    <a:lstStyle/>
                    <a:p>
                      <a:pPr marL="0" marR="0">
                        <a:lnSpc>
                          <a:spcPct val="115000"/>
                        </a:lnSpc>
                        <a:spcBef>
                          <a:spcPts val="0"/>
                        </a:spcBef>
                        <a:spcAft>
                          <a:spcPts val="0"/>
                        </a:spcAft>
                      </a:pPr>
                      <a:r>
                        <a:rPr lang="ar-SA" sz="2000">
                          <a:effectLst/>
                          <a:latin typeface="NikoshBAN" pitchFamily="2" charset="0"/>
                        </a:rPr>
                        <a:t>كَانَ أَبُوبَكْرٍ (رض) خَلِيفَةَ الْمُسْلِمِينَ</a:t>
                      </a:r>
                      <a:r>
                        <a:rPr lang="en-US" sz="2000">
                          <a:effectLst/>
                          <a:latin typeface="NikoshBAN" pitchFamily="2" charset="0"/>
                          <a:cs typeface="NikoshBAN" pitchFamily="2" charset="0"/>
                        </a:rPr>
                        <a:t>. (</a:t>
                      </a:r>
                      <a:r>
                        <a:rPr lang="bn-IN" sz="2000">
                          <a:effectLst/>
                          <a:latin typeface="NikoshBAN" pitchFamily="2" charset="0"/>
                          <a:cs typeface="NikoshBAN" pitchFamily="2" charset="0"/>
                        </a:rPr>
                        <a:t>আবু বকর রা. মুসলমানদের খলিফা ছিলেন।)</a:t>
                      </a:r>
                      <a:endParaRPr lang="en-US" sz="2000">
                        <a:effectLst/>
                        <a:latin typeface="NikoshBAN" pitchFamily="2" charset="0"/>
                        <a:ea typeface="Calibri"/>
                        <a:cs typeface="NikoshBAN" pitchFamily="2" charset="0"/>
                      </a:endParaRPr>
                    </a:p>
                  </a:txBody>
                  <a:tcPr marL="9525" marR="9525" marT="9525" marB="9525" anchor="ctr"/>
                </a:tc>
              </a:tr>
              <a:tr h="1204948">
                <a:tc>
                  <a:txBody>
                    <a:bodyPr/>
                    <a:lstStyle/>
                    <a:p>
                      <a:pPr marL="0" marR="0">
                        <a:lnSpc>
                          <a:spcPct val="115000"/>
                        </a:lnSpc>
                        <a:spcBef>
                          <a:spcPts val="0"/>
                        </a:spcBef>
                        <a:spcAft>
                          <a:spcPts val="0"/>
                        </a:spcAft>
                      </a:pPr>
                      <a:r>
                        <a:rPr lang="ar-SA" sz="2000" dirty="0">
                          <a:effectLst/>
                          <a:latin typeface="NikoshBAN" pitchFamily="2" charset="0"/>
                        </a:rPr>
                        <a:t>إِلَهَةٌ</a:t>
                      </a:r>
                      <a:endParaRPr lang="en-US" sz="2000" dirty="0">
                        <a:effectLst/>
                        <a:latin typeface="NikoshBAN" pitchFamily="2" charset="0"/>
                        <a:ea typeface="Calibri"/>
                        <a:cs typeface="NikoshBAN" pitchFamily="2" charset="0"/>
                      </a:endParaRPr>
                    </a:p>
                  </a:txBody>
                  <a:tcPr marL="9525" marR="9525" marT="9525" marB="9525" anchor="ctr"/>
                </a:tc>
                <a:tc>
                  <a:txBody>
                    <a:bodyPr/>
                    <a:lstStyle/>
                    <a:p>
                      <a:pPr marL="0" marR="0">
                        <a:lnSpc>
                          <a:spcPct val="115000"/>
                        </a:lnSpc>
                        <a:spcBef>
                          <a:spcPts val="0"/>
                        </a:spcBef>
                        <a:spcAft>
                          <a:spcPts val="0"/>
                        </a:spcAft>
                      </a:pPr>
                      <a:r>
                        <a:rPr lang="ar-SA" sz="2000" dirty="0">
                          <a:effectLst/>
                          <a:latin typeface="NikoshBAN" pitchFamily="2" charset="0"/>
                        </a:rPr>
                        <a:t>إِلٰهٌ</a:t>
                      </a:r>
                      <a:endParaRPr lang="en-US" sz="2000" dirty="0">
                        <a:effectLst/>
                        <a:latin typeface="NikoshBAN" pitchFamily="2" charset="0"/>
                        <a:ea typeface="Calibri"/>
                        <a:cs typeface="NikoshBAN" pitchFamily="2" charset="0"/>
                      </a:endParaRPr>
                    </a:p>
                  </a:txBody>
                  <a:tcPr marL="9525" marR="9525" marT="9525" marB="9525" anchor="ctr"/>
                </a:tc>
                <a:tc>
                  <a:txBody>
                    <a:bodyPr/>
                    <a:lstStyle/>
                    <a:p>
                      <a:pPr marL="0" marR="0">
                        <a:lnSpc>
                          <a:spcPct val="115000"/>
                        </a:lnSpc>
                        <a:spcBef>
                          <a:spcPts val="0"/>
                        </a:spcBef>
                        <a:spcAft>
                          <a:spcPts val="0"/>
                        </a:spcAft>
                      </a:pPr>
                      <a:r>
                        <a:rPr lang="ar-SA" sz="2000" dirty="0">
                          <a:effectLst/>
                          <a:latin typeface="NikoshBAN" pitchFamily="2" charset="0"/>
                        </a:rPr>
                        <a:t>اللهُ خَالِقُنَا وَإِلَهُنَا</a:t>
                      </a:r>
                      <a:r>
                        <a:rPr lang="en-US" sz="2000" dirty="0">
                          <a:effectLst/>
                          <a:latin typeface="NikoshBAN" pitchFamily="2" charset="0"/>
                          <a:cs typeface="NikoshBAN" pitchFamily="2" charset="0"/>
                        </a:rPr>
                        <a:t>. (</a:t>
                      </a:r>
                      <a:r>
                        <a:rPr lang="bn-IN" sz="2000" dirty="0">
                          <a:effectLst/>
                          <a:latin typeface="NikoshBAN" pitchFamily="2" charset="0"/>
                          <a:cs typeface="NikoshBAN" pitchFamily="2" charset="0"/>
                        </a:rPr>
                        <a:t>আল্লাহ আমাদের সৃষ্টিকর্তা ও উপাস্য।)</a:t>
                      </a:r>
                      <a:endParaRPr lang="en-US" sz="2000" dirty="0">
                        <a:effectLst/>
                        <a:latin typeface="NikoshBAN" pitchFamily="2" charset="0"/>
                        <a:ea typeface="Calibri"/>
                        <a:cs typeface="NikoshBAN" pitchFamily="2" charset="0"/>
                      </a:endParaRPr>
                    </a:p>
                  </a:txBody>
                  <a:tcPr marL="9525" marR="9525" marT="9525" marB="9525" anchor="ctr"/>
                </a:tc>
              </a:tr>
            </a:tbl>
          </a:graphicData>
        </a:graphic>
      </p:graphicFrame>
      <p:sp>
        <p:nvSpPr>
          <p:cNvPr id="3" name="Rectangle 1"/>
          <p:cNvSpPr>
            <a:spLocks noChangeArrowheads="1"/>
          </p:cNvSpPr>
          <p:nvPr/>
        </p:nvSpPr>
        <p:spPr bwMode="auto">
          <a:xfrm>
            <a:off x="3144672" y="249534"/>
            <a:ext cx="616547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NikoshBAN" pitchFamily="2" charset="0"/>
                <a:ea typeface="Times New Roman" pitchFamily="18" charset="0"/>
                <a:cs typeface="Arial" pitchFamily="34" charset="0"/>
              </a:rPr>
              <a:t>س . أَذْكُرْ مُفْرَدًا مِنَ الْجَمْعِ ثُمَّ اجْعَلْهُ فِي جُمْلَةٍ مُفِيدَةٍ</a:t>
            </a:r>
            <a:r>
              <a:rPr kumimoji="0" lang="en-US" sz="2800" b="1" i="0" u="none" strike="noStrike" cap="none" normalizeH="0" baseline="0" dirty="0" smtClean="0">
                <a:ln>
                  <a:noFill/>
                </a:ln>
                <a:solidFill>
                  <a:schemeClr val="tx1"/>
                </a:solidFill>
                <a:effectLst/>
                <a:latin typeface="NikoshBAN" pitchFamily="2" charset="0"/>
                <a:ea typeface="Times New Roman" pitchFamily="18" charset="0"/>
                <a:cs typeface="NikoshBAN" pitchFamily="2" charset="0"/>
              </a:rPr>
              <a:t> </a:t>
            </a:r>
            <a:endParaRPr kumimoji="0" lang="bn-BD" sz="2800" b="1" i="0" u="none" strike="noStrike" cap="none" normalizeH="0" baseline="0" dirty="0" smtClean="0">
              <a:ln>
                <a:noFill/>
              </a:ln>
              <a:solidFill>
                <a:schemeClr val="tx1"/>
              </a:solidFill>
              <a:effectLst/>
              <a:latin typeface="NikoshBAN" pitchFamily="2" charset="0"/>
              <a:ea typeface="Times New Roman" pitchFamily="18" charset="0"/>
              <a:cs typeface="NikoshBAN" pitchFamily="2" charset="0"/>
            </a:endParaRPr>
          </a:p>
        </p:txBody>
      </p:sp>
      <p:sp>
        <p:nvSpPr>
          <p:cNvPr id="4" name="Rectangle 3"/>
          <p:cNvSpPr/>
          <p:nvPr/>
        </p:nvSpPr>
        <p:spPr>
          <a:xfrm>
            <a:off x="0" y="55375"/>
            <a:ext cx="2971800" cy="738664"/>
          </a:xfrm>
          <a:prstGeom prst="rect">
            <a:avLst/>
          </a:prstGeom>
        </p:spPr>
        <p:txBody>
          <a:bodyPr wrap="square">
            <a:spAutoFit/>
          </a:bodyPr>
          <a:lstStyle/>
          <a:p>
            <a:pPr lvl="0" fontAlgn="base">
              <a:spcBef>
                <a:spcPct val="0"/>
              </a:spcBef>
              <a:spcAft>
                <a:spcPct val="0"/>
              </a:spcAft>
            </a:pPr>
            <a:r>
              <a:rPr kumimoji="0" lang="en-US" sz="2400" b="0" i="0" u="none" strike="noStrike" cap="none" normalizeH="0" baseline="0" dirty="0" smtClean="0">
                <a:ln>
                  <a:noFill/>
                </a:ln>
                <a:solidFill>
                  <a:schemeClr val="tx1"/>
                </a:solidFill>
                <a:effectLst/>
                <a:latin typeface="NikoshBAN" pitchFamily="2" charset="0"/>
                <a:ea typeface="Times New Roman" pitchFamily="18" charset="0"/>
                <a:cs typeface="NikoshBAN" pitchFamily="2" charset="0"/>
              </a:rPr>
              <a:t> </a:t>
            </a:r>
            <a:r>
              <a:rPr kumimoji="0" lang="bn-IN" b="0" i="0" u="none" strike="noStrike" cap="none" normalizeH="0" baseline="0" dirty="0" smtClean="0">
                <a:ln>
                  <a:noFill/>
                </a:ln>
                <a:solidFill>
                  <a:schemeClr val="tx1"/>
                </a:solidFill>
                <a:effectLst/>
                <a:latin typeface="NikoshBAN" pitchFamily="2" charset="0"/>
                <a:ea typeface="Times New Roman" pitchFamily="18" charset="0"/>
                <a:cs typeface="NikoshBAN" pitchFamily="2" charset="0"/>
              </a:rPr>
              <a:t>বহুবচন থেকে একবচন উল্লেখ কর</a:t>
            </a:r>
            <a:r>
              <a:rPr kumimoji="0" lang="en-US" b="0" i="0" u="none" strike="noStrike" cap="none" normalizeH="0" baseline="0" dirty="0" smtClean="0">
                <a:ln>
                  <a:noFill/>
                </a:ln>
                <a:solidFill>
                  <a:schemeClr val="tx1"/>
                </a:solidFill>
                <a:effectLst/>
                <a:latin typeface="NikoshBAN" pitchFamily="2" charset="0"/>
                <a:ea typeface="Times New Roman" pitchFamily="18" charset="0"/>
                <a:cs typeface="NikoshBAN" pitchFamily="2" charset="0"/>
              </a:rPr>
              <a:t>; </a:t>
            </a:r>
            <a:r>
              <a:rPr kumimoji="0" lang="bn-IN" b="0" i="0" u="none" strike="noStrike" cap="none" normalizeH="0" baseline="0" dirty="0" smtClean="0">
                <a:ln>
                  <a:noFill/>
                </a:ln>
                <a:solidFill>
                  <a:schemeClr val="tx1"/>
                </a:solidFill>
                <a:effectLst/>
                <a:latin typeface="NikoshBAN" pitchFamily="2" charset="0"/>
                <a:ea typeface="Times New Roman" pitchFamily="18" charset="0"/>
                <a:cs typeface="NikoshBAN" pitchFamily="2" charset="0"/>
              </a:rPr>
              <a:t>অতঃপর তা পূর্ণাঙ্গ বাক্যে ব্যবহার কর:</a:t>
            </a:r>
            <a:endParaRPr kumimoji="0" lang="bn-IN" b="0" i="0" u="none" strike="noStrike" cap="none" normalizeH="0" baseline="0" dirty="0" smtClean="0">
              <a:ln>
                <a:noFill/>
              </a:ln>
              <a:solidFill>
                <a:schemeClr val="tx1"/>
              </a:solidFill>
              <a:effectLst/>
              <a:latin typeface="NikoshBAN" pitchFamily="2" charset="0"/>
              <a:cs typeface="NikoshBAN" pitchFamily="2" charset="0"/>
            </a:endParaRPr>
          </a:p>
        </p:txBody>
      </p:sp>
    </p:spTree>
    <p:extLst>
      <p:ext uri="{BB962C8B-B14F-4D97-AF65-F5344CB8AC3E}">
        <p14:creationId xmlns:p14="http://schemas.microsoft.com/office/powerpoint/2010/main" val="1089956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circle(in)">
                                      <p:cBhvr>
                                        <p:cTn id="2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531" y="533400"/>
            <a:ext cx="9296400" cy="523220"/>
          </a:xfrm>
          <a:prstGeom prst="rect">
            <a:avLst/>
          </a:prstGeom>
        </p:spPr>
        <p:txBody>
          <a:bodyPr wrap="square">
            <a:spAutoFit/>
          </a:bodyPr>
          <a:lstStyle/>
          <a:p>
            <a:r>
              <a:rPr lang="ar-SA" sz="2800" b="1" dirty="0"/>
              <a:t>السُّؤَالُ (٢) : اِحْفَظِ الْآيَاتِ الْمَذْكُورَةَ فِي الدَّرْسِ ثُمَّ اكْتُبْهَا عَلَى الدَّفْتَرِ بِخَطٍّ وَاضِحٍ</a:t>
            </a:r>
            <a:endParaRPr lang="en-US" sz="2800" dirty="0"/>
          </a:p>
        </p:txBody>
      </p:sp>
      <p:sp>
        <p:nvSpPr>
          <p:cNvPr id="3" name="Rectangle 2"/>
          <p:cNvSpPr/>
          <p:nvPr/>
        </p:nvSpPr>
        <p:spPr>
          <a:xfrm>
            <a:off x="-27295" y="1135151"/>
            <a:ext cx="7467599" cy="400110"/>
          </a:xfrm>
          <a:prstGeom prst="rect">
            <a:avLst/>
          </a:prstGeom>
        </p:spPr>
        <p:txBody>
          <a:bodyPr wrap="square">
            <a:spAutoFit/>
          </a:bodyPr>
          <a:lstStyle/>
          <a:p>
            <a:r>
              <a:rPr lang="bn-IN" sz="2000" dirty="0">
                <a:latin typeface="NikoshBAN" pitchFamily="2" charset="0"/>
                <a:cs typeface="NikoshBAN" pitchFamily="2" charset="0"/>
              </a:rPr>
              <a:t>পাঠে উল্লিখিত আয়াতসমূহ মুখস্থ কর</a:t>
            </a:r>
            <a:r>
              <a:rPr lang="en-US" sz="2000" dirty="0">
                <a:latin typeface="NikoshBAN" pitchFamily="2" charset="0"/>
                <a:cs typeface="NikoshBAN" pitchFamily="2" charset="0"/>
              </a:rPr>
              <a:t>; </a:t>
            </a:r>
            <a:r>
              <a:rPr lang="bn-IN" sz="2000" dirty="0">
                <a:latin typeface="NikoshBAN" pitchFamily="2" charset="0"/>
                <a:cs typeface="NikoshBAN" pitchFamily="2" charset="0"/>
              </a:rPr>
              <a:t>অতঃপর স্পষ্টভাবে সেগুলো তোমার খাতায় লিপিবদ্ধ কর।</a:t>
            </a:r>
            <a:endParaRPr lang="en-US" sz="2000" dirty="0">
              <a:latin typeface="NikoshBAN" pitchFamily="2" charset="0"/>
              <a:cs typeface="NikoshBAN" pitchFamily="2" charset="0"/>
            </a:endParaRPr>
          </a:p>
        </p:txBody>
      </p:sp>
      <p:sp>
        <p:nvSpPr>
          <p:cNvPr id="4" name="Rectangle 3"/>
          <p:cNvSpPr/>
          <p:nvPr/>
        </p:nvSpPr>
        <p:spPr>
          <a:xfrm>
            <a:off x="5257800" y="1506983"/>
            <a:ext cx="3999813" cy="523220"/>
          </a:xfrm>
          <a:prstGeom prst="rect">
            <a:avLst/>
          </a:prstGeom>
        </p:spPr>
        <p:txBody>
          <a:bodyPr wrap="none">
            <a:spAutoFit/>
          </a:bodyPr>
          <a:lstStyle/>
          <a:p>
            <a:r>
              <a:rPr lang="ar-SA" sz="2800" b="1" dirty="0"/>
              <a:t>الْجَوَابُ : كِتَابَةُ الْآيَاتِ عَلَى الدَّفْتَر</a:t>
            </a:r>
            <a:endParaRPr lang="en-US" sz="2800" dirty="0"/>
          </a:p>
        </p:txBody>
      </p:sp>
      <p:sp>
        <p:nvSpPr>
          <p:cNvPr id="5" name="Rectangle 4"/>
          <p:cNvSpPr/>
          <p:nvPr/>
        </p:nvSpPr>
        <p:spPr>
          <a:xfrm>
            <a:off x="2616301" y="1630093"/>
            <a:ext cx="2180405" cy="400110"/>
          </a:xfrm>
          <a:prstGeom prst="rect">
            <a:avLst/>
          </a:prstGeom>
        </p:spPr>
        <p:txBody>
          <a:bodyPr wrap="none">
            <a:spAutoFit/>
          </a:bodyPr>
          <a:lstStyle/>
          <a:p>
            <a:r>
              <a:rPr lang="bn-IN" sz="2000" dirty="0">
                <a:latin typeface="NikoshBAN" pitchFamily="2" charset="0"/>
                <a:cs typeface="NikoshBAN" pitchFamily="2" charset="0"/>
              </a:rPr>
              <a:t>আয়াতসমূহ খাতায় লিখন </a:t>
            </a:r>
            <a:endParaRPr lang="en-US" sz="2000" dirty="0">
              <a:latin typeface="NikoshBAN" pitchFamily="2" charset="0"/>
              <a:cs typeface="NikoshBAN" pitchFamily="2" charset="0"/>
            </a:endParaRPr>
          </a:p>
        </p:txBody>
      </p:sp>
      <p:sp>
        <p:nvSpPr>
          <p:cNvPr id="6" name="Rectangle 5"/>
          <p:cNvSpPr/>
          <p:nvPr/>
        </p:nvSpPr>
        <p:spPr>
          <a:xfrm>
            <a:off x="0" y="2828836"/>
            <a:ext cx="9144000" cy="1384995"/>
          </a:xfrm>
          <a:prstGeom prst="rect">
            <a:avLst/>
          </a:prstGeom>
        </p:spPr>
        <p:txBody>
          <a:bodyPr wrap="square">
            <a:spAutoFit/>
          </a:bodyPr>
          <a:lstStyle/>
          <a:p>
            <a:pPr algn="just"/>
            <a:r>
              <a:rPr lang="en-US" sz="2800" dirty="0"/>
              <a:t>"</a:t>
            </a:r>
            <a:r>
              <a:rPr lang="ar-SA" sz="2800" dirty="0"/>
              <a:t>أَمَّنْ جَعَلَ الْأَرْضَ قَرَارًا وَجَعَلَ خِلَالَهَا أَنْهَارًا وَجَعَلَ لَهَا رَوَاسِيَ وَجَعَلَ بَيْنَ الْبَحْرَيْنِ حَاجِزًا. أَإِلَهٌ مَّعَ اللَّهِ بَلْ أَكْثَرُهُمْ لَا يَعْلَمُونَ. أَمَّن يُجِيبُ الْمُضْطَرَّ إِذَا دَعَاهُ وَيَكْشِفُ السُّوءَ وَيَجْعَلُكُمْ خُلَفَاءَ الْأَرْضِ. أَإِلَهٌ مَّعَ اللَّهِ قَلِيلًا مَّا تَذَكَّرُونَ</a:t>
            </a:r>
            <a:r>
              <a:rPr lang="en-US" sz="2800" dirty="0"/>
              <a:t>."</a:t>
            </a:r>
          </a:p>
        </p:txBody>
      </p:sp>
      <p:sp>
        <p:nvSpPr>
          <p:cNvPr id="7" name="Rectangle 6"/>
          <p:cNvSpPr/>
          <p:nvPr/>
        </p:nvSpPr>
        <p:spPr>
          <a:xfrm>
            <a:off x="0" y="6564868"/>
            <a:ext cx="7010400" cy="338554"/>
          </a:xfrm>
          <a:prstGeom prst="rect">
            <a:avLst/>
          </a:prstGeom>
        </p:spPr>
        <p:txBody>
          <a:bodyPr wrap="square">
            <a:spAutoFit/>
          </a:bodyPr>
          <a:lstStyle/>
          <a:p>
            <a:r>
              <a:rPr lang="en-US" sz="1600" dirty="0" err="1">
                <a:latin typeface="NikoshBAN" pitchFamily="2" charset="0"/>
                <a:cs typeface="NikoshBAN" pitchFamily="2" charset="0"/>
              </a:rPr>
              <a:t>জামিলাতুন</a:t>
            </a:r>
            <a:r>
              <a:rPr lang="en-US" sz="1600" dirty="0">
                <a:latin typeface="NikoshBAN" pitchFamily="2" charset="0"/>
                <a:cs typeface="NikoshBAN" pitchFamily="2" charset="0"/>
              </a:rPr>
              <a:t> </a:t>
            </a:r>
            <a:r>
              <a:rPr lang="en-US" sz="1600" dirty="0" err="1">
                <a:latin typeface="NikoshBAN" pitchFamily="2" charset="0"/>
                <a:cs typeface="NikoshBAN" pitchFamily="2" charset="0"/>
              </a:rPr>
              <a:t>নেছা</a:t>
            </a:r>
            <a:r>
              <a:rPr lang="en-US" sz="1600" dirty="0">
                <a:latin typeface="NikoshBAN" pitchFamily="2" charset="0"/>
                <a:cs typeface="NikoshBAN" pitchFamily="2" charset="0"/>
              </a:rPr>
              <a:t> , </a:t>
            </a:r>
            <a:r>
              <a:rPr lang="en-US" sz="1600" dirty="0" err="1">
                <a:latin typeface="NikoshBAN" pitchFamily="2" charset="0"/>
                <a:cs typeface="NikoshBAN" pitchFamily="2" charset="0"/>
              </a:rPr>
              <a:t>সহকারী</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মৌলভী</a:t>
            </a:r>
            <a:r>
              <a:rPr lang="en-US" sz="1600" dirty="0">
                <a:latin typeface="NikoshBAN" pitchFamily="2" charset="0"/>
                <a:cs typeface="NikoshBAN" pitchFamily="2" charset="0"/>
              </a:rPr>
              <a:t>, </a:t>
            </a:r>
            <a:r>
              <a:rPr lang="en-US" sz="1600" dirty="0" err="1">
                <a:latin typeface="NikoshBAN" pitchFamily="2" charset="0"/>
                <a:cs typeface="NikoshBAN" pitchFamily="2" charset="0"/>
              </a:rPr>
              <a:t>ছড়ারকুটি</a:t>
            </a:r>
            <a:r>
              <a:rPr lang="en-US" sz="1600" dirty="0">
                <a:latin typeface="NikoshBAN" pitchFamily="2" charset="0"/>
                <a:cs typeface="NikoshBAN" pitchFamily="2" charset="0"/>
              </a:rPr>
              <a:t> </a:t>
            </a:r>
            <a:r>
              <a:rPr lang="en-US" sz="1600" dirty="0" err="1">
                <a:latin typeface="NikoshBAN" pitchFamily="2" charset="0"/>
                <a:cs typeface="NikoshBAN" pitchFamily="2" charset="0"/>
              </a:rPr>
              <a:t>আল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ওয়াহেদীয়া</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দ্বি-মুখী</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দাখিল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মাদ্রাসা</a:t>
            </a:r>
            <a:r>
              <a:rPr lang="en-US" sz="1600" dirty="0">
                <a:latin typeface="NikoshBAN" pitchFamily="2" charset="0"/>
                <a:cs typeface="NikoshBAN" pitchFamily="2" charset="0"/>
              </a:rPr>
              <a:t>, </a:t>
            </a:r>
            <a:r>
              <a:rPr lang="en-US" sz="1600" dirty="0" err="1">
                <a:latin typeface="NikoshBAN" pitchFamily="2" charset="0"/>
                <a:cs typeface="NikoshBAN" pitchFamily="2" charset="0"/>
              </a:rPr>
              <a:t>সুন্দরগঞ্জ</a:t>
            </a:r>
            <a:r>
              <a:rPr lang="en-US" sz="1600" dirty="0">
                <a:latin typeface="NikoshBAN" pitchFamily="2" charset="0"/>
                <a:cs typeface="NikoshBAN" pitchFamily="2" charset="0"/>
              </a:rPr>
              <a:t>, </a:t>
            </a:r>
            <a:r>
              <a:rPr lang="en-US" sz="1600" dirty="0" err="1">
                <a:latin typeface="NikoshBAN" pitchFamily="2" charset="0"/>
                <a:cs typeface="NikoshBAN" pitchFamily="2" charset="0"/>
              </a:rPr>
              <a:t>গাইবান্ধা</a:t>
            </a:r>
            <a:r>
              <a:rPr lang="en-US" sz="1600" dirty="0">
                <a:latin typeface="NikoshBAN" pitchFamily="2" charset="0"/>
                <a:cs typeface="NikoshBAN" pitchFamily="2" charset="0"/>
              </a:rPr>
              <a:t>।</a:t>
            </a:r>
          </a:p>
        </p:txBody>
      </p:sp>
    </p:spTree>
    <p:extLst>
      <p:ext uri="{BB962C8B-B14F-4D97-AF65-F5344CB8AC3E}">
        <p14:creationId xmlns:p14="http://schemas.microsoft.com/office/powerpoint/2010/main" val="1814705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1000"/>
                                        <p:tgtEl>
                                          <p:spTgt spid="6"/>
                                        </p:tgtEl>
                                      </p:cBhvr>
                                    </p:animEffect>
                                    <p:anim calcmode="lin" valueType="num">
                                      <p:cBhvr>
                                        <p:cTn id="36" dur="1000" fill="hold"/>
                                        <p:tgtEl>
                                          <p:spTgt spid="6"/>
                                        </p:tgtEl>
                                        <p:attrNameLst>
                                          <p:attrName>ppt_x</p:attrName>
                                        </p:attrNameLst>
                                      </p:cBhvr>
                                      <p:tavLst>
                                        <p:tav tm="0">
                                          <p:val>
                                            <p:strVal val="#ppt_x"/>
                                          </p:val>
                                        </p:tav>
                                        <p:tav tm="100000">
                                          <p:val>
                                            <p:strVal val="#ppt_x"/>
                                          </p:val>
                                        </p:tav>
                                      </p:tavLst>
                                    </p:anim>
                                    <p:anim calcmode="lin" valueType="num">
                                      <p:cBhvr>
                                        <p:cTn id="3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57200"/>
            <a:ext cx="2866490" cy="707886"/>
          </a:xfrm>
          <a:prstGeom prst="rect">
            <a:avLst/>
          </a:prstGeom>
          <a:solidFill>
            <a:srgbClr val="0070C0"/>
          </a:solidFill>
        </p:spPr>
        <p:txBody>
          <a:bodyPr wrap="none">
            <a:spAutoFit/>
          </a:bodyPr>
          <a:lstStyle/>
          <a:p>
            <a:r>
              <a:rPr lang="ar-SA" sz="4000" b="1" dirty="0">
                <a:solidFill>
                  <a:schemeClr val="bg1"/>
                </a:solidFill>
              </a:rPr>
              <a:t>الْوَاجِبُ</a:t>
            </a:r>
            <a:r>
              <a:rPr lang="ar-SA" sz="4000" b="1" dirty="0"/>
              <a:t> </a:t>
            </a:r>
            <a:r>
              <a:rPr lang="ar-SA" sz="4000" b="1" dirty="0">
                <a:solidFill>
                  <a:schemeClr val="bg1"/>
                </a:solidFill>
              </a:rPr>
              <a:t>الْمَنْزِلِيُّ</a:t>
            </a:r>
            <a:r>
              <a:rPr lang="ar-SA" sz="4000" b="1" dirty="0"/>
              <a:t> </a:t>
            </a:r>
            <a:endParaRPr lang="en-US" sz="4000" dirty="0"/>
          </a:p>
        </p:txBody>
      </p:sp>
      <p:sp>
        <p:nvSpPr>
          <p:cNvPr id="3" name="Rectangle 2"/>
          <p:cNvSpPr/>
          <p:nvPr/>
        </p:nvSpPr>
        <p:spPr>
          <a:xfrm>
            <a:off x="762000" y="1909311"/>
            <a:ext cx="7087197" cy="707886"/>
          </a:xfrm>
          <a:prstGeom prst="rect">
            <a:avLst/>
          </a:prstGeom>
          <a:solidFill>
            <a:srgbClr val="00B0F0"/>
          </a:solidFill>
        </p:spPr>
        <p:txBody>
          <a:bodyPr wrap="none">
            <a:spAutoFit/>
          </a:bodyPr>
          <a:lstStyle/>
          <a:p>
            <a:r>
              <a:rPr lang="ar-SA" sz="4000" b="1" dirty="0"/>
              <a:t>ا</a:t>
            </a:r>
            <a:r>
              <a:rPr lang="ar-SA" sz="4000" b="1" u="sng" dirty="0"/>
              <a:t>نْظُرْ حَوْلَ بَيْتِكَ وَاكْتُبْ خَمْسَ نِعَمِ اللَّهِ تَعَالَى</a:t>
            </a:r>
            <a:endParaRPr lang="en-US" sz="4000" u="sng" dirty="0"/>
          </a:p>
        </p:txBody>
      </p:sp>
      <p:sp>
        <p:nvSpPr>
          <p:cNvPr id="4" name="Rectangle 3"/>
          <p:cNvSpPr/>
          <p:nvPr/>
        </p:nvSpPr>
        <p:spPr>
          <a:xfrm>
            <a:off x="870559" y="2745475"/>
            <a:ext cx="6825641" cy="461665"/>
          </a:xfrm>
          <a:prstGeom prst="rect">
            <a:avLst/>
          </a:prstGeom>
          <a:solidFill>
            <a:srgbClr val="FFFF00"/>
          </a:solidFill>
        </p:spPr>
        <p:txBody>
          <a:bodyPr wrap="square">
            <a:spAutoFit/>
          </a:bodyPr>
          <a:lstStyle/>
          <a:p>
            <a:r>
              <a:rPr lang="bn-IN" sz="2400" dirty="0">
                <a:latin typeface="NikoshBAN" pitchFamily="2" charset="0"/>
                <a:cs typeface="NikoshBAN" pitchFamily="2" charset="0"/>
              </a:rPr>
              <a:t>তোমার ঘরের চারপাশে তাকাও</a:t>
            </a:r>
            <a:r>
              <a:rPr lang="en-US" sz="2400" dirty="0">
                <a:latin typeface="NikoshBAN" pitchFamily="2" charset="0"/>
                <a:cs typeface="NikoshBAN" pitchFamily="2" charset="0"/>
              </a:rPr>
              <a:t>; </a:t>
            </a:r>
            <a:r>
              <a:rPr lang="bn-IN" sz="2400" dirty="0">
                <a:latin typeface="NikoshBAN" pitchFamily="2" charset="0"/>
                <a:cs typeface="NikoshBAN" pitchFamily="2" charset="0"/>
              </a:rPr>
              <a:t>অতঃপর আল্লাহর পাঁচটি নেয়ামত লেখ।</a:t>
            </a:r>
            <a:endParaRPr lang="en-US" sz="2400" dirty="0">
              <a:latin typeface="NikoshBAN" pitchFamily="2" charset="0"/>
              <a:cs typeface="NikoshBAN" pitchFamily="2" charset="0"/>
            </a:endParaRPr>
          </a:p>
        </p:txBody>
      </p:sp>
      <p:sp>
        <p:nvSpPr>
          <p:cNvPr id="5" name="Rectangle 4"/>
          <p:cNvSpPr/>
          <p:nvPr/>
        </p:nvSpPr>
        <p:spPr>
          <a:xfrm>
            <a:off x="0" y="6564868"/>
            <a:ext cx="7010400" cy="338554"/>
          </a:xfrm>
          <a:prstGeom prst="rect">
            <a:avLst/>
          </a:prstGeom>
        </p:spPr>
        <p:txBody>
          <a:bodyPr wrap="square">
            <a:spAutoFit/>
          </a:bodyPr>
          <a:lstStyle/>
          <a:p>
            <a:r>
              <a:rPr lang="en-US" sz="1600" dirty="0" err="1">
                <a:latin typeface="NikoshBAN" pitchFamily="2" charset="0"/>
                <a:cs typeface="NikoshBAN" pitchFamily="2" charset="0"/>
              </a:rPr>
              <a:t>জামিলাতুন</a:t>
            </a:r>
            <a:r>
              <a:rPr lang="en-US" sz="1600" dirty="0">
                <a:latin typeface="NikoshBAN" pitchFamily="2" charset="0"/>
                <a:cs typeface="NikoshBAN" pitchFamily="2" charset="0"/>
              </a:rPr>
              <a:t> </a:t>
            </a:r>
            <a:r>
              <a:rPr lang="en-US" sz="1600" dirty="0" err="1">
                <a:latin typeface="NikoshBAN" pitchFamily="2" charset="0"/>
                <a:cs typeface="NikoshBAN" pitchFamily="2" charset="0"/>
              </a:rPr>
              <a:t>নেছা</a:t>
            </a:r>
            <a:r>
              <a:rPr lang="en-US" sz="1600" dirty="0">
                <a:latin typeface="NikoshBAN" pitchFamily="2" charset="0"/>
                <a:cs typeface="NikoshBAN" pitchFamily="2" charset="0"/>
              </a:rPr>
              <a:t> , </a:t>
            </a:r>
            <a:r>
              <a:rPr lang="en-US" sz="1600" dirty="0" err="1">
                <a:latin typeface="NikoshBAN" pitchFamily="2" charset="0"/>
                <a:cs typeface="NikoshBAN" pitchFamily="2" charset="0"/>
              </a:rPr>
              <a:t>সহকারী</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মৌলভী</a:t>
            </a:r>
            <a:r>
              <a:rPr lang="en-US" sz="1600" dirty="0">
                <a:latin typeface="NikoshBAN" pitchFamily="2" charset="0"/>
                <a:cs typeface="NikoshBAN" pitchFamily="2" charset="0"/>
              </a:rPr>
              <a:t>, </a:t>
            </a:r>
            <a:r>
              <a:rPr lang="en-US" sz="1600" dirty="0" err="1">
                <a:latin typeface="NikoshBAN" pitchFamily="2" charset="0"/>
                <a:cs typeface="NikoshBAN" pitchFamily="2" charset="0"/>
              </a:rPr>
              <a:t>ছড়ারকুটি</a:t>
            </a:r>
            <a:r>
              <a:rPr lang="en-US" sz="1600" dirty="0">
                <a:latin typeface="NikoshBAN" pitchFamily="2" charset="0"/>
                <a:cs typeface="NikoshBAN" pitchFamily="2" charset="0"/>
              </a:rPr>
              <a:t> </a:t>
            </a:r>
            <a:r>
              <a:rPr lang="en-US" sz="1600" dirty="0" err="1">
                <a:latin typeface="NikoshBAN" pitchFamily="2" charset="0"/>
                <a:cs typeface="NikoshBAN" pitchFamily="2" charset="0"/>
              </a:rPr>
              <a:t>আল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ওয়াহেদীয়া</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দ্বি-মুখী</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দাখিল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মাদ্রাসা</a:t>
            </a:r>
            <a:r>
              <a:rPr lang="en-US" sz="1600" dirty="0">
                <a:latin typeface="NikoshBAN" pitchFamily="2" charset="0"/>
                <a:cs typeface="NikoshBAN" pitchFamily="2" charset="0"/>
              </a:rPr>
              <a:t>, </a:t>
            </a:r>
            <a:r>
              <a:rPr lang="en-US" sz="1600" dirty="0" err="1">
                <a:latin typeface="NikoshBAN" pitchFamily="2" charset="0"/>
                <a:cs typeface="NikoshBAN" pitchFamily="2" charset="0"/>
              </a:rPr>
              <a:t>সুন্দরগঞ্জ</a:t>
            </a:r>
            <a:r>
              <a:rPr lang="en-US" sz="1600" dirty="0">
                <a:latin typeface="NikoshBAN" pitchFamily="2" charset="0"/>
                <a:cs typeface="NikoshBAN" pitchFamily="2" charset="0"/>
              </a:rPr>
              <a:t>, </a:t>
            </a:r>
            <a:r>
              <a:rPr lang="en-US" sz="1600" dirty="0" err="1">
                <a:latin typeface="NikoshBAN" pitchFamily="2" charset="0"/>
                <a:cs typeface="NikoshBAN" pitchFamily="2" charset="0"/>
              </a:rPr>
              <a:t>গাইবান্ধা</a:t>
            </a:r>
            <a:r>
              <a:rPr lang="en-US" sz="1600" dirty="0">
                <a:latin typeface="NikoshBAN" pitchFamily="2" charset="0"/>
                <a:cs typeface="NikoshBAN" pitchFamily="2" charset="0"/>
              </a:rPr>
              <a:t>।</a:t>
            </a:r>
          </a:p>
        </p:txBody>
      </p:sp>
    </p:spTree>
    <p:extLst>
      <p:ext uri="{BB962C8B-B14F-4D97-AF65-F5344CB8AC3E}">
        <p14:creationId xmlns:p14="http://schemas.microsoft.com/office/powerpoint/2010/main" val="1224504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96522" y="0"/>
            <a:ext cx="9144000" cy="6942809"/>
            <a:chOff x="0" y="-20277"/>
            <a:chExt cx="9144000" cy="6942809"/>
          </a:xfrm>
        </p:grpSpPr>
        <p:sp>
          <p:nvSpPr>
            <p:cNvPr id="3" name="Rectangle 2"/>
            <p:cNvSpPr/>
            <p:nvPr/>
          </p:nvSpPr>
          <p:spPr>
            <a:xfrm>
              <a:off x="0" y="6519446"/>
              <a:ext cx="6934200" cy="338554"/>
            </a:xfrm>
            <a:prstGeom prst="rect">
              <a:avLst/>
            </a:prstGeom>
          </p:spPr>
          <p:txBody>
            <a:bodyPr wrap="square">
              <a:spAutoFit/>
            </a:bodyPr>
            <a:lstStyle/>
            <a:p>
              <a:r>
                <a:rPr lang="en-US" sz="1600" dirty="0" err="1">
                  <a:latin typeface="NikoshBAN" pitchFamily="2" charset="0"/>
                  <a:cs typeface="NikoshBAN" pitchFamily="2" charset="0"/>
                </a:rPr>
                <a:t>জামিলাতুন</a:t>
              </a:r>
              <a:r>
                <a:rPr lang="en-US" sz="1600" dirty="0">
                  <a:latin typeface="NikoshBAN" pitchFamily="2" charset="0"/>
                  <a:cs typeface="NikoshBAN" pitchFamily="2" charset="0"/>
                </a:rPr>
                <a:t> </a:t>
              </a:r>
              <a:r>
                <a:rPr lang="en-US" sz="1600" dirty="0" err="1">
                  <a:latin typeface="NikoshBAN" pitchFamily="2" charset="0"/>
                  <a:cs typeface="NikoshBAN" pitchFamily="2" charset="0"/>
                </a:rPr>
                <a:t>নেছা</a:t>
              </a:r>
              <a:r>
                <a:rPr lang="en-US" sz="1600" dirty="0">
                  <a:latin typeface="NikoshBAN" pitchFamily="2" charset="0"/>
                  <a:cs typeface="NikoshBAN" pitchFamily="2" charset="0"/>
                </a:rPr>
                <a:t> , </a:t>
              </a:r>
              <a:r>
                <a:rPr lang="en-US" sz="1600" dirty="0" err="1">
                  <a:latin typeface="NikoshBAN" pitchFamily="2" charset="0"/>
                  <a:cs typeface="NikoshBAN" pitchFamily="2" charset="0"/>
                </a:rPr>
                <a:t>সহকারী</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মৌলভী</a:t>
              </a:r>
              <a:r>
                <a:rPr lang="en-US" sz="1600" dirty="0">
                  <a:latin typeface="NikoshBAN" pitchFamily="2" charset="0"/>
                  <a:cs typeface="NikoshBAN" pitchFamily="2" charset="0"/>
                </a:rPr>
                <a:t>, </a:t>
              </a:r>
              <a:r>
                <a:rPr lang="en-US" sz="1600" dirty="0" err="1">
                  <a:latin typeface="NikoshBAN" pitchFamily="2" charset="0"/>
                  <a:cs typeface="NikoshBAN" pitchFamily="2" charset="0"/>
                </a:rPr>
                <a:t>ছড়ারকুটি</a:t>
              </a:r>
              <a:r>
                <a:rPr lang="en-US" sz="1600" dirty="0">
                  <a:latin typeface="NikoshBAN" pitchFamily="2" charset="0"/>
                  <a:cs typeface="NikoshBAN" pitchFamily="2" charset="0"/>
                </a:rPr>
                <a:t> </a:t>
              </a:r>
              <a:r>
                <a:rPr lang="en-US" sz="1600" dirty="0" err="1">
                  <a:latin typeface="NikoshBAN" pitchFamily="2" charset="0"/>
                  <a:cs typeface="NikoshBAN" pitchFamily="2" charset="0"/>
                </a:rPr>
                <a:t>আল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ওয়াহেদীয়া</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দ্বি-মুখী</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দাখিল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মাদ্রাসা</a:t>
              </a:r>
              <a:r>
                <a:rPr lang="en-US" sz="1600" dirty="0">
                  <a:latin typeface="NikoshBAN" pitchFamily="2" charset="0"/>
                  <a:cs typeface="NikoshBAN" pitchFamily="2" charset="0"/>
                </a:rPr>
                <a:t>, </a:t>
              </a:r>
              <a:r>
                <a:rPr lang="en-US" sz="1600" dirty="0" err="1">
                  <a:latin typeface="NikoshBAN" pitchFamily="2" charset="0"/>
                  <a:cs typeface="NikoshBAN" pitchFamily="2" charset="0"/>
                </a:rPr>
                <a:t>সুন্দরগঞ্জ</a:t>
              </a:r>
              <a:r>
                <a:rPr lang="en-US" sz="1600" dirty="0">
                  <a:latin typeface="NikoshBAN" pitchFamily="2" charset="0"/>
                  <a:cs typeface="NikoshBAN" pitchFamily="2" charset="0"/>
                </a:rPr>
                <a:t>, </a:t>
              </a:r>
              <a:r>
                <a:rPr lang="en-US" sz="1600" dirty="0" err="1">
                  <a:latin typeface="NikoshBAN" pitchFamily="2" charset="0"/>
                  <a:cs typeface="NikoshBAN" pitchFamily="2" charset="0"/>
                </a:rPr>
                <a:t>গাইবান্ধা</a:t>
              </a:r>
              <a:r>
                <a:rPr lang="en-US" sz="1600" dirty="0">
                  <a:latin typeface="NikoshBAN" pitchFamily="2" charset="0"/>
                  <a:cs typeface="NikoshBAN" pitchFamily="2" charset="0"/>
                </a:rPr>
                <a:t>।</a:t>
              </a:r>
            </a:p>
          </p:txBody>
        </p:sp>
        <p:sp>
          <p:nvSpPr>
            <p:cNvPr id="4" name="TextBox 3"/>
            <p:cNvSpPr txBox="1"/>
            <p:nvPr/>
          </p:nvSpPr>
          <p:spPr>
            <a:xfrm>
              <a:off x="8629888" y="6553200"/>
              <a:ext cx="184731" cy="369332"/>
            </a:xfrm>
            <a:prstGeom prst="rect">
              <a:avLst/>
            </a:prstGeom>
            <a:noFill/>
          </p:spPr>
          <p:txBody>
            <a:bodyPr wrap="none" rtlCol="0">
              <a:spAutoFit/>
            </a:bodyPr>
            <a:lstStyle/>
            <a:p>
              <a:endParaRPr lang="en-US" dirty="0">
                <a:latin typeface="NikoshBAN" pitchFamily="2" charset="0"/>
                <a:cs typeface="NikoshBAN" pitchFamily="2" charset="0"/>
              </a:endParaRPr>
            </a:p>
          </p:txBody>
        </p:sp>
        <p:grpSp>
          <p:nvGrpSpPr>
            <p:cNvPr id="5" name="Group 4"/>
            <p:cNvGrpSpPr/>
            <p:nvPr/>
          </p:nvGrpSpPr>
          <p:grpSpPr>
            <a:xfrm>
              <a:off x="0" y="-20277"/>
              <a:ext cx="9144000" cy="6388066"/>
              <a:chOff x="-116238" y="-20277"/>
              <a:chExt cx="8357461" cy="6388066"/>
            </a:xfrm>
          </p:grpSpPr>
          <p:pic>
            <p:nvPicPr>
              <p:cNvPr id="6"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238" y="610892"/>
                <a:ext cx="8357461" cy="4876134"/>
              </a:xfrm>
              <a:prstGeom prst="rect">
                <a:avLst/>
              </a:prstGeom>
            </p:spPr>
          </p:pic>
          <p:sp>
            <p:nvSpPr>
              <p:cNvPr id="7" name="Rectangle 6"/>
              <p:cNvSpPr/>
              <p:nvPr/>
            </p:nvSpPr>
            <p:spPr>
              <a:xfrm>
                <a:off x="1667108" y="5487026"/>
                <a:ext cx="4967207" cy="880763"/>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ar-SA" sz="7200" b="1" dirty="0" smtClean="0">
                    <a:solidFill>
                      <a:schemeClr val="accent2">
                        <a:lumMod val="75000"/>
                      </a:schemeClr>
                    </a:solidFill>
                    <a:effectLst>
                      <a:outerShdw blurRad="50800" dist="38100" dir="8100000" algn="tr" rotWithShape="0">
                        <a:prstClr val="black">
                          <a:alpha val="40000"/>
                        </a:prstClr>
                      </a:outerShdw>
                    </a:effectLst>
                    <a:latin typeface="Arabic Typesetting" panose="03020402040406030203" pitchFamily="66" charset="-78"/>
                    <a:cs typeface="Arabic Typesetting" panose="03020402040406030203" pitchFamily="66" charset="-78"/>
                  </a:rPr>
                  <a:t>الى اللقاء</a:t>
                </a:r>
                <a:endParaRPr lang="en-US" sz="7200" b="1" dirty="0">
                  <a:solidFill>
                    <a:schemeClr val="accent2">
                      <a:lumMod val="75000"/>
                    </a:schemeClr>
                  </a:solidFill>
                  <a:effectLst>
                    <a:outerShdw blurRad="50800" dist="38100" dir="8100000" algn="tr" rotWithShape="0">
                      <a:prstClr val="black">
                        <a:alpha val="40000"/>
                      </a:prstClr>
                    </a:outerShdw>
                  </a:effectLst>
                  <a:latin typeface="Arabic Typesetting" panose="03020402040406030203" pitchFamily="66" charset="-78"/>
                  <a:cs typeface="Arabic Typesetting" panose="03020402040406030203" pitchFamily="66" charset="-78"/>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99387" y="-20277"/>
                <a:ext cx="2057400" cy="1543050"/>
              </a:xfrm>
              <a:prstGeom prst="rect">
                <a:avLst/>
              </a:prstGeom>
            </p:spPr>
          </p:pic>
        </p:grpSp>
      </p:grpSp>
    </p:spTree>
    <p:extLst>
      <p:ext uri="{BB962C8B-B14F-4D97-AF65-F5344CB8AC3E}">
        <p14:creationId xmlns:p14="http://schemas.microsoft.com/office/powerpoint/2010/main" val="1839153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anim calcmode="lin" valueType="num">
                                      <p:cBhvr>
                                        <p:cTn id="8" dur="2000" fill="hold"/>
                                        <p:tgtEl>
                                          <p:spTgt spid="9"/>
                                        </p:tgtEl>
                                        <p:attrNameLst>
                                          <p:attrName>ppt_w</p:attrName>
                                        </p:attrNameLst>
                                      </p:cBhvr>
                                      <p:tavLst>
                                        <p:tav tm="0" fmla="#ppt_w*sin(2.5*pi*$)">
                                          <p:val>
                                            <p:fltVal val="0"/>
                                          </p:val>
                                        </p:tav>
                                        <p:tav tm="100000">
                                          <p:val>
                                            <p:fltVal val="1"/>
                                          </p:val>
                                        </p:tav>
                                      </p:tavLst>
                                    </p:anim>
                                    <p:anim calcmode="lin" valueType="num">
                                      <p:cBhvr>
                                        <p:cTn id="9" dur="2000" fill="hold"/>
                                        <p:tgtEl>
                                          <p:spTgt spid="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4"/>
          <p:cNvSpPr>
            <a:spLocks noGrp="1"/>
          </p:cNvSpPr>
          <p:nvPr/>
        </p:nvSpPr>
        <p:spPr>
          <a:xfrm>
            <a:off x="8593262" y="6505575"/>
            <a:ext cx="512638" cy="365125"/>
          </a:xfrm>
          <a:prstGeom prst="rect">
            <a:avLst/>
          </a:prstGeom>
        </p:spPr>
        <p:txBody>
          <a:bodyPr vert="horz" lIns="91440" tIns="45720" rIns="91440" bIns="45720" rtlCol="0" anchor="ctr"/>
          <a:lstStyle>
            <a:defPPr>
              <a:defRPr lang="en-US"/>
            </a:defPPr>
            <a:lvl1pPr marL="0" algn="ctr" defTabSz="914400" rtl="0" eaLnBrk="1" latinLnBrk="0" hangingPunct="1">
              <a:defRPr sz="1200" b="1" kern="1200">
                <a:solidFill>
                  <a:schemeClr val="tx1">
                    <a:lumMod val="50000"/>
                    <a:lumOff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800" dirty="0">
              <a:solidFill>
                <a:srgbClr val="002060"/>
              </a:solidFill>
              <a:latin typeface="NikoshBAN" pitchFamily="2" charset="0"/>
              <a:cs typeface="NikoshBAN" pitchFamily="2" charset="0"/>
            </a:endParaRPr>
          </a:p>
        </p:txBody>
      </p:sp>
      <p:grpSp>
        <p:nvGrpSpPr>
          <p:cNvPr id="6" name="Group 5"/>
          <p:cNvGrpSpPr/>
          <p:nvPr/>
        </p:nvGrpSpPr>
        <p:grpSpPr>
          <a:xfrm>
            <a:off x="0" y="304800"/>
            <a:ext cx="8849581" cy="6598622"/>
            <a:chOff x="0" y="304800"/>
            <a:chExt cx="8849581" cy="6598622"/>
          </a:xfrm>
        </p:grpSpPr>
        <p:grpSp>
          <p:nvGrpSpPr>
            <p:cNvPr id="2" name="Group 1"/>
            <p:cNvGrpSpPr/>
            <p:nvPr/>
          </p:nvGrpSpPr>
          <p:grpSpPr>
            <a:xfrm>
              <a:off x="0" y="304800"/>
              <a:ext cx="8686800" cy="6598622"/>
              <a:chOff x="0" y="304800"/>
              <a:chExt cx="8686800" cy="6598622"/>
            </a:xfrm>
          </p:grpSpPr>
          <p:sp>
            <p:nvSpPr>
              <p:cNvPr id="8" name="Rectangle 7"/>
              <p:cNvSpPr/>
              <p:nvPr/>
            </p:nvSpPr>
            <p:spPr>
              <a:xfrm>
                <a:off x="6553200" y="4419600"/>
                <a:ext cx="2133600" cy="584775"/>
              </a:xfrm>
              <a:prstGeom prst="rect">
                <a:avLst/>
              </a:prstGeom>
            </p:spPr>
            <p:txBody>
              <a:bodyPr wrap="square">
                <a:spAutoFit/>
              </a:bodyPr>
              <a:lstStyle/>
              <a:p>
                <a:r>
                  <a:rPr lang="ar-SA" altLang="en-US" sz="3200" dirty="0" smtClean="0">
                    <a:solidFill>
                      <a:srgbClr val="7030A0"/>
                    </a:solidFill>
                    <a:cs typeface="Arabic Transparent" panose="020B0604020202020204" pitchFamily="34" charset="0"/>
                  </a:rPr>
                  <a:t>جميْلَةُ النسَاء </a:t>
                </a:r>
                <a:endParaRPr lang="ar-SA" altLang="en-US" sz="3200" dirty="0">
                  <a:solidFill>
                    <a:srgbClr val="7030A0"/>
                  </a:solidFill>
                  <a:cs typeface="Arabic Transparent" panose="020B0604020202020204" pitchFamily="34" charset="0"/>
                </a:endParaRPr>
              </a:p>
            </p:txBody>
          </p:sp>
          <p:sp>
            <p:nvSpPr>
              <p:cNvPr id="12" name="Text Box 3"/>
              <p:cNvSpPr txBox="1">
                <a:spLocks noChangeArrowheads="1"/>
              </p:cNvSpPr>
              <p:nvPr/>
            </p:nvSpPr>
            <p:spPr bwMode="auto">
              <a:xfrm>
                <a:off x="1" y="1638503"/>
                <a:ext cx="5562600" cy="3997809"/>
              </a:xfrm>
              <a:prstGeom prst="rect">
                <a:avLst/>
              </a:prstGeom>
              <a:solidFill>
                <a:schemeClr val="bg1">
                  <a:alpha val="79999"/>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ar-SA" sz="3200" b="1" dirty="0">
                    <a:latin typeface="NikoshBAN" pitchFamily="2" charset="0"/>
                  </a:rPr>
                  <a:t>جميلة النساء</a:t>
                </a:r>
                <a:r>
                  <a:rPr lang="ar-SA" sz="3200" dirty="0">
                    <a:latin typeface="NikoshBAN" pitchFamily="2" charset="0"/>
                  </a:rPr>
                  <a:t/>
                </a:r>
                <a:br>
                  <a:rPr lang="ar-SA" sz="3200" dirty="0">
                    <a:latin typeface="NikoshBAN" pitchFamily="2" charset="0"/>
                  </a:rPr>
                </a:br>
                <a:r>
                  <a:rPr lang="ar-SA" sz="3200" dirty="0" smtClean="0">
                    <a:latin typeface="NikoshBAN" pitchFamily="2" charset="0"/>
                  </a:rPr>
                  <a:t>مساعدة المعلمة</a:t>
                </a:r>
                <a:r>
                  <a:rPr lang="ar-SA" sz="3200" dirty="0">
                    <a:latin typeface="NikoshBAN" pitchFamily="2" charset="0"/>
                  </a:rPr>
                  <a:t/>
                </a:r>
                <a:br>
                  <a:rPr lang="ar-SA" sz="3200" dirty="0">
                    <a:latin typeface="NikoshBAN" pitchFamily="2" charset="0"/>
                  </a:rPr>
                </a:br>
                <a:r>
                  <a:rPr lang="ar-SA" sz="3200" dirty="0">
                    <a:latin typeface="NikoshBAN" pitchFamily="2" charset="0"/>
                  </a:rPr>
                  <a:t>المدرسة الوحْدية دِي-مُكي، سرركوتي</a:t>
                </a:r>
                <a:br>
                  <a:rPr lang="ar-SA" sz="3200" dirty="0">
                    <a:latin typeface="NikoshBAN" pitchFamily="2" charset="0"/>
                  </a:rPr>
                </a:br>
                <a:r>
                  <a:rPr lang="ar-SA" sz="3200" dirty="0">
                    <a:latin typeface="NikoshBAN" pitchFamily="2" charset="0"/>
                  </a:rPr>
                  <a:t>داخل مدرسة سندرغنج، </a:t>
                </a:r>
                <a:r>
                  <a:rPr lang="ar-SA" sz="3200" dirty="0" smtClean="0">
                    <a:latin typeface="NikoshBAN" pitchFamily="2" charset="0"/>
                  </a:rPr>
                  <a:t>غيبندة</a:t>
                </a:r>
                <a:endParaRPr lang="en-US" sz="3200" dirty="0" smtClean="0">
                  <a:latin typeface="NikoshBAN" pitchFamily="2" charset="0"/>
                </a:endParaRPr>
              </a:p>
              <a:p>
                <a:r>
                  <a:rPr lang="ar-SA" sz="3200" dirty="0"/>
                  <a:t>رَقْمُ </a:t>
                </a:r>
                <a:r>
                  <a:rPr lang="ar-SA" sz="3200" dirty="0" smtClean="0"/>
                  <a:t>ٱلْجَوَّالِ</a:t>
                </a:r>
                <a:r>
                  <a:rPr lang="en-US" sz="3200" dirty="0" smtClean="0"/>
                  <a:t>: </a:t>
                </a:r>
                <a:r>
                  <a:rPr lang="en-US" sz="3200" dirty="0" smtClean="0">
                    <a:latin typeface="NikoshBAN" pitchFamily="2" charset="0"/>
                    <a:cs typeface="NikoshBAN" pitchFamily="2" charset="0"/>
                  </a:rPr>
                  <a:t>০১৭৩৭৯৬২২৮১ </a:t>
                </a:r>
              </a:p>
              <a:p>
                <a:r>
                  <a:rPr lang="ar-SA" sz="3200" dirty="0" smtClean="0">
                    <a:hlinkClick r:id="rId2"/>
                  </a:rPr>
                  <a:t>إيميل</a:t>
                </a:r>
                <a:r>
                  <a:rPr lang="en-US" sz="3200" dirty="0" smtClean="0"/>
                  <a:t>: </a:t>
                </a:r>
                <a:r>
                  <a:rPr lang="en-US" sz="2000" dirty="0" smtClean="0">
                    <a:latin typeface="NikoshBAN" pitchFamily="2" charset="0"/>
                    <a:cs typeface="NikoshBAN" pitchFamily="2" charset="0"/>
                  </a:rPr>
                  <a:t>nasrindakua@gmail.com</a:t>
                </a:r>
                <a:endParaRPr lang="en-US" altLang="en-US" sz="2000" dirty="0">
                  <a:latin typeface="NikoshBAN" pitchFamily="2" charset="0"/>
                  <a:cs typeface="NikoshBAN" pitchFamily="2" charset="0"/>
                </a:endParaRPr>
              </a:p>
            </p:txBody>
          </p:sp>
          <p:sp>
            <p:nvSpPr>
              <p:cNvPr id="3" name="Rectangle 2"/>
              <p:cNvSpPr/>
              <p:nvPr/>
            </p:nvSpPr>
            <p:spPr>
              <a:xfrm>
                <a:off x="2819398" y="304800"/>
                <a:ext cx="3078087" cy="923330"/>
              </a:xfrm>
              <a:prstGeom prst="rect">
                <a:avLst/>
              </a:prstGeom>
              <a:solidFill>
                <a:srgbClr val="0070C0"/>
              </a:solidFill>
            </p:spPr>
            <p:txBody>
              <a:bodyPr wrap="none">
                <a:spAutoFit/>
              </a:bodyPr>
              <a:lstStyle/>
              <a:p>
                <a:r>
                  <a:rPr lang="ar-SA" sz="5400" dirty="0">
                    <a:latin typeface="NikoshBAN" pitchFamily="2" charset="0"/>
                  </a:rPr>
                  <a:t>تعريف المعلم</a:t>
                </a:r>
                <a:endParaRPr lang="en-US" sz="5400" dirty="0">
                  <a:latin typeface="NikoshBAN" pitchFamily="2" charset="0"/>
                  <a:cs typeface="NikoshBAN" pitchFamily="2" charset="0"/>
                </a:endParaRPr>
              </a:p>
            </p:txBody>
          </p:sp>
          <p:sp>
            <p:nvSpPr>
              <p:cNvPr id="4" name="Rectangle 3"/>
              <p:cNvSpPr/>
              <p:nvPr/>
            </p:nvSpPr>
            <p:spPr>
              <a:xfrm>
                <a:off x="0" y="6564868"/>
                <a:ext cx="7010400" cy="338554"/>
              </a:xfrm>
              <a:prstGeom prst="rect">
                <a:avLst/>
              </a:prstGeom>
            </p:spPr>
            <p:txBody>
              <a:bodyPr wrap="square">
                <a:spAutoFit/>
              </a:bodyPr>
              <a:lstStyle/>
              <a:p>
                <a:r>
                  <a:rPr lang="en-US" sz="1600" dirty="0" err="1">
                    <a:latin typeface="NikoshBAN" pitchFamily="2" charset="0"/>
                    <a:cs typeface="NikoshBAN" pitchFamily="2" charset="0"/>
                  </a:rPr>
                  <a:t>জামিলাতুন</a:t>
                </a:r>
                <a:r>
                  <a:rPr lang="en-US" sz="1600" dirty="0">
                    <a:latin typeface="NikoshBAN" pitchFamily="2" charset="0"/>
                    <a:cs typeface="NikoshBAN" pitchFamily="2" charset="0"/>
                  </a:rPr>
                  <a:t> </a:t>
                </a:r>
                <a:r>
                  <a:rPr lang="en-US" sz="1600" dirty="0" err="1">
                    <a:latin typeface="NikoshBAN" pitchFamily="2" charset="0"/>
                    <a:cs typeface="NikoshBAN" pitchFamily="2" charset="0"/>
                  </a:rPr>
                  <a:t>নেছা</a:t>
                </a:r>
                <a:r>
                  <a:rPr lang="en-US" sz="1600" dirty="0">
                    <a:latin typeface="NikoshBAN" pitchFamily="2" charset="0"/>
                    <a:cs typeface="NikoshBAN" pitchFamily="2" charset="0"/>
                  </a:rPr>
                  <a:t> , </a:t>
                </a:r>
                <a:r>
                  <a:rPr lang="en-US" sz="1600" dirty="0" err="1">
                    <a:latin typeface="NikoshBAN" pitchFamily="2" charset="0"/>
                    <a:cs typeface="NikoshBAN" pitchFamily="2" charset="0"/>
                  </a:rPr>
                  <a:t>সহকারী</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মৌলভী</a:t>
                </a:r>
                <a:r>
                  <a:rPr lang="en-US" sz="1600" dirty="0">
                    <a:latin typeface="NikoshBAN" pitchFamily="2" charset="0"/>
                    <a:cs typeface="NikoshBAN" pitchFamily="2" charset="0"/>
                  </a:rPr>
                  <a:t>, </a:t>
                </a:r>
                <a:r>
                  <a:rPr lang="en-US" sz="1600" dirty="0" err="1">
                    <a:latin typeface="NikoshBAN" pitchFamily="2" charset="0"/>
                    <a:cs typeface="NikoshBAN" pitchFamily="2" charset="0"/>
                  </a:rPr>
                  <a:t>ছড়ারকুটি</a:t>
                </a:r>
                <a:r>
                  <a:rPr lang="en-US" sz="1600" dirty="0">
                    <a:latin typeface="NikoshBAN" pitchFamily="2" charset="0"/>
                    <a:cs typeface="NikoshBAN" pitchFamily="2" charset="0"/>
                  </a:rPr>
                  <a:t> </a:t>
                </a:r>
                <a:r>
                  <a:rPr lang="en-US" sz="1600" dirty="0" err="1">
                    <a:latin typeface="NikoshBAN" pitchFamily="2" charset="0"/>
                    <a:cs typeface="NikoshBAN" pitchFamily="2" charset="0"/>
                  </a:rPr>
                  <a:t>আল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ওয়াহেদীয়া</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দ্বি-মুখী</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দাখিল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মাদ্রাসা</a:t>
                </a:r>
                <a:r>
                  <a:rPr lang="en-US" sz="1600" dirty="0">
                    <a:latin typeface="NikoshBAN" pitchFamily="2" charset="0"/>
                    <a:cs typeface="NikoshBAN" pitchFamily="2" charset="0"/>
                  </a:rPr>
                  <a:t>, </a:t>
                </a:r>
                <a:r>
                  <a:rPr lang="en-US" sz="1600" dirty="0" err="1">
                    <a:latin typeface="NikoshBAN" pitchFamily="2" charset="0"/>
                    <a:cs typeface="NikoshBAN" pitchFamily="2" charset="0"/>
                  </a:rPr>
                  <a:t>সুন্দরগঞ্জ</a:t>
                </a:r>
                <a:r>
                  <a:rPr lang="en-US" sz="1600" dirty="0">
                    <a:latin typeface="NikoshBAN" pitchFamily="2" charset="0"/>
                    <a:cs typeface="NikoshBAN" pitchFamily="2" charset="0"/>
                  </a:rPr>
                  <a:t>, </a:t>
                </a:r>
                <a:r>
                  <a:rPr lang="en-US" sz="1600" dirty="0" err="1">
                    <a:latin typeface="NikoshBAN" pitchFamily="2" charset="0"/>
                    <a:cs typeface="NikoshBAN" pitchFamily="2" charset="0"/>
                  </a:rPr>
                  <a:t>গাইবান্ধা</a:t>
                </a:r>
                <a:r>
                  <a:rPr lang="en-US" sz="1600" dirty="0">
                    <a:latin typeface="NikoshBAN" pitchFamily="2" charset="0"/>
                    <a:cs typeface="NikoshBAN" pitchFamily="2" charset="0"/>
                  </a:rPr>
                  <a:t>।</a:t>
                </a:r>
              </a:p>
            </p:txBody>
          </p:sp>
        </p:gr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11206" y="1511300"/>
              <a:ext cx="2238375" cy="2984500"/>
            </a:xfrm>
            <a:prstGeom prst="rect">
              <a:avLst/>
            </a:prstGeom>
          </p:spPr>
        </p:pic>
      </p:grpSp>
    </p:spTree>
    <p:extLst>
      <p:ext uri="{BB962C8B-B14F-4D97-AF65-F5344CB8AC3E}">
        <p14:creationId xmlns:p14="http://schemas.microsoft.com/office/powerpoint/2010/main" val="37210344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00400" y="152400"/>
            <a:ext cx="21336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3600" dirty="0" smtClean="0">
                <a:latin typeface="NikoshBAN" pitchFamily="2" charset="0"/>
                <a:cs typeface="NikoshBAN" pitchFamily="2" charset="0"/>
              </a:rPr>
              <a:t>পাঠ পরিচিতি</a:t>
            </a:r>
            <a:endParaRPr lang="en-US" sz="3600" dirty="0">
              <a:latin typeface="NikoshBAN" pitchFamily="2" charset="0"/>
              <a:cs typeface="NikoshBAN" pitchFamily="2" charset="0"/>
            </a:endParaRPr>
          </a:p>
        </p:txBody>
      </p:sp>
      <p:sp>
        <p:nvSpPr>
          <p:cNvPr id="4" name="TextBox 3"/>
          <p:cNvSpPr txBox="1"/>
          <p:nvPr/>
        </p:nvSpPr>
        <p:spPr>
          <a:xfrm>
            <a:off x="685800" y="2232253"/>
            <a:ext cx="3429000" cy="4616648"/>
          </a:xfrm>
          <a:prstGeom prst="rect">
            <a:avLst/>
          </a:prstGeom>
          <a:noFill/>
        </p:spPr>
        <p:txBody>
          <a:bodyPr wrap="square" rtlCol="0">
            <a:spAutoFit/>
          </a:bodyPr>
          <a:lstStyle/>
          <a:p>
            <a:pPr algn="r">
              <a:lnSpc>
                <a:spcPct val="150000"/>
              </a:lnSpc>
            </a:pPr>
            <a:r>
              <a:rPr lang="ar-SA" sz="2800" dirty="0"/>
              <a:t>اللُّغَةُ الْعَرَبِيَّةُ الْاِتِّصَالِيَّةُ</a:t>
            </a:r>
            <a:endParaRPr lang="bn-BD" sz="2800" dirty="0" smtClean="0"/>
          </a:p>
          <a:p>
            <a:pPr algn="r">
              <a:lnSpc>
                <a:spcPct val="150000"/>
              </a:lnSpc>
            </a:pPr>
            <a:r>
              <a:rPr lang="ar-SA" sz="2800" dirty="0" smtClean="0"/>
              <a:t>الصَّفُّ </a:t>
            </a:r>
            <a:r>
              <a:rPr lang="ar-SA" sz="2800" dirty="0"/>
              <a:t>السَّادِسُ لِلدَّاخِلِ</a:t>
            </a:r>
            <a:endParaRPr lang="bn-BD" sz="2800" dirty="0" smtClean="0"/>
          </a:p>
          <a:p>
            <a:pPr algn="r">
              <a:lnSpc>
                <a:spcPct val="150000"/>
              </a:lnSpc>
            </a:pPr>
            <a:r>
              <a:rPr lang="ar-SA" sz="2800" dirty="0" smtClean="0"/>
              <a:t>الدَّرْسُ الْأَوَّلُ</a:t>
            </a:r>
            <a:endParaRPr lang="bn-BD" sz="2800" dirty="0" smtClean="0"/>
          </a:p>
          <a:p>
            <a:pPr algn="r">
              <a:lnSpc>
                <a:spcPct val="150000"/>
              </a:lnSpc>
            </a:pPr>
            <a:r>
              <a:rPr lang="ar-SA" sz="2800" dirty="0"/>
              <a:t>مَعْرِفَةُ اللهِ </a:t>
            </a:r>
            <a:r>
              <a:rPr lang="ar-SA" sz="2800" dirty="0" smtClean="0"/>
              <a:t>بِالْخَلْقِ</a:t>
            </a:r>
            <a:endParaRPr lang="bn-BD" sz="2800" dirty="0" smtClean="0"/>
          </a:p>
          <a:p>
            <a:pPr algn="r">
              <a:lnSpc>
                <a:spcPct val="150000"/>
              </a:lnSpc>
            </a:pPr>
            <a:r>
              <a:rPr lang="ar-SA" sz="2800" dirty="0"/>
              <a:t>حَلُّ </a:t>
            </a:r>
            <a:r>
              <a:rPr lang="ar-SA" sz="2800" dirty="0" smtClean="0"/>
              <a:t>التَّدْرِيبَات</a:t>
            </a:r>
            <a:endParaRPr lang="bn-BD" sz="2800" dirty="0" smtClean="0"/>
          </a:p>
          <a:p>
            <a:pPr algn="r">
              <a:lnSpc>
                <a:spcPct val="150000"/>
              </a:lnSpc>
            </a:pPr>
            <a:endParaRPr lang="en-US" sz="2800" u="sng" dirty="0">
              <a:solidFill>
                <a:srgbClr val="002060"/>
              </a:solidFill>
              <a:latin typeface="NikoshBAN" pitchFamily="2" charset="0"/>
              <a:cs typeface="NikoshBAN" pitchFamily="2" charset="0"/>
            </a:endParaRPr>
          </a:p>
          <a:p>
            <a:pPr algn="r">
              <a:lnSpc>
                <a:spcPct val="150000"/>
              </a:lnSpc>
            </a:pPr>
            <a:endParaRPr lang="bn-BD" sz="2800" dirty="0"/>
          </a:p>
        </p:txBody>
      </p:sp>
      <p:sp>
        <p:nvSpPr>
          <p:cNvPr id="6" name="Rectangle 5"/>
          <p:cNvSpPr/>
          <p:nvPr/>
        </p:nvSpPr>
        <p:spPr>
          <a:xfrm>
            <a:off x="-31377" y="6488668"/>
            <a:ext cx="8597153" cy="369332"/>
          </a:xfrm>
          <a:prstGeom prst="rect">
            <a:avLst/>
          </a:prstGeom>
        </p:spPr>
        <p:txBody>
          <a:bodyPr wrap="square">
            <a:spAutoFit/>
          </a:bodyPr>
          <a:lstStyle/>
          <a:p>
            <a:r>
              <a:rPr lang="en-US" dirty="0" err="1">
                <a:latin typeface="NikoshBAN" pitchFamily="2" charset="0"/>
                <a:cs typeface="NikoshBAN" pitchFamily="2" charset="0"/>
              </a:rPr>
              <a:t>জামিলাতুন</a:t>
            </a:r>
            <a:r>
              <a:rPr lang="en-US" dirty="0">
                <a:latin typeface="NikoshBAN" pitchFamily="2" charset="0"/>
                <a:cs typeface="NikoshBAN" pitchFamily="2" charset="0"/>
              </a:rPr>
              <a:t> </a:t>
            </a:r>
            <a:r>
              <a:rPr lang="en-US" dirty="0" err="1">
                <a:latin typeface="NikoshBAN" pitchFamily="2" charset="0"/>
                <a:cs typeface="NikoshBAN" pitchFamily="2" charset="0"/>
              </a:rPr>
              <a:t>নেছা</a:t>
            </a:r>
            <a:r>
              <a:rPr lang="en-US" dirty="0">
                <a:latin typeface="NikoshBAN" pitchFamily="2" charset="0"/>
                <a:cs typeface="NikoshBAN" pitchFamily="2" charset="0"/>
              </a:rPr>
              <a:t> , </a:t>
            </a:r>
            <a:r>
              <a:rPr lang="en-US" dirty="0" err="1">
                <a:latin typeface="NikoshBAN" pitchFamily="2" charset="0"/>
                <a:cs typeface="NikoshBAN" pitchFamily="2" charset="0"/>
              </a:rPr>
              <a:t>সহকারী</a:t>
            </a:r>
            <a:r>
              <a:rPr lang="en-US" dirty="0">
                <a:latin typeface="NikoshBAN" pitchFamily="2" charset="0"/>
                <a:cs typeface="NikoshBAN" pitchFamily="2" charset="0"/>
              </a:rPr>
              <a:t> </a:t>
            </a:r>
            <a:r>
              <a:rPr lang="en-US" dirty="0" err="1">
                <a:latin typeface="NikoshBAN" pitchFamily="2" charset="0"/>
                <a:cs typeface="NikoshBAN" pitchFamily="2" charset="0"/>
              </a:rPr>
              <a:t>মৌলভী</a:t>
            </a:r>
            <a:r>
              <a:rPr lang="en-US" dirty="0">
                <a:latin typeface="NikoshBAN" pitchFamily="2" charset="0"/>
                <a:cs typeface="NikoshBAN" pitchFamily="2" charset="0"/>
              </a:rPr>
              <a:t>, </a:t>
            </a:r>
            <a:r>
              <a:rPr lang="en-US" dirty="0" err="1">
                <a:latin typeface="NikoshBAN" pitchFamily="2" charset="0"/>
                <a:cs typeface="NikoshBAN" pitchFamily="2" charset="0"/>
              </a:rPr>
              <a:t>ছড়ারকুটি</a:t>
            </a:r>
            <a:r>
              <a:rPr lang="en-US" dirty="0">
                <a:latin typeface="NikoshBAN" pitchFamily="2" charset="0"/>
                <a:cs typeface="NikoshBAN" pitchFamily="2" charset="0"/>
              </a:rPr>
              <a:t> </a:t>
            </a:r>
            <a:r>
              <a:rPr lang="en-US" dirty="0" err="1">
                <a:latin typeface="NikoshBAN" pitchFamily="2" charset="0"/>
                <a:cs typeface="NikoshBAN" pitchFamily="2" charset="0"/>
              </a:rPr>
              <a:t>আল</a:t>
            </a:r>
            <a:r>
              <a:rPr lang="en-US" dirty="0">
                <a:latin typeface="NikoshBAN" pitchFamily="2" charset="0"/>
                <a:cs typeface="NikoshBAN" pitchFamily="2" charset="0"/>
              </a:rPr>
              <a:t> </a:t>
            </a:r>
            <a:r>
              <a:rPr lang="en-US" dirty="0" err="1">
                <a:latin typeface="NikoshBAN" pitchFamily="2" charset="0"/>
                <a:cs typeface="NikoshBAN" pitchFamily="2" charset="0"/>
              </a:rPr>
              <a:t>ওয়াহেদীয়া</a:t>
            </a:r>
            <a:r>
              <a:rPr lang="en-US" dirty="0">
                <a:latin typeface="NikoshBAN" pitchFamily="2" charset="0"/>
                <a:cs typeface="NikoshBAN" pitchFamily="2" charset="0"/>
              </a:rPr>
              <a:t> ‍</a:t>
            </a:r>
            <a:r>
              <a:rPr lang="en-US" dirty="0" err="1">
                <a:latin typeface="NikoshBAN" pitchFamily="2" charset="0"/>
                <a:cs typeface="NikoshBAN" pitchFamily="2" charset="0"/>
              </a:rPr>
              <a:t>দ্বি-মুখী</a:t>
            </a:r>
            <a:r>
              <a:rPr lang="en-US" dirty="0">
                <a:latin typeface="NikoshBAN" pitchFamily="2" charset="0"/>
                <a:cs typeface="NikoshBAN" pitchFamily="2" charset="0"/>
              </a:rPr>
              <a:t> </a:t>
            </a:r>
            <a:r>
              <a:rPr lang="en-US" dirty="0" err="1">
                <a:latin typeface="NikoshBAN" pitchFamily="2" charset="0"/>
                <a:cs typeface="NikoshBAN" pitchFamily="2" charset="0"/>
              </a:rPr>
              <a:t>দাখিল</a:t>
            </a:r>
            <a:r>
              <a:rPr lang="en-US" dirty="0">
                <a:latin typeface="NikoshBAN" pitchFamily="2" charset="0"/>
                <a:cs typeface="NikoshBAN" pitchFamily="2" charset="0"/>
              </a:rPr>
              <a:t> </a:t>
            </a:r>
            <a:r>
              <a:rPr lang="en-US" dirty="0" err="1">
                <a:latin typeface="NikoshBAN" pitchFamily="2" charset="0"/>
                <a:cs typeface="NikoshBAN" pitchFamily="2" charset="0"/>
              </a:rPr>
              <a:t>মাদ্রাসা</a:t>
            </a:r>
            <a:r>
              <a:rPr lang="en-US" dirty="0">
                <a:latin typeface="NikoshBAN" pitchFamily="2" charset="0"/>
                <a:cs typeface="NikoshBAN" pitchFamily="2" charset="0"/>
              </a:rPr>
              <a:t>, </a:t>
            </a:r>
            <a:r>
              <a:rPr lang="en-US" dirty="0" err="1">
                <a:latin typeface="NikoshBAN" pitchFamily="2" charset="0"/>
                <a:cs typeface="NikoshBAN" pitchFamily="2" charset="0"/>
              </a:rPr>
              <a:t>সুন্দরগঞ্জ</a:t>
            </a:r>
            <a:r>
              <a:rPr lang="en-US" dirty="0">
                <a:latin typeface="NikoshBAN" pitchFamily="2" charset="0"/>
                <a:cs typeface="NikoshBAN" pitchFamily="2" charset="0"/>
              </a:rPr>
              <a:t>, </a:t>
            </a:r>
            <a:r>
              <a:rPr lang="en-US" dirty="0" err="1">
                <a:latin typeface="NikoshBAN" pitchFamily="2" charset="0"/>
                <a:cs typeface="NikoshBAN" pitchFamily="2" charset="0"/>
              </a:rPr>
              <a:t>গাইবান্ধা</a:t>
            </a:r>
            <a:r>
              <a:rPr lang="en-US" dirty="0">
                <a:latin typeface="NikoshBAN" pitchFamily="2" charset="0"/>
                <a:cs typeface="NikoshBAN" pitchFamily="2" charset="0"/>
              </a:rPr>
              <a:t>।</a:t>
            </a:r>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2377556"/>
            <a:ext cx="2667000" cy="31839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581621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97505" y="1901279"/>
            <a:ext cx="2545890" cy="769441"/>
          </a:xfrm>
          <a:prstGeom prst="rect">
            <a:avLst/>
          </a:prstGeom>
        </p:spPr>
        <p:txBody>
          <a:bodyPr wrap="none">
            <a:spAutoFit/>
          </a:bodyPr>
          <a:lstStyle/>
          <a:p>
            <a:r>
              <a:rPr lang="ar-SA" sz="4400" b="1" u="sng" dirty="0"/>
              <a:t>حَلُّ التَّدْرِيبَات</a:t>
            </a:r>
            <a:endParaRPr lang="en-US" sz="4400" u="sng" dirty="0">
              <a:solidFill>
                <a:srgbClr val="002060"/>
              </a:solidFill>
              <a:latin typeface="NikoshBAN" pitchFamily="2" charset="0"/>
              <a:cs typeface="NikoshBAN" pitchFamily="2" charset="0"/>
            </a:endParaRPr>
          </a:p>
        </p:txBody>
      </p:sp>
      <p:sp>
        <p:nvSpPr>
          <p:cNvPr id="4" name="Rectangle 3"/>
          <p:cNvSpPr/>
          <p:nvPr/>
        </p:nvSpPr>
        <p:spPr>
          <a:xfrm>
            <a:off x="3029350" y="2514600"/>
            <a:ext cx="2444900" cy="584775"/>
          </a:xfrm>
          <a:prstGeom prst="rect">
            <a:avLst/>
          </a:prstGeom>
        </p:spPr>
        <p:txBody>
          <a:bodyPr wrap="none">
            <a:spAutoFit/>
          </a:bodyPr>
          <a:lstStyle/>
          <a:p>
            <a:r>
              <a:rPr lang="bn-BD" sz="3200" dirty="0">
                <a:latin typeface="NikoshBAN" pitchFamily="2" charset="0"/>
                <a:cs typeface="NikoshBAN" pitchFamily="2" charset="0"/>
              </a:rPr>
              <a:t>অনুশীলনী সমাধান</a:t>
            </a:r>
            <a:endParaRPr lang="en-US" sz="3200" dirty="0">
              <a:latin typeface="NikoshBAN" pitchFamily="2" charset="0"/>
              <a:cs typeface="NikoshBAN" pitchFamily="2" charset="0"/>
            </a:endParaRPr>
          </a:p>
        </p:txBody>
      </p:sp>
      <p:sp>
        <p:nvSpPr>
          <p:cNvPr id="5" name="Rectangle 4"/>
          <p:cNvSpPr/>
          <p:nvPr/>
        </p:nvSpPr>
        <p:spPr>
          <a:xfrm>
            <a:off x="-28433" y="301079"/>
            <a:ext cx="3231975" cy="769441"/>
          </a:xfrm>
          <a:prstGeom prst="rect">
            <a:avLst/>
          </a:prstGeom>
        </p:spPr>
        <p:txBody>
          <a:bodyPr wrap="none">
            <a:spAutoFit/>
          </a:bodyPr>
          <a:lstStyle/>
          <a:p>
            <a:r>
              <a:rPr lang="ar-SA" sz="4400" dirty="0">
                <a:latin typeface="NikoshBAN" pitchFamily="2" charset="0"/>
              </a:rPr>
              <a:t>دَرْسُ الْيَوْمِ</a:t>
            </a:r>
            <a:r>
              <a:rPr lang="bn-BD" sz="4400" dirty="0">
                <a:latin typeface="NikoshBAN" pitchFamily="2" charset="0"/>
              </a:rPr>
              <a:t>......</a:t>
            </a:r>
            <a:endParaRPr lang="en-US" sz="4400" dirty="0">
              <a:latin typeface="NikoshBAN" pitchFamily="2" charset="0"/>
              <a:cs typeface="NikoshBAN" pitchFamily="2" charset="0"/>
            </a:endParaRPr>
          </a:p>
        </p:txBody>
      </p:sp>
      <p:sp>
        <p:nvSpPr>
          <p:cNvPr id="6" name="Rectangle 5"/>
          <p:cNvSpPr/>
          <p:nvPr/>
        </p:nvSpPr>
        <p:spPr>
          <a:xfrm>
            <a:off x="0" y="6564868"/>
            <a:ext cx="7010400" cy="338554"/>
          </a:xfrm>
          <a:prstGeom prst="rect">
            <a:avLst/>
          </a:prstGeom>
        </p:spPr>
        <p:txBody>
          <a:bodyPr wrap="square">
            <a:spAutoFit/>
          </a:bodyPr>
          <a:lstStyle/>
          <a:p>
            <a:r>
              <a:rPr lang="en-US" sz="1600" dirty="0" err="1">
                <a:latin typeface="NikoshBAN" pitchFamily="2" charset="0"/>
                <a:cs typeface="NikoshBAN" pitchFamily="2" charset="0"/>
              </a:rPr>
              <a:t>জামিলাতুন</a:t>
            </a:r>
            <a:r>
              <a:rPr lang="en-US" sz="1600" dirty="0">
                <a:latin typeface="NikoshBAN" pitchFamily="2" charset="0"/>
                <a:cs typeface="NikoshBAN" pitchFamily="2" charset="0"/>
              </a:rPr>
              <a:t> </a:t>
            </a:r>
            <a:r>
              <a:rPr lang="en-US" sz="1600" dirty="0" err="1">
                <a:latin typeface="NikoshBAN" pitchFamily="2" charset="0"/>
                <a:cs typeface="NikoshBAN" pitchFamily="2" charset="0"/>
              </a:rPr>
              <a:t>নেছা</a:t>
            </a:r>
            <a:r>
              <a:rPr lang="en-US" sz="1600" dirty="0">
                <a:latin typeface="NikoshBAN" pitchFamily="2" charset="0"/>
                <a:cs typeface="NikoshBAN" pitchFamily="2" charset="0"/>
              </a:rPr>
              <a:t> , </a:t>
            </a:r>
            <a:r>
              <a:rPr lang="en-US" sz="1600" dirty="0" err="1">
                <a:latin typeface="NikoshBAN" pitchFamily="2" charset="0"/>
                <a:cs typeface="NikoshBAN" pitchFamily="2" charset="0"/>
              </a:rPr>
              <a:t>সহকারী</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মৌলভী</a:t>
            </a:r>
            <a:r>
              <a:rPr lang="en-US" sz="1600" dirty="0">
                <a:latin typeface="NikoshBAN" pitchFamily="2" charset="0"/>
                <a:cs typeface="NikoshBAN" pitchFamily="2" charset="0"/>
              </a:rPr>
              <a:t>, </a:t>
            </a:r>
            <a:r>
              <a:rPr lang="en-US" sz="1600" dirty="0" err="1">
                <a:latin typeface="NikoshBAN" pitchFamily="2" charset="0"/>
                <a:cs typeface="NikoshBAN" pitchFamily="2" charset="0"/>
              </a:rPr>
              <a:t>ছড়ারকুটি</a:t>
            </a:r>
            <a:r>
              <a:rPr lang="en-US" sz="1600" dirty="0">
                <a:latin typeface="NikoshBAN" pitchFamily="2" charset="0"/>
                <a:cs typeface="NikoshBAN" pitchFamily="2" charset="0"/>
              </a:rPr>
              <a:t> </a:t>
            </a:r>
            <a:r>
              <a:rPr lang="en-US" sz="1600" dirty="0" err="1">
                <a:latin typeface="NikoshBAN" pitchFamily="2" charset="0"/>
                <a:cs typeface="NikoshBAN" pitchFamily="2" charset="0"/>
              </a:rPr>
              <a:t>আল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ওয়াহেদীয়া</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দ্বি-মুখী</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দাখিল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মাদ্রাসা</a:t>
            </a:r>
            <a:r>
              <a:rPr lang="en-US" sz="1600" dirty="0">
                <a:latin typeface="NikoshBAN" pitchFamily="2" charset="0"/>
                <a:cs typeface="NikoshBAN" pitchFamily="2" charset="0"/>
              </a:rPr>
              <a:t>, </a:t>
            </a:r>
            <a:r>
              <a:rPr lang="en-US" sz="1600" dirty="0" err="1">
                <a:latin typeface="NikoshBAN" pitchFamily="2" charset="0"/>
                <a:cs typeface="NikoshBAN" pitchFamily="2" charset="0"/>
              </a:rPr>
              <a:t>সুন্দরগঞ্জ</a:t>
            </a:r>
            <a:r>
              <a:rPr lang="en-US" sz="1600" dirty="0">
                <a:latin typeface="NikoshBAN" pitchFamily="2" charset="0"/>
                <a:cs typeface="NikoshBAN" pitchFamily="2" charset="0"/>
              </a:rPr>
              <a:t>, </a:t>
            </a:r>
            <a:r>
              <a:rPr lang="en-US" sz="1600" dirty="0" err="1">
                <a:latin typeface="NikoshBAN" pitchFamily="2" charset="0"/>
                <a:cs typeface="NikoshBAN" pitchFamily="2" charset="0"/>
              </a:rPr>
              <a:t>গাইবান্ধা</a:t>
            </a:r>
            <a:r>
              <a:rPr lang="en-US" sz="1600" dirty="0">
                <a:latin typeface="NikoshBAN" pitchFamily="2" charset="0"/>
                <a:cs typeface="NikoshBAN" pitchFamily="2" charset="0"/>
              </a:rPr>
              <a:t>।</a:t>
            </a:r>
          </a:p>
        </p:txBody>
      </p:sp>
    </p:spTree>
    <p:extLst>
      <p:ext uri="{BB962C8B-B14F-4D97-AF65-F5344CB8AC3E}">
        <p14:creationId xmlns:p14="http://schemas.microsoft.com/office/powerpoint/2010/main" val="1625974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57200"/>
            <a:ext cx="5195653" cy="584775"/>
          </a:xfrm>
          <a:prstGeom prst="rect">
            <a:avLst/>
          </a:prstGeom>
        </p:spPr>
        <p:txBody>
          <a:bodyPr wrap="none">
            <a:spAutoFit/>
          </a:bodyPr>
          <a:lstStyle/>
          <a:p>
            <a:r>
              <a:rPr lang="bn-BD" sz="3200" dirty="0">
                <a:latin typeface="NikoshBAN" pitchFamily="2" charset="0"/>
                <a:cs typeface="NikoshBAN" pitchFamily="2" charset="0"/>
              </a:rPr>
              <a:t>আজকের পাঠ থেকে শিক্ষার্থীরা............</a:t>
            </a:r>
            <a:endParaRPr lang="en-US" sz="3200" dirty="0">
              <a:latin typeface="NikoshBAN" pitchFamily="2" charset="0"/>
              <a:cs typeface="NikoshBAN" pitchFamily="2" charset="0"/>
            </a:endParaRPr>
          </a:p>
        </p:txBody>
      </p:sp>
      <p:sp>
        <p:nvSpPr>
          <p:cNvPr id="3" name="TextBox 2"/>
          <p:cNvSpPr txBox="1"/>
          <p:nvPr/>
        </p:nvSpPr>
        <p:spPr>
          <a:xfrm>
            <a:off x="0" y="1371600"/>
            <a:ext cx="9143999" cy="4154984"/>
          </a:xfrm>
          <a:prstGeom prst="rect">
            <a:avLst/>
          </a:prstGeom>
          <a:noFill/>
        </p:spPr>
        <p:txBody>
          <a:bodyPr wrap="square" rtlCol="0">
            <a:spAutoFit/>
          </a:bodyPr>
          <a:lstStyle/>
          <a:p>
            <a:endParaRPr lang="bn-BD" sz="2800" dirty="0" smtClean="0">
              <a:latin typeface="NikoshBAN" pitchFamily="2" charset="0"/>
              <a:cs typeface="NikoshBAN" pitchFamily="2" charset="0"/>
            </a:endParaRPr>
          </a:p>
          <a:p>
            <a:r>
              <a:rPr lang="bn-BD" sz="2800" b="1" dirty="0">
                <a:latin typeface="NikoshBAN" pitchFamily="2" charset="0"/>
                <a:cs typeface="NikoshBAN" pitchFamily="2" charset="0"/>
              </a:rPr>
              <a:t>প্রশ্ন ও উত্তর করতে পারবে।</a:t>
            </a:r>
            <a:r>
              <a:rPr lang="bn-BD" sz="2800" dirty="0">
                <a:latin typeface="NikoshBAN" pitchFamily="2" charset="0"/>
                <a:cs typeface="NikoshBAN" pitchFamily="2" charset="0"/>
              </a:rPr>
              <a:t> </a:t>
            </a:r>
            <a:r>
              <a:rPr lang="ar-SA" sz="2800" dirty="0">
                <a:latin typeface="NikoshBAN" pitchFamily="2" charset="0"/>
              </a:rPr>
              <a:t>تَسْتَطِيعُونَ طَرْحَ الْأَسْئِلَةِ وَالْإِجَابَةِ عَلَيْهَا</a:t>
            </a:r>
            <a:r>
              <a:rPr lang="ar-SA" sz="2800" dirty="0" smtClean="0">
                <a:latin typeface="NikoshBAN" pitchFamily="2" charset="0"/>
              </a:rPr>
              <a:t>.</a:t>
            </a:r>
            <a:r>
              <a:rPr lang="bn-BD" sz="2800" dirty="0" smtClean="0">
                <a:latin typeface="NikoshBAN" pitchFamily="2" charset="0"/>
              </a:rPr>
              <a:t>  </a:t>
            </a:r>
            <a:r>
              <a:rPr lang="ar-SA" sz="2800" dirty="0" smtClean="0">
                <a:latin typeface="NikoshBAN" pitchFamily="2" charset="0"/>
              </a:rPr>
              <a:t> </a:t>
            </a:r>
            <a:r>
              <a:rPr lang="bn-BD" sz="2800" dirty="0" smtClean="0">
                <a:latin typeface="NikoshBAN" pitchFamily="2" charset="0"/>
              </a:rPr>
              <a:t>  </a:t>
            </a:r>
            <a:endParaRPr lang="bn-BD" sz="2800" dirty="0" smtClean="0">
              <a:latin typeface="NikoshBAN" pitchFamily="2" charset="0"/>
              <a:cs typeface="NikoshBAN" pitchFamily="2" charset="0"/>
            </a:endParaRPr>
          </a:p>
          <a:p>
            <a:r>
              <a:rPr lang="bn-BD" sz="2800" b="1" dirty="0" smtClean="0">
                <a:latin typeface="NikoshBAN" pitchFamily="2" charset="0"/>
                <a:cs typeface="NikoshBAN" pitchFamily="2" charset="0"/>
              </a:rPr>
              <a:t>শূন্যস্থান পূরণ করতে পারবে।</a:t>
            </a:r>
            <a:r>
              <a:rPr lang="bn-BD" sz="2800" dirty="0" smtClean="0">
                <a:latin typeface="NikoshBAN" pitchFamily="2" charset="0"/>
                <a:cs typeface="NikoshBAN" pitchFamily="2" charset="0"/>
              </a:rPr>
              <a:t> </a:t>
            </a:r>
            <a:r>
              <a:rPr lang="ar-SA" sz="2800" dirty="0" smtClean="0">
                <a:latin typeface="NikoshBAN" pitchFamily="2" charset="0"/>
              </a:rPr>
              <a:t>تَسْتَطِيعُونَ مَلْءَ الْفَرَاغَاتِ. </a:t>
            </a:r>
            <a:endParaRPr lang="bn-BD" sz="2800" dirty="0" smtClean="0">
              <a:latin typeface="NikoshBAN" pitchFamily="2" charset="0"/>
              <a:cs typeface="NikoshBAN" pitchFamily="2" charset="0"/>
            </a:endParaRPr>
          </a:p>
          <a:p>
            <a:r>
              <a:rPr lang="bn-BD" sz="2800" b="1" dirty="0" smtClean="0">
                <a:latin typeface="NikoshBAN" pitchFamily="2" charset="0"/>
                <a:cs typeface="NikoshBAN" pitchFamily="2" charset="0"/>
              </a:rPr>
              <a:t>আল্লাহর </a:t>
            </a:r>
            <a:r>
              <a:rPr lang="bn-BD" sz="2800" b="1" dirty="0">
                <a:latin typeface="NikoshBAN" pitchFamily="2" charset="0"/>
                <a:cs typeface="NikoshBAN" pitchFamily="2" charset="0"/>
              </a:rPr>
              <a:t>নেয়ামত সম্পর্কে জানতে পারবে।</a:t>
            </a:r>
            <a:r>
              <a:rPr lang="bn-BD" sz="2800" dirty="0">
                <a:latin typeface="NikoshBAN" pitchFamily="2" charset="0"/>
                <a:cs typeface="NikoshBAN" pitchFamily="2" charset="0"/>
              </a:rPr>
              <a:t> </a:t>
            </a:r>
            <a:r>
              <a:rPr lang="ar-SA" sz="2800" dirty="0">
                <a:latin typeface="NikoshBAN" pitchFamily="2" charset="0"/>
              </a:rPr>
              <a:t>تَسْتَطِيعُونَ مَعْرِفَةَ نِعَمِ اللهِ. </a:t>
            </a:r>
            <a:endParaRPr lang="bn-BD" sz="2800" dirty="0" smtClean="0">
              <a:latin typeface="NikoshBAN" pitchFamily="2" charset="0"/>
              <a:cs typeface="NikoshBAN" pitchFamily="2" charset="0"/>
            </a:endParaRPr>
          </a:p>
          <a:p>
            <a:r>
              <a:rPr lang="bn-BD" sz="2400" b="1" dirty="0" smtClean="0">
                <a:latin typeface="NikoshBAN" pitchFamily="2" charset="0"/>
                <a:cs typeface="NikoshBAN" pitchFamily="2" charset="0"/>
              </a:rPr>
              <a:t>বচন </a:t>
            </a:r>
            <a:r>
              <a:rPr lang="bn-BD" sz="2400" b="1" dirty="0">
                <a:latin typeface="NikoshBAN" pitchFamily="2" charset="0"/>
                <a:cs typeface="NikoshBAN" pitchFamily="2" charset="0"/>
              </a:rPr>
              <a:t>পরিবর্তন করে বাক্য তৈরি করতে পারবে।</a:t>
            </a:r>
            <a:r>
              <a:rPr lang="bn-BD" sz="2400" dirty="0">
                <a:latin typeface="NikoshBAN" pitchFamily="2" charset="0"/>
                <a:cs typeface="NikoshBAN" pitchFamily="2" charset="0"/>
              </a:rPr>
              <a:t> </a:t>
            </a:r>
            <a:r>
              <a:rPr lang="ar-SA" sz="2800" dirty="0">
                <a:latin typeface="NikoshBAN" pitchFamily="2" charset="0"/>
              </a:rPr>
              <a:t>تَسْتَطِيعُونَ تَغْيِيرَ الْعَدَدِ وَتَكْوِينَ </a:t>
            </a:r>
            <a:r>
              <a:rPr lang="ar-SA" sz="2800" dirty="0" smtClean="0">
                <a:latin typeface="NikoshBAN" pitchFamily="2" charset="0"/>
              </a:rPr>
              <a:t>جُمَلٍ. </a:t>
            </a:r>
            <a:endParaRPr lang="bn-BD" sz="2800" dirty="0">
              <a:latin typeface="NikoshBAN" pitchFamily="2" charset="0"/>
              <a:cs typeface="NikoshBAN" pitchFamily="2" charset="0"/>
            </a:endParaRPr>
          </a:p>
          <a:p>
            <a:r>
              <a:rPr lang="bn-BD" sz="2800" b="1" dirty="0">
                <a:latin typeface="NikoshBAN" pitchFamily="2" charset="0"/>
                <a:cs typeface="NikoshBAN" pitchFamily="2" charset="0"/>
              </a:rPr>
              <a:t>পাঠে উল্লিখিত আয়াতসমূহ মুখস্থ বলতে পারবে।</a:t>
            </a:r>
            <a:r>
              <a:rPr lang="bn-BD" sz="2800" dirty="0">
                <a:latin typeface="NikoshBAN" pitchFamily="2" charset="0"/>
                <a:cs typeface="NikoshBAN" pitchFamily="2" charset="0"/>
              </a:rPr>
              <a:t> </a:t>
            </a:r>
            <a:endParaRPr lang="bn-BD" sz="2800" dirty="0" smtClean="0">
              <a:latin typeface="NikoshBAN" pitchFamily="2" charset="0"/>
              <a:cs typeface="NikoshBAN" pitchFamily="2" charset="0"/>
            </a:endParaRPr>
          </a:p>
          <a:p>
            <a:r>
              <a:rPr lang="ar-SA" sz="2800" dirty="0" smtClean="0">
                <a:latin typeface="NikoshBAN" pitchFamily="2" charset="0"/>
              </a:rPr>
              <a:t>تَسْتَطِيعُونَ </a:t>
            </a:r>
            <a:r>
              <a:rPr lang="ar-SA" sz="2800" dirty="0">
                <a:latin typeface="NikoshBAN" pitchFamily="2" charset="0"/>
              </a:rPr>
              <a:t>حِفْظَ الْآيَاتِ الْمَذْكُورَةِ فِي الدَّرْسِ وَتِلَاوَتَهَا عَنْ ظَهْرِ قَلْبٍ</a:t>
            </a:r>
            <a:r>
              <a:rPr lang="ar-SA" sz="2800" dirty="0" smtClean="0">
                <a:latin typeface="NikoshBAN" pitchFamily="2" charset="0"/>
              </a:rPr>
              <a:t>. </a:t>
            </a:r>
            <a:endParaRPr lang="bn-BD" sz="2800" dirty="0" smtClean="0">
              <a:latin typeface="NikoshBAN" pitchFamily="2" charset="0"/>
              <a:cs typeface="NikoshBAN" pitchFamily="2" charset="0"/>
            </a:endParaRPr>
          </a:p>
          <a:p>
            <a:pPr marL="457200" indent="-457200">
              <a:buFont typeface="Wingdings" pitchFamily="2" charset="2"/>
              <a:buChar char="Ø"/>
            </a:pPr>
            <a:endParaRPr lang="bn-BD" sz="2000" dirty="0" smtClean="0">
              <a:latin typeface="NikoshBAN" pitchFamily="2" charset="0"/>
              <a:cs typeface="NikoshBAN" pitchFamily="2" charset="0"/>
            </a:endParaRPr>
          </a:p>
          <a:p>
            <a:pPr marL="457200" indent="-457200">
              <a:buFont typeface="Wingdings" pitchFamily="2" charset="2"/>
              <a:buChar char="Ø"/>
            </a:pPr>
            <a:endParaRPr lang="bn-BD" sz="2000" dirty="0" smtClean="0">
              <a:latin typeface="NikoshBAN" pitchFamily="2" charset="0"/>
              <a:cs typeface="NikoshBAN" pitchFamily="2" charset="0"/>
            </a:endParaRPr>
          </a:p>
          <a:p>
            <a:pPr marL="457200" indent="-457200">
              <a:buFont typeface="Wingdings" pitchFamily="2" charset="2"/>
              <a:buChar char="Ø"/>
            </a:pPr>
            <a:endParaRPr lang="en-US" sz="2800" dirty="0">
              <a:latin typeface="NikoshBAN" pitchFamily="2" charset="0"/>
              <a:cs typeface="NikoshBAN" pitchFamily="2" charset="0"/>
            </a:endParaRPr>
          </a:p>
        </p:txBody>
      </p:sp>
      <p:sp>
        <p:nvSpPr>
          <p:cNvPr id="4" name="Rectangle 3"/>
          <p:cNvSpPr/>
          <p:nvPr/>
        </p:nvSpPr>
        <p:spPr>
          <a:xfrm>
            <a:off x="0" y="6564868"/>
            <a:ext cx="7010400" cy="338554"/>
          </a:xfrm>
          <a:prstGeom prst="rect">
            <a:avLst/>
          </a:prstGeom>
        </p:spPr>
        <p:txBody>
          <a:bodyPr wrap="square">
            <a:spAutoFit/>
          </a:bodyPr>
          <a:lstStyle/>
          <a:p>
            <a:r>
              <a:rPr lang="en-US" sz="1600" dirty="0" err="1">
                <a:latin typeface="NikoshBAN" pitchFamily="2" charset="0"/>
                <a:cs typeface="NikoshBAN" pitchFamily="2" charset="0"/>
              </a:rPr>
              <a:t>জামিলাতুন</a:t>
            </a:r>
            <a:r>
              <a:rPr lang="en-US" sz="1600" dirty="0">
                <a:latin typeface="NikoshBAN" pitchFamily="2" charset="0"/>
                <a:cs typeface="NikoshBAN" pitchFamily="2" charset="0"/>
              </a:rPr>
              <a:t> </a:t>
            </a:r>
            <a:r>
              <a:rPr lang="en-US" sz="1600" dirty="0" err="1">
                <a:latin typeface="NikoshBAN" pitchFamily="2" charset="0"/>
                <a:cs typeface="NikoshBAN" pitchFamily="2" charset="0"/>
              </a:rPr>
              <a:t>নেছা</a:t>
            </a:r>
            <a:r>
              <a:rPr lang="en-US" sz="1600" dirty="0">
                <a:latin typeface="NikoshBAN" pitchFamily="2" charset="0"/>
                <a:cs typeface="NikoshBAN" pitchFamily="2" charset="0"/>
              </a:rPr>
              <a:t> , </a:t>
            </a:r>
            <a:r>
              <a:rPr lang="en-US" sz="1600" dirty="0" err="1">
                <a:latin typeface="NikoshBAN" pitchFamily="2" charset="0"/>
                <a:cs typeface="NikoshBAN" pitchFamily="2" charset="0"/>
              </a:rPr>
              <a:t>সহকারী</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মৌলভী</a:t>
            </a:r>
            <a:r>
              <a:rPr lang="en-US" sz="1600" dirty="0">
                <a:latin typeface="NikoshBAN" pitchFamily="2" charset="0"/>
                <a:cs typeface="NikoshBAN" pitchFamily="2" charset="0"/>
              </a:rPr>
              <a:t>, </a:t>
            </a:r>
            <a:r>
              <a:rPr lang="en-US" sz="1600" dirty="0" err="1">
                <a:latin typeface="NikoshBAN" pitchFamily="2" charset="0"/>
                <a:cs typeface="NikoshBAN" pitchFamily="2" charset="0"/>
              </a:rPr>
              <a:t>ছড়ারকুটি</a:t>
            </a:r>
            <a:r>
              <a:rPr lang="en-US" sz="1600" dirty="0">
                <a:latin typeface="NikoshBAN" pitchFamily="2" charset="0"/>
                <a:cs typeface="NikoshBAN" pitchFamily="2" charset="0"/>
              </a:rPr>
              <a:t> </a:t>
            </a:r>
            <a:r>
              <a:rPr lang="en-US" sz="1600" dirty="0" err="1">
                <a:latin typeface="NikoshBAN" pitchFamily="2" charset="0"/>
                <a:cs typeface="NikoshBAN" pitchFamily="2" charset="0"/>
              </a:rPr>
              <a:t>আল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ওয়াহেদীয়া</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দ্বি-মুখী</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দাখিল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মাদ্রাসা</a:t>
            </a:r>
            <a:r>
              <a:rPr lang="en-US" sz="1600" dirty="0">
                <a:latin typeface="NikoshBAN" pitchFamily="2" charset="0"/>
                <a:cs typeface="NikoshBAN" pitchFamily="2" charset="0"/>
              </a:rPr>
              <a:t>, </a:t>
            </a:r>
            <a:r>
              <a:rPr lang="en-US" sz="1600" dirty="0" err="1">
                <a:latin typeface="NikoshBAN" pitchFamily="2" charset="0"/>
                <a:cs typeface="NikoshBAN" pitchFamily="2" charset="0"/>
              </a:rPr>
              <a:t>সুন্দরগঞ্জ</a:t>
            </a:r>
            <a:r>
              <a:rPr lang="en-US" sz="1600" dirty="0">
                <a:latin typeface="NikoshBAN" pitchFamily="2" charset="0"/>
                <a:cs typeface="NikoshBAN" pitchFamily="2" charset="0"/>
              </a:rPr>
              <a:t>, </a:t>
            </a:r>
            <a:r>
              <a:rPr lang="en-US" sz="1600" dirty="0" err="1">
                <a:latin typeface="NikoshBAN" pitchFamily="2" charset="0"/>
                <a:cs typeface="NikoshBAN" pitchFamily="2" charset="0"/>
              </a:rPr>
              <a:t>গাইবান্ধা</a:t>
            </a:r>
            <a:r>
              <a:rPr lang="en-US" sz="1600" dirty="0">
                <a:latin typeface="NikoshBAN" pitchFamily="2" charset="0"/>
                <a:cs typeface="NikoshBAN" pitchFamily="2" charset="0"/>
              </a:rPr>
              <a:t>।</a:t>
            </a:r>
          </a:p>
        </p:txBody>
      </p:sp>
    </p:spTree>
    <p:extLst>
      <p:ext uri="{BB962C8B-B14F-4D97-AF65-F5344CB8AC3E}">
        <p14:creationId xmlns:p14="http://schemas.microsoft.com/office/powerpoint/2010/main" val="2463234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411875" y="677895"/>
            <a:ext cx="4727576" cy="523220"/>
          </a:xfrm>
          <a:prstGeom prst="rect">
            <a:avLst/>
          </a:prstGeom>
        </p:spPr>
        <p:txBody>
          <a:bodyPr wrap="none">
            <a:spAutoFit/>
          </a:bodyPr>
          <a:lstStyle/>
          <a:p>
            <a:r>
              <a:rPr lang="ar-SA" sz="2800" b="1" dirty="0"/>
              <a:t>أ. أَجِبْ عَنِ الْأَسْئِلَةِ التَّالِيَةِ شَفَهِيًّا وَكِتَابَةً</a:t>
            </a:r>
            <a:endParaRPr lang="en-US" sz="2800" dirty="0"/>
          </a:p>
        </p:txBody>
      </p:sp>
      <p:sp>
        <p:nvSpPr>
          <p:cNvPr id="5" name="Rectangle 4"/>
          <p:cNvSpPr/>
          <p:nvPr/>
        </p:nvSpPr>
        <p:spPr>
          <a:xfrm>
            <a:off x="272955" y="739450"/>
            <a:ext cx="3809056" cy="400110"/>
          </a:xfrm>
          <a:prstGeom prst="rect">
            <a:avLst/>
          </a:prstGeom>
        </p:spPr>
        <p:txBody>
          <a:bodyPr wrap="none">
            <a:spAutoFit/>
          </a:bodyPr>
          <a:lstStyle/>
          <a:p>
            <a:r>
              <a:rPr lang="bn-IN" sz="2000" dirty="0">
                <a:latin typeface="NikoshBAN" pitchFamily="2" charset="0"/>
                <a:cs typeface="NikoshBAN" pitchFamily="2" charset="0"/>
              </a:rPr>
              <a:t>নিম্নের প্রশ্নগুলোর মৌখিক ও লিখিত উত্তর দাও:</a:t>
            </a:r>
            <a:endParaRPr lang="en-US" sz="2000" dirty="0">
              <a:latin typeface="NikoshBAN" pitchFamily="2" charset="0"/>
              <a:cs typeface="NikoshBAN" pitchFamily="2" charset="0"/>
            </a:endParaRPr>
          </a:p>
        </p:txBody>
      </p:sp>
      <p:sp>
        <p:nvSpPr>
          <p:cNvPr id="6" name="Rectangle 5"/>
          <p:cNvSpPr/>
          <p:nvPr/>
        </p:nvSpPr>
        <p:spPr>
          <a:xfrm>
            <a:off x="1143000" y="1447800"/>
            <a:ext cx="8001000" cy="523220"/>
          </a:xfrm>
          <a:prstGeom prst="rect">
            <a:avLst/>
          </a:prstGeom>
        </p:spPr>
        <p:txBody>
          <a:bodyPr wrap="square">
            <a:spAutoFit/>
          </a:bodyPr>
          <a:lstStyle/>
          <a:p>
            <a:r>
              <a:rPr lang="ar-SA" sz="2800" b="1" dirty="0"/>
              <a:t>السُّؤَالُ (١) : مَاذَا خَلَقَ اللهُ لِلْعِبَادِ لِيَبْقَوْا فِي الدُّنْيَا بِالْيُسْرِ وَالسُّهُولَةِ؟</a:t>
            </a:r>
            <a:r>
              <a:rPr lang="ar-SA" sz="2800" dirty="0"/>
              <a:t> </a:t>
            </a:r>
            <a:endParaRPr lang="en-US" sz="2800" dirty="0"/>
          </a:p>
        </p:txBody>
      </p:sp>
      <p:sp>
        <p:nvSpPr>
          <p:cNvPr id="7" name="Rectangle 6"/>
          <p:cNvSpPr/>
          <p:nvPr/>
        </p:nvSpPr>
        <p:spPr>
          <a:xfrm>
            <a:off x="0" y="1992461"/>
            <a:ext cx="7086600" cy="400110"/>
          </a:xfrm>
          <a:prstGeom prst="rect">
            <a:avLst/>
          </a:prstGeom>
        </p:spPr>
        <p:txBody>
          <a:bodyPr wrap="square">
            <a:spAutoFit/>
          </a:bodyPr>
          <a:lstStyle/>
          <a:p>
            <a:r>
              <a:rPr lang="bn-IN" sz="2000" dirty="0">
                <a:latin typeface="NikoshBAN" pitchFamily="2" charset="0"/>
                <a:cs typeface="NikoshBAN" pitchFamily="2" charset="0"/>
              </a:rPr>
              <a:t>পৃথিবীতে সহজে ও স্বাচ্ছন্দ্যে টিকে থাকার জন্য আল্লাহ বান্দাদের জন্য কী সৃষ্টি করেছেন</a:t>
            </a:r>
            <a:r>
              <a:rPr lang="en-US" sz="2000" dirty="0">
                <a:latin typeface="NikoshBAN" pitchFamily="2" charset="0"/>
                <a:cs typeface="NikoshBAN" pitchFamily="2" charset="0"/>
              </a:rPr>
              <a:t>?</a:t>
            </a:r>
          </a:p>
        </p:txBody>
      </p:sp>
      <p:sp>
        <p:nvSpPr>
          <p:cNvPr id="8" name="Rectangle 7"/>
          <p:cNvSpPr/>
          <p:nvPr/>
        </p:nvSpPr>
        <p:spPr>
          <a:xfrm>
            <a:off x="1143000" y="2549465"/>
            <a:ext cx="7996450" cy="523220"/>
          </a:xfrm>
          <a:prstGeom prst="rect">
            <a:avLst/>
          </a:prstGeom>
        </p:spPr>
        <p:txBody>
          <a:bodyPr wrap="square">
            <a:spAutoFit/>
          </a:bodyPr>
          <a:lstStyle/>
          <a:p>
            <a:r>
              <a:rPr lang="ar-SA" sz="2800" b="1" dirty="0"/>
              <a:t>الْجَوَابُ : خَلَقَ اللهُ لِلْعِبَادِ نِعَمًا كَثِيرَةً لِيَبْقَوْا فِي الدُّنْيَا بِالْيُسْرِ وَالسُّهُولَةِ</a:t>
            </a:r>
            <a:endParaRPr lang="en-US" sz="2800" dirty="0"/>
          </a:p>
        </p:txBody>
      </p:sp>
      <p:sp>
        <p:nvSpPr>
          <p:cNvPr id="9" name="Rectangle 8"/>
          <p:cNvSpPr/>
          <p:nvPr/>
        </p:nvSpPr>
        <p:spPr>
          <a:xfrm>
            <a:off x="-7725" y="3136542"/>
            <a:ext cx="8839200" cy="400110"/>
          </a:xfrm>
          <a:prstGeom prst="rect">
            <a:avLst/>
          </a:prstGeom>
        </p:spPr>
        <p:txBody>
          <a:bodyPr wrap="square">
            <a:spAutoFit/>
          </a:bodyPr>
          <a:lstStyle/>
          <a:p>
            <a:r>
              <a:rPr lang="bn-IN" sz="2000" dirty="0">
                <a:latin typeface="NikoshBAN" pitchFamily="2" charset="0"/>
                <a:cs typeface="NikoshBAN" pitchFamily="2" charset="0"/>
              </a:rPr>
              <a:t>আল্লাহ বান্দাদের জন্য অনেক নেয়ামত সৃষ্টি করেছেন</a:t>
            </a:r>
            <a:r>
              <a:rPr lang="en-US" sz="2000" dirty="0">
                <a:latin typeface="NikoshBAN" pitchFamily="2" charset="0"/>
                <a:cs typeface="NikoshBAN" pitchFamily="2" charset="0"/>
              </a:rPr>
              <a:t>, </a:t>
            </a:r>
            <a:r>
              <a:rPr lang="bn-IN" sz="2000" dirty="0">
                <a:latin typeface="NikoshBAN" pitchFamily="2" charset="0"/>
                <a:cs typeface="NikoshBAN" pitchFamily="2" charset="0"/>
              </a:rPr>
              <a:t>যাতে তারা পৃথিবীতে সহজে ও স্বাচ্ছন্দ্যে টিকে থাকতে পারে।</a:t>
            </a:r>
            <a:endParaRPr lang="en-US" sz="2000" dirty="0">
              <a:latin typeface="NikoshBAN" pitchFamily="2" charset="0"/>
              <a:cs typeface="NikoshBAN" pitchFamily="2" charset="0"/>
            </a:endParaRPr>
          </a:p>
        </p:txBody>
      </p:sp>
      <p:sp>
        <p:nvSpPr>
          <p:cNvPr id="10" name="Rectangle 9"/>
          <p:cNvSpPr/>
          <p:nvPr/>
        </p:nvSpPr>
        <p:spPr>
          <a:xfrm>
            <a:off x="4156996" y="3536652"/>
            <a:ext cx="4982454" cy="523220"/>
          </a:xfrm>
          <a:prstGeom prst="rect">
            <a:avLst/>
          </a:prstGeom>
        </p:spPr>
        <p:txBody>
          <a:bodyPr wrap="none">
            <a:spAutoFit/>
          </a:bodyPr>
          <a:lstStyle/>
          <a:p>
            <a:r>
              <a:rPr lang="ar-SA" sz="2800" b="1" dirty="0"/>
              <a:t>السُّؤَالُ (٢) : لِمَاذَا جَعَلَ اللهُ الْجِبَالَ أَوْتَادًا؟</a:t>
            </a:r>
            <a:endParaRPr lang="en-US" sz="2800" dirty="0"/>
          </a:p>
        </p:txBody>
      </p:sp>
      <p:sp>
        <p:nvSpPr>
          <p:cNvPr id="11" name="Rectangle 10"/>
          <p:cNvSpPr/>
          <p:nvPr/>
        </p:nvSpPr>
        <p:spPr>
          <a:xfrm>
            <a:off x="-7725" y="3598207"/>
            <a:ext cx="3770584" cy="400110"/>
          </a:xfrm>
          <a:prstGeom prst="rect">
            <a:avLst/>
          </a:prstGeom>
        </p:spPr>
        <p:txBody>
          <a:bodyPr wrap="none">
            <a:spAutoFit/>
          </a:bodyPr>
          <a:lstStyle/>
          <a:p>
            <a:r>
              <a:rPr lang="bn-IN" sz="2000" dirty="0">
                <a:latin typeface="NikoshBAN" pitchFamily="2" charset="0"/>
                <a:cs typeface="NikoshBAN" pitchFamily="2" charset="0"/>
              </a:rPr>
              <a:t>আল্লাহ পর্বতমালাকে কেন পেরেক বানিয়েছেন</a:t>
            </a:r>
            <a:r>
              <a:rPr lang="en-US" sz="2000" dirty="0">
                <a:latin typeface="NikoshBAN" pitchFamily="2" charset="0"/>
                <a:cs typeface="NikoshBAN" pitchFamily="2" charset="0"/>
              </a:rPr>
              <a:t>?</a:t>
            </a:r>
          </a:p>
        </p:txBody>
      </p:sp>
      <p:sp>
        <p:nvSpPr>
          <p:cNvPr id="12" name="Rectangle 11"/>
          <p:cNvSpPr/>
          <p:nvPr/>
        </p:nvSpPr>
        <p:spPr>
          <a:xfrm>
            <a:off x="76200" y="4267200"/>
            <a:ext cx="9139450" cy="523220"/>
          </a:xfrm>
          <a:prstGeom prst="rect">
            <a:avLst/>
          </a:prstGeom>
        </p:spPr>
        <p:txBody>
          <a:bodyPr wrap="square">
            <a:spAutoFit/>
          </a:bodyPr>
          <a:lstStyle/>
          <a:p>
            <a:r>
              <a:rPr lang="ar-SA" sz="2800" b="1" dirty="0"/>
              <a:t>الْجَوَابُ : جَعَلَ اللهُ الْجِبَالَ أَوْتَادًا لِلْأَرْضِ لِأَنَّ الْجِبَالَ تُثَبِّتُهَا، فَلَا تَمِيدُ وَلَا تَضْطَرِبُ</a:t>
            </a:r>
            <a:endParaRPr lang="en-US" sz="2800" dirty="0"/>
          </a:p>
        </p:txBody>
      </p:sp>
      <p:sp>
        <p:nvSpPr>
          <p:cNvPr id="13" name="Rectangle 12"/>
          <p:cNvSpPr/>
          <p:nvPr/>
        </p:nvSpPr>
        <p:spPr>
          <a:xfrm>
            <a:off x="-7725" y="4876800"/>
            <a:ext cx="9139449" cy="707886"/>
          </a:xfrm>
          <a:prstGeom prst="rect">
            <a:avLst/>
          </a:prstGeom>
        </p:spPr>
        <p:txBody>
          <a:bodyPr wrap="square">
            <a:spAutoFit/>
          </a:bodyPr>
          <a:lstStyle/>
          <a:p>
            <a:r>
              <a:rPr lang="bn-IN" sz="2000" dirty="0">
                <a:latin typeface="NikoshBAN" pitchFamily="2" charset="0"/>
                <a:cs typeface="NikoshBAN" pitchFamily="2" charset="0"/>
              </a:rPr>
              <a:t>আল্লাহ পর্বতমালাকে জমিনের জন্য পেরেক বানিয়েছেন</a:t>
            </a:r>
            <a:r>
              <a:rPr lang="en-US" sz="2000" dirty="0">
                <a:latin typeface="NikoshBAN" pitchFamily="2" charset="0"/>
                <a:cs typeface="NikoshBAN" pitchFamily="2" charset="0"/>
              </a:rPr>
              <a:t>, </a:t>
            </a:r>
            <a:r>
              <a:rPr lang="bn-IN" sz="2000" dirty="0">
                <a:latin typeface="NikoshBAN" pitchFamily="2" charset="0"/>
                <a:cs typeface="NikoshBAN" pitchFamily="2" charset="0"/>
              </a:rPr>
              <a:t>কেননা পর্বতমালা তাকে স্থির রাখবে</a:t>
            </a:r>
            <a:r>
              <a:rPr lang="en-US" sz="2000" dirty="0">
                <a:latin typeface="NikoshBAN" pitchFamily="2" charset="0"/>
                <a:cs typeface="NikoshBAN" pitchFamily="2" charset="0"/>
              </a:rPr>
              <a:t>, </a:t>
            </a:r>
            <a:r>
              <a:rPr lang="bn-IN" sz="2000" dirty="0">
                <a:latin typeface="NikoshBAN" pitchFamily="2" charset="0"/>
                <a:cs typeface="NikoshBAN" pitchFamily="2" charset="0"/>
              </a:rPr>
              <a:t>ফলে সেটা হেলে পড়বে না এবং প্রকম্পিত হবে না।</a:t>
            </a:r>
            <a:endParaRPr lang="en-US" sz="2000" dirty="0">
              <a:latin typeface="NikoshBAN" pitchFamily="2" charset="0"/>
              <a:cs typeface="NikoshBAN" pitchFamily="2" charset="0"/>
            </a:endParaRPr>
          </a:p>
        </p:txBody>
      </p:sp>
      <p:sp>
        <p:nvSpPr>
          <p:cNvPr id="14" name="Rectangle 13"/>
          <p:cNvSpPr/>
          <p:nvPr/>
        </p:nvSpPr>
        <p:spPr>
          <a:xfrm>
            <a:off x="3280442" y="5529590"/>
            <a:ext cx="5851282" cy="523220"/>
          </a:xfrm>
          <a:prstGeom prst="rect">
            <a:avLst/>
          </a:prstGeom>
        </p:spPr>
        <p:txBody>
          <a:bodyPr wrap="none">
            <a:spAutoFit/>
          </a:bodyPr>
          <a:lstStyle/>
          <a:p>
            <a:r>
              <a:rPr lang="ar-SA" sz="2800" b="1" dirty="0"/>
              <a:t>السُّؤَالُ (٣) : لِمَاذَا جَعَلَ اللهُ خِلَالَ الْأَرْضِ أَنْهَارًا؟</a:t>
            </a:r>
            <a:r>
              <a:rPr lang="ar-SA" sz="2800" dirty="0"/>
              <a:t> </a:t>
            </a:r>
            <a:endParaRPr lang="en-US" sz="2800" dirty="0"/>
          </a:p>
        </p:txBody>
      </p:sp>
      <p:sp>
        <p:nvSpPr>
          <p:cNvPr id="16" name="Rectangle 15"/>
          <p:cNvSpPr/>
          <p:nvPr/>
        </p:nvSpPr>
        <p:spPr>
          <a:xfrm>
            <a:off x="272955" y="5584686"/>
            <a:ext cx="2639566" cy="707886"/>
          </a:xfrm>
          <a:prstGeom prst="rect">
            <a:avLst/>
          </a:prstGeom>
        </p:spPr>
        <p:txBody>
          <a:bodyPr wrap="square">
            <a:spAutoFit/>
          </a:bodyPr>
          <a:lstStyle/>
          <a:p>
            <a:r>
              <a:rPr lang="bn-IN" sz="2000" dirty="0">
                <a:latin typeface="NikoshBAN" pitchFamily="2" charset="0"/>
                <a:cs typeface="NikoshBAN" pitchFamily="2" charset="0"/>
              </a:rPr>
              <a:t>আল্লাহ কেন জমিনের মাঝে মাঝে নদনদী সৃষ্টি করেছেন</a:t>
            </a:r>
            <a:r>
              <a:rPr lang="en-US" sz="2000" dirty="0">
                <a:latin typeface="NikoshBAN" pitchFamily="2" charset="0"/>
                <a:cs typeface="NikoshBAN" pitchFamily="2" charset="0"/>
              </a:rPr>
              <a:t>?</a:t>
            </a:r>
          </a:p>
        </p:txBody>
      </p:sp>
      <p:sp>
        <p:nvSpPr>
          <p:cNvPr id="15" name="Rectangle 14"/>
          <p:cNvSpPr/>
          <p:nvPr/>
        </p:nvSpPr>
        <p:spPr>
          <a:xfrm>
            <a:off x="0" y="6564868"/>
            <a:ext cx="7010400" cy="338554"/>
          </a:xfrm>
          <a:prstGeom prst="rect">
            <a:avLst/>
          </a:prstGeom>
        </p:spPr>
        <p:txBody>
          <a:bodyPr wrap="square">
            <a:spAutoFit/>
          </a:bodyPr>
          <a:lstStyle/>
          <a:p>
            <a:r>
              <a:rPr lang="en-US" sz="1600" dirty="0" err="1">
                <a:latin typeface="NikoshBAN" pitchFamily="2" charset="0"/>
                <a:cs typeface="NikoshBAN" pitchFamily="2" charset="0"/>
              </a:rPr>
              <a:t>জামিলাতুন</a:t>
            </a:r>
            <a:r>
              <a:rPr lang="en-US" sz="1600" dirty="0">
                <a:latin typeface="NikoshBAN" pitchFamily="2" charset="0"/>
                <a:cs typeface="NikoshBAN" pitchFamily="2" charset="0"/>
              </a:rPr>
              <a:t> </a:t>
            </a:r>
            <a:r>
              <a:rPr lang="en-US" sz="1600" dirty="0" err="1">
                <a:latin typeface="NikoshBAN" pitchFamily="2" charset="0"/>
                <a:cs typeface="NikoshBAN" pitchFamily="2" charset="0"/>
              </a:rPr>
              <a:t>নেছা</a:t>
            </a:r>
            <a:r>
              <a:rPr lang="en-US" sz="1600" dirty="0">
                <a:latin typeface="NikoshBAN" pitchFamily="2" charset="0"/>
                <a:cs typeface="NikoshBAN" pitchFamily="2" charset="0"/>
              </a:rPr>
              <a:t> , </a:t>
            </a:r>
            <a:r>
              <a:rPr lang="en-US" sz="1600" dirty="0" err="1">
                <a:latin typeface="NikoshBAN" pitchFamily="2" charset="0"/>
                <a:cs typeface="NikoshBAN" pitchFamily="2" charset="0"/>
              </a:rPr>
              <a:t>সহকারী</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মৌলভী</a:t>
            </a:r>
            <a:r>
              <a:rPr lang="en-US" sz="1600" dirty="0">
                <a:latin typeface="NikoshBAN" pitchFamily="2" charset="0"/>
                <a:cs typeface="NikoshBAN" pitchFamily="2" charset="0"/>
              </a:rPr>
              <a:t>, </a:t>
            </a:r>
            <a:r>
              <a:rPr lang="en-US" sz="1600" dirty="0" err="1">
                <a:latin typeface="NikoshBAN" pitchFamily="2" charset="0"/>
                <a:cs typeface="NikoshBAN" pitchFamily="2" charset="0"/>
              </a:rPr>
              <a:t>ছড়ারকুটি</a:t>
            </a:r>
            <a:r>
              <a:rPr lang="en-US" sz="1600" dirty="0">
                <a:latin typeface="NikoshBAN" pitchFamily="2" charset="0"/>
                <a:cs typeface="NikoshBAN" pitchFamily="2" charset="0"/>
              </a:rPr>
              <a:t> </a:t>
            </a:r>
            <a:r>
              <a:rPr lang="en-US" sz="1600" dirty="0" err="1">
                <a:latin typeface="NikoshBAN" pitchFamily="2" charset="0"/>
                <a:cs typeface="NikoshBAN" pitchFamily="2" charset="0"/>
              </a:rPr>
              <a:t>আল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ওয়াহেদীয়া</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দ্বি-মুখী</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দাখিল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মাদ্রাসা</a:t>
            </a:r>
            <a:r>
              <a:rPr lang="en-US" sz="1600" dirty="0">
                <a:latin typeface="NikoshBAN" pitchFamily="2" charset="0"/>
                <a:cs typeface="NikoshBAN" pitchFamily="2" charset="0"/>
              </a:rPr>
              <a:t>, </a:t>
            </a:r>
            <a:r>
              <a:rPr lang="en-US" sz="1600" dirty="0" err="1">
                <a:latin typeface="NikoshBAN" pitchFamily="2" charset="0"/>
                <a:cs typeface="NikoshBAN" pitchFamily="2" charset="0"/>
              </a:rPr>
              <a:t>সুন্দরগঞ্জ</a:t>
            </a:r>
            <a:r>
              <a:rPr lang="en-US" sz="1600" dirty="0">
                <a:latin typeface="NikoshBAN" pitchFamily="2" charset="0"/>
                <a:cs typeface="NikoshBAN" pitchFamily="2" charset="0"/>
              </a:rPr>
              <a:t>, </a:t>
            </a:r>
            <a:r>
              <a:rPr lang="en-US" sz="1600" dirty="0" err="1">
                <a:latin typeface="NikoshBAN" pitchFamily="2" charset="0"/>
                <a:cs typeface="NikoshBAN" pitchFamily="2" charset="0"/>
              </a:rPr>
              <a:t>গাইবান্ধা</a:t>
            </a:r>
            <a:r>
              <a:rPr lang="en-US" sz="1600" dirty="0">
                <a:latin typeface="NikoshBAN" pitchFamily="2" charset="0"/>
                <a:cs typeface="NikoshBAN" pitchFamily="2" charset="0"/>
              </a:rPr>
              <a:t>।</a:t>
            </a:r>
          </a:p>
        </p:txBody>
      </p:sp>
    </p:spTree>
    <p:extLst>
      <p:ext uri="{BB962C8B-B14F-4D97-AF65-F5344CB8AC3E}">
        <p14:creationId xmlns:p14="http://schemas.microsoft.com/office/powerpoint/2010/main" val="3892528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fade">
                                      <p:cBhvr>
                                        <p:cTn id="35" dur="1000"/>
                                        <p:tgtEl>
                                          <p:spTgt spid="8"/>
                                        </p:tgtEl>
                                      </p:cBhvr>
                                    </p:animEffect>
                                    <p:anim calcmode="lin" valueType="num">
                                      <p:cBhvr>
                                        <p:cTn id="36" dur="1000" fill="hold"/>
                                        <p:tgtEl>
                                          <p:spTgt spid="8"/>
                                        </p:tgtEl>
                                        <p:attrNameLst>
                                          <p:attrName>ppt_x</p:attrName>
                                        </p:attrNameLst>
                                      </p:cBhvr>
                                      <p:tavLst>
                                        <p:tav tm="0">
                                          <p:val>
                                            <p:strVal val="#ppt_x"/>
                                          </p:val>
                                        </p:tav>
                                        <p:tav tm="100000">
                                          <p:val>
                                            <p:strVal val="#ppt_x"/>
                                          </p:val>
                                        </p:tav>
                                      </p:tavLst>
                                    </p:anim>
                                    <p:anim calcmode="lin" valueType="num">
                                      <p:cBhvr>
                                        <p:cTn id="3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1000"/>
                                        <p:tgtEl>
                                          <p:spTgt spid="9"/>
                                        </p:tgtEl>
                                      </p:cBhvr>
                                    </p:animEffect>
                                    <p:anim calcmode="lin" valueType="num">
                                      <p:cBhvr>
                                        <p:cTn id="43" dur="1000" fill="hold"/>
                                        <p:tgtEl>
                                          <p:spTgt spid="9"/>
                                        </p:tgtEl>
                                        <p:attrNameLst>
                                          <p:attrName>ppt_x</p:attrName>
                                        </p:attrNameLst>
                                      </p:cBhvr>
                                      <p:tavLst>
                                        <p:tav tm="0">
                                          <p:val>
                                            <p:strVal val="#ppt_x"/>
                                          </p:val>
                                        </p:tav>
                                        <p:tav tm="100000">
                                          <p:val>
                                            <p:strVal val="#ppt_x"/>
                                          </p:val>
                                        </p:tav>
                                      </p:tavLst>
                                    </p:anim>
                                    <p:anim calcmode="lin" valueType="num">
                                      <p:cBhvr>
                                        <p:cTn id="4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Effect transition="in" filter="fade">
                                      <p:cBhvr>
                                        <p:cTn id="49" dur="1000"/>
                                        <p:tgtEl>
                                          <p:spTgt spid="10"/>
                                        </p:tgtEl>
                                      </p:cBhvr>
                                    </p:animEffect>
                                    <p:anim calcmode="lin" valueType="num">
                                      <p:cBhvr>
                                        <p:cTn id="50" dur="1000" fill="hold"/>
                                        <p:tgtEl>
                                          <p:spTgt spid="10"/>
                                        </p:tgtEl>
                                        <p:attrNameLst>
                                          <p:attrName>ppt_x</p:attrName>
                                        </p:attrNameLst>
                                      </p:cBhvr>
                                      <p:tavLst>
                                        <p:tav tm="0">
                                          <p:val>
                                            <p:strVal val="#ppt_x"/>
                                          </p:val>
                                        </p:tav>
                                        <p:tav tm="100000">
                                          <p:val>
                                            <p:strVal val="#ppt_x"/>
                                          </p:val>
                                        </p:tav>
                                      </p:tavLst>
                                    </p:anim>
                                    <p:anim calcmode="lin" valueType="num">
                                      <p:cBhvr>
                                        <p:cTn id="51"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1"/>
                                        </p:tgtEl>
                                        <p:attrNameLst>
                                          <p:attrName>style.visibility</p:attrName>
                                        </p:attrNameLst>
                                      </p:cBhvr>
                                      <p:to>
                                        <p:strVal val="visible"/>
                                      </p:to>
                                    </p:set>
                                    <p:animEffect transition="in" filter="fade">
                                      <p:cBhvr>
                                        <p:cTn id="56" dur="1000"/>
                                        <p:tgtEl>
                                          <p:spTgt spid="11"/>
                                        </p:tgtEl>
                                      </p:cBhvr>
                                    </p:animEffect>
                                    <p:anim calcmode="lin" valueType="num">
                                      <p:cBhvr>
                                        <p:cTn id="57" dur="1000" fill="hold"/>
                                        <p:tgtEl>
                                          <p:spTgt spid="11"/>
                                        </p:tgtEl>
                                        <p:attrNameLst>
                                          <p:attrName>ppt_x</p:attrName>
                                        </p:attrNameLst>
                                      </p:cBhvr>
                                      <p:tavLst>
                                        <p:tav tm="0">
                                          <p:val>
                                            <p:strVal val="#ppt_x"/>
                                          </p:val>
                                        </p:tav>
                                        <p:tav tm="100000">
                                          <p:val>
                                            <p:strVal val="#ppt_x"/>
                                          </p:val>
                                        </p:tav>
                                      </p:tavLst>
                                    </p:anim>
                                    <p:anim calcmode="lin" valueType="num">
                                      <p:cBhvr>
                                        <p:cTn id="58"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fade">
                                      <p:cBhvr>
                                        <p:cTn id="63" dur="1000"/>
                                        <p:tgtEl>
                                          <p:spTgt spid="12"/>
                                        </p:tgtEl>
                                      </p:cBhvr>
                                    </p:animEffect>
                                    <p:anim calcmode="lin" valueType="num">
                                      <p:cBhvr>
                                        <p:cTn id="64" dur="1000" fill="hold"/>
                                        <p:tgtEl>
                                          <p:spTgt spid="12"/>
                                        </p:tgtEl>
                                        <p:attrNameLst>
                                          <p:attrName>ppt_x</p:attrName>
                                        </p:attrNameLst>
                                      </p:cBhvr>
                                      <p:tavLst>
                                        <p:tav tm="0">
                                          <p:val>
                                            <p:strVal val="#ppt_x"/>
                                          </p:val>
                                        </p:tav>
                                        <p:tav tm="100000">
                                          <p:val>
                                            <p:strVal val="#ppt_x"/>
                                          </p:val>
                                        </p:tav>
                                      </p:tavLst>
                                    </p:anim>
                                    <p:anim calcmode="lin" valueType="num">
                                      <p:cBhvr>
                                        <p:cTn id="6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3"/>
                                        </p:tgtEl>
                                        <p:attrNameLst>
                                          <p:attrName>style.visibility</p:attrName>
                                        </p:attrNameLst>
                                      </p:cBhvr>
                                      <p:to>
                                        <p:strVal val="visible"/>
                                      </p:to>
                                    </p:set>
                                    <p:animEffect transition="in" filter="fade">
                                      <p:cBhvr>
                                        <p:cTn id="70" dur="1000"/>
                                        <p:tgtEl>
                                          <p:spTgt spid="13"/>
                                        </p:tgtEl>
                                      </p:cBhvr>
                                    </p:animEffect>
                                    <p:anim calcmode="lin" valueType="num">
                                      <p:cBhvr>
                                        <p:cTn id="71" dur="1000" fill="hold"/>
                                        <p:tgtEl>
                                          <p:spTgt spid="13"/>
                                        </p:tgtEl>
                                        <p:attrNameLst>
                                          <p:attrName>ppt_x</p:attrName>
                                        </p:attrNameLst>
                                      </p:cBhvr>
                                      <p:tavLst>
                                        <p:tav tm="0">
                                          <p:val>
                                            <p:strVal val="#ppt_x"/>
                                          </p:val>
                                        </p:tav>
                                        <p:tav tm="100000">
                                          <p:val>
                                            <p:strVal val="#ppt_x"/>
                                          </p:val>
                                        </p:tav>
                                      </p:tavLst>
                                    </p:anim>
                                    <p:anim calcmode="lin" valueType="num">
                                      <p:cBhvr>
                                        <p:cTn id="72"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14"/>
                                        </p:tgtEl>
                                        <p:attrNameLst>
                                          <p:attrName>style.visibility</p:attrName>
                                        </p:attrNameLst>
                                      </p:cBhvr>
                                      <p:to>
                                        <p:strVal val="visible"/>
                                      </p:to>
                                    </p:set>
                                    <p:animEffect transition="in" filter="fade">
                                      <p:cBhvr>
                                        <p:cTn id="77" dur="1000"/>
                                        <p:tgtEl>
                                          <p:spTgt spid="14"/>
                                        </p:tgtEl>
                                      </p:cBhvr>
                                    </p:animEffect>
                                    <p:anim calcmode="lin" valueType="num">
                                      <p:cBhvr>
                                        <p:cTn id="78" dur="1000" fill="hold"/>
                                        <p:tgtEl>
                                          <p:spTgt spid="14"/>
                                        </p:tgtEl>
                                        <p:attrNameLst>
                                          <p:attrName>ppt_x</p:attrName>
                                        </p:attrNameLst>
                                      </p:cBhvr>
                                      <p:tavLst>
                                        <p:tav tm="0">
                                          <p:val>
                                            <p:strVal val="#ppt_x"/>
                                          </p:val>
                                        </p:tav>
                                        <p:tav tm="100000">
                                          <p:val>
                                            <p:strVal val="#ppt_x"/>
                                          </p:val>
                                        </p:tav>
                                      </p:tavLst>
                                    </p:anim>
                                    <p:anim calcmode="lin" valueType="num">
                                      <p:cBhvr>
                                        <p:cTn id="7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16"/>
                                        </p:tgtEl>
                                        <p:attrNameLst>
                                          <p:attrName>style.visibility</p:attrName>
                                        </p:attrNameLst>
                                      </p:cBhvr>
                                      <p:to>
                                        <p:strVal val="visible"/>
                                      </p:to>
                                    </p:set>
                                    <p:animEffect transition="in" filter="fade">
                                      <p:cBhvr>
                                        <p:cTn id="84" dur="1000"/>
                                        <p:tgtEl>
                                          <p:spTgt spid="16"/>
                                        </p:tgtEl>
                                      </p:cBhvr>
                                    </p:animEffect>
                                    <p:anim calcmode="lin" valueType="num">
                                      <p:cBhvr>
                                        <p:cTn id="85" dur="1000" fill="hold"/>
                                        <p:tgtEl>
                                          <p:spTgt spid="16"/>
                                        </p:tgtEl>
                                        <p:attrNameLst>
                                          <p:attrName>ppt_x</p:attrName>
                                        </p:attrNameLst>
                                      </p:cBhvr>
                                      <p:tavLst>
                                        <p:tav tm="0">
                                          <p:val>
                                            <p:strVal val="#ppt_x"/>
                                          </p:val>
                                        </p:tav>
                                        <p:tav tm="100000">
                                          <p:val>
                                            <p:strVal val="#ppt_x"/>
                                          </p:val>
                                        </p:tav>
                                      </p:tavLst>
                                    </p:anim>
                                    <p:anim calcmode="lin" valueType="num">
                                      <p:cBhvr>
                                        <p:cTn id="86"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3" grpId="0"/>
      <p:bldP spid="14" grpId="0"/>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2484" y="685799"/>
            <a:ext cx="9372600" cy="954107"/>
          </a:xfrm>
          <a:prstGeom prst="rect">
            <a:avLst/>
          </a:prstGeom>
        </p:spPr>
        <p:txBody>
          <a:bodyPr wrap="square">
            <a:spAutoFit/>
          </a:bodyPr>
          <a:lstStyle/>
          <a:p>
            <a:pPr algn="r"/>
            <a:r>
              <a:rPr lang="ar-SA" sz="2800" b="1" dirty="0"/>
              <a:t>الْجَوَابُ : جَعَلَ اللهُ خِلَالَ الْأَرْضِ أَنْهَارًا لِيَنْتَفِعَ بِهَا النَّاسُ فِي زُرُوعِهِمْ وَأَشْجَارِهِمْ وَشِرْبِهِمْ وَشِرْبِ مَوَاشِيهِمْ</a:t>
            </a:r>
            <a:endParaRPr lang="en-US" sz="2800" dirty="0"/>
          </a:p>
        </p:txBody>
      </p:sp>
      <p:sp>
        <p:nvSpPr>
          <p:cNvPr id="3" name="Rectangle 2"/>
          <p:cNvSpPr/>
          <p:nvPr/>
        </p:nvSpPr>
        <p:spPr>
          <a:xfrm>
            <a:off x="-22747" y="1643655"/>
            <a:ext cx="9144000" cy="707886"/>
          </a:xfrm>
          <a:prstGeom prst="rect">
            <a:avLst/>
          </a:prstGeom>
        </p:spPr>
        <p:txBody>
          <a:bodyPr wrap="square">
            <a:spAutoFit/>
          </a:bodyPr>
          <a:lstStyle/>
          <a:p>
            <a:r>
              <a:rPr lang="bn-IN" sz="2000" dirty="0">
                <a:latin typeface="NikoshBAN" pitchFamily="2" charset="0"/>
                <a:cs typeface="NikoshBAN" pitchFamily="2" charset="0"/>
              </a:rPr>
              <a:t>আল্লাহ জমিনের মাঝে মাঝে নদনদী সৃষ্টি করেছেন</a:t>
            </a:r>
            <a:r>
              <a:rPr lang="en-US" sz="2000" dirty="0">
                <a:latin typeface="NikoshBAN" pitchFamily="2" charset="0"/>
                <a:cs typeface="NikoshBAN" pitchFamily="2" charset="0"/>
              </a:rPr>
              <a:t>, </a:t>
            </a:r>
            <a:r>
              <a:rPr lang="bn-IN" sz="2000" dirty="0">
                <a:latin typeface="NikoshBAN" pitchFamily="2" charset="0"/>
                <a:cs typeface="NikoshBAN" pitchFamily="2" charset="0"/>
              </a:rPr>
              <a:t>যাতে মানুষ তাদের কৃষিকাজ</a:t>
            </a:r>
            <a:r>
              <a:rPr lang="en-US" sz="2000" dirty="0">
                <a:latin typeface="NikoshBAN" pitchFamily="2" charset="0"/>
                <a:cs typeface="NikoshBAN" pitchFamily="2" charset="0"/>
              </a:rPr>
              <a:t>, </a:t>
            </a:r>
            <a:r>
              <a:rPr lang="bn-IN" sz="2000" dirty="0">
                <a:latin typeface="NikoshBAN" pitchFamily="2" charset="0"/>
                <a:cs typeface="NikoshBAN" pitchFamily="2" charset="0"/>
              </a:rPr>
              <a:t>গাছপালা এবং তাদের নিজেদের ও তাদের গবাদি পশুসমূহের পান করার ক্ষেত্রে উপকৃত হতে পারে।</a:t>
            </a:r>
            <a:endParaRPr lang="en-US" sz="2000" dirty="0">
              <a:latin typeface="NikoshBAN" pitchFamily="2" charset="0"/>
              <a:cs typeface="NikoshBAN" pitchFamily="2" charset="0"/>
            </a:endParaRPr>
          </a:p>
        </p:txBody>
      </p:sp>
      <p:sp>
        <p:nvSpPr>
          <p:cNvPr id="4" name="Rectangle 3"/>
          <p:cNvSpPr/>
          <p:nvPr/>
        </p:nvSpPr>
        <p:spPr>
          <a:xfrm>
            <a:off x="3403326" y="2375003"/>
            <a:ext cx="5740674" cy="523220"/>
          </a:xfrm>
          <a:prstGeom prst="rect">
            <a:avLst/>
          </a:prstGeom>
        </p:spPr>
        <p:txBody>
          <a:bodyPr wrap="none">
            <a:spAutoFit/>
          </a:bodyPr>
          <a:lstStyle/>
          <a:p>
            <a:r>
              <a:rPr lang="ar-SA" sz="2800" b="1" dirty="0"/>
              <a:t>السُّؤَالُ (٤) : لِمَاذَا جَعَلَ اللهُ بَيْنَ الْبَحْرَيْنِ حَاجِزًا؟</a:t>
            </a:r>
            <a:endParaRPr lang="en-US" sz="2800" dirty="0"/>
          </a:p>
        </p:txBody>
      </p:sp>
      <p:sp>
        <p:nvSpPr>
          <p:cNvPr id="5" name="Rectangle 4"/>
          <p:cNvSpPr/>
          <p:nvPr/>
        </p:nvSpPr>
        <p:spPr>
          <a:xfrm>
            <a:off x="304800" y="2405742"/>
            <a:ext cx="2667000" cy="707886"/>
          </a:xfrm>
          <a:prstGeom prst="rect">
            <a:avLst/>
          </a:prstGeom>
        </p:spPr>
        <p:txBody>
          <a:bodyPr wrap="square">
            <a:spAutoFit/>
          </a:bodyPr>
          <a:lstStyle/>
          <a:p>
            <a:r>
              <a:rPr lang="bn-IN" sz="2000" dirty="0">
                <a:latin typeface="NikoshBAN" pitchFamily="2" charset="0"/>
                <a:cs typeface="NikoshBAN" pitchFamily="2" charset="0"/>
              </a:rPr>
              <a:t>আল্লাহ দু</a:t>
            </a:r>
            <a:r>
              <a:rPr lang="en-US" sz="2000" dirty="0">
                <a:latin typeface="NikoshBAN" pitchFamily="2" charset="0"/>
                <a:cs typeface="NikoshBAN" pitchFamily="2" charset="0"/>
              </a:rPr>
              <a:t>'</a:t>
            </a:r>
            <a:r>
              <a:rPr lang="bn-IN" sz="2000" dirty="0">
                <a:latin typeface="NikoshBAN" pitchFamily="2" charset="0"/>
                <a:cs typeface="NikoshBAN" pitchFamily="2" charset="0"/>
              </a:rPr>
              <a:t>সমুদ্রের মাঝে প্রতিবন্ধক স্থাপন করেছেন কেন</a:t>
            </a:r>
            <a:r>
              <a:rPr lang="en-US" sz="2000" dirty="0">
                <a:latin typeface="NikoshBAN" pitchFamily="2" charset="0"/>
                <a:cs typeface="NikoshBAN" pitchFamily="2" charset="0"/>
              </a:rPr>
              <a:t>?</a:t>
            </a:r>
          </a:p>
        </p:txBody>
      </p:sp>
      <p:sp>
        <p:nvSpPr>
          <p:cNvPr id="6" name="Rectangle 5"/>
          <p:cNvSpPr/>
          <p:nvPr/>
        </p:nvSpPr>
        <p:spPr>
          <a:xfrm>
            <a:off x="10236" y="3083520"/>
            <a:ext cx="9144000" cy="954107"/>
          </a:xfrm>
          <a:prstGeom prst="rect">
            <a:avLst/>
          </a:prstGeom>
        </p:spPr>
        <p:txBody>
          <a:bodyPr wrap="square">
            <a:spAutoFit/>
          </a:bodyPr>
          <a:lstStyle/>
          <a:p>
            <a:pPr algn="r"/>
            <a:r>
              <a:rPr lang="ar-SA" sz="2800" b="1" dirty="0"/>
              <a:t>الْجَوَابُ : جَعَلَ اللهُ بَيْنَ الْبَحْرَيْنِ حَاجِزًا لِيَمْنَعَ مِنْ اِخْتِلَاطِهِمَا فَتَفُوتُ الْمَنْفَعَةُ الْمَقْصُودَةُ مِنْ كُلٍّ مِنْهُمَ</a:t>
            </a:r>
            <a:endParaRPr lang="en-US" sz="2800" dirty="0"/>
          </a:p>
        </p:txBody>
      </p:sp>
      <p:sp>
        <p:nvSpPr>
          <p:cNvPr id="7" name="Rectangle 6"/>
          <p:cNvSpPr/>
          <p:nvPr/>
        </p:nvSpPr>
        <p:spPr>
          <a:xfrm>
            <a:off x="10236" y="3886200"/>
            <a:ext cx="9133764" cy="707886"/>
          </a:xfrm>
          <a:prstGeom prst="rect">
            <a:avLst/>
          </a:prstGeom>
        </p:spPr>
        <p:txBody>
          <a:bodyPr wrap="square">
            <a:spAutoFit/>
          </a:bodyPr>
          <a:lstStyle/>
          <a:p>
            <a:r>
              <a:rPr lang="bn-IN" sz="2000" dirty="0">
                <a:latin typeface="NikoshBAN" pitchFamily="2" charset="0"/>
                <a:cs typeface="NikoshBAN" pitchFamily="2" charset="0"/>
              </a:rPr>
              <a:t>আল্লাহ দু</a:t>
            </a:r>
            <a:r>
              <a:rPr lang="en-US" sz="2000" dirty="0">
                <a:latin typeface="NikoshBAN" pitchFamily="2" charset="0"/>
                <a:cs typeface="NikoshBAN" pitchFamily="2" charset="0"/>
              </a:rPr>
              <a:t>'</a:t>
            </a:r>
            <a:r>
              <a:rPr lang="bn-IN" sz="2000" dirty="0">
                <a:latin typeface="NikoshBAN" pitchFamily="2" charset="0"/>
                <a:cs typeface="NikoshBAN" pitchFamily="2" charset="0"/>
              </a:rPr>
              <a:t>সমুদ্রের মাঝে প্রতিবন্ধক স্থাপন করেছেন</a:t>
            </a:r>
            <a:r>
              <a:rPr lang="en-US" sz="2000" dirty="0">
                <a:latin typeface="NikoshBAN" pitchFamily="2" charset="0"/>
                <a:cs typeface="NikoshBAN" pitchFamily="2" charset="0"/>
              </a:rPr>
              <a:t>, </a:t>
            </a:r>
            <a:r>
              <a:rPr lang="bn-IN" sz="2000" dirty="0">
                <a:latin typeface="NikoshBAN" pitchFamily="2" charset="0"/>
                <a:cs typeface="NikoshBAN" pitchFamily="2" charset="0"/>
              </a:rPr>
              <a:t>যেন সেটি উভয়কে সংমিশ্রণ থেকে বিরত রাখে। অন্যথায় এতদুভয়ের উদ্দিষ্ট উপকারিতা হারিয়ে যাবে।</a:t>
            </a:r>
            <a:endParaRPr lang="en-US" sz="2000" dirty="0">
              <a:latin typeface="NikoshBAN" pitchFamily="2" charset="0"/>
              <a:cs typeface="NikoshBAN" pitchFamily="2" charset="0"/>
            </a:endParaRPr>
          </a:p>
        </p:txBody>
      </p:sp>
      <p:sp>
        <p:nvSpPr>
          <p:cNvPr id="8" name="Rectangle 7"/>
          <p:cNvSpPr/>
          <p:nvPr/>
        </p:nvSpPr>
        <p:spPr>
          <a:xfrm>
            <a:off x="3120212" y="4606596"/>
            <a:ext cx="6034024" cy="523220"/>
          </a:xfrm>
          <a:prstGeom prst="rect">
            <a:avLst/>
          </a:prstGeom>
        </p:spPr>
        <p:txBody>
          <a:bodyPr wrap="none">
            <a:spAutoFit/>
          </a:bodyPr>
          <a:lstStyle/>
          <a:p>
            <a:r>
              <a:rPr lang="ar-SA" sz="2800" b="1" dirty="0"/>
              <a:t>السُّؤَالُ (٥) : أَذْكُرْ خَمْسَ نِعَمِ اللهِ تَعَالَى مِنَ الْآيَتَيْنِ</a:t>
            </a:r>
            <a:r>
              <a:rPr lang="ar-SA" sz="2800" dirty="0"/>
              <a:t> </a:t>
            </a:r>
            <a:endParaRPr lang="en-US" sz="2800" dirty="0"/>
          </a:p>
        </p:txBody>
      </p:sp>
      <p:sp>
        <p:nvSpPr>
          <p:cNvPr id="9" name="Rectangle 8"/>
          <p:cNvSpPr/>
          <p:nvPr/>
        </p:nvSpPr>
        <p:spPr>
          <a:xfrm>
            <a:off x="247650" y="4606596"/>
            <a:ext cx="2781300" cy="707886"/>
          </a:xfrm>
          <a:prstGeom prst="rect">
            <a:avLst/>
          </a:prstGeom>
        </p:spPr>
        <p:txBody>
          <a:bodyPr wrap="square">
            <a:spAutoFit/>
          </a:bodyPr>
          <a:lstStyle/>
          <a:p>
            <a:r>
              <a:rPr lang="bn-IN" sz="2000" dirty="0">
                <a:latin typeface="NikoshBAN" pitchFamily="2" charset="0"/>
                <a:cs typeface="NikoshBAN" pitchFamily="2" charset="0"/>
              </a:rPr>
              <a:t>আয়াতদ্বয় থেকে মহান আল্লাহর পাঁচটি নেয়ামত উল্লেখ কর।</a:t>
            </a:r>
            <a:endParaRPr lang="en-US" sz="2000" dirty="0">
              <a:latin typeface="NikoshBAN" pitchFamily="2" charset="0"/>
              <a:cs typeface="NikoshBAN" pitchFamily="2" charset="0"/>
            </a:endParaRPr>
          </a:p>
        </p:txBody>
      </p:sp>
      <p:sp>
        <p:nvSpPr>
          <p:cNvPr id="10" name="Rectangle 9"/>
          <p:cNvSpPr/>
          <p:nvPr/>
        </p:nvSpPr>
        <p:spPr>
          <a:xfrm>
            <a:off x="4894119" y="5486400"/>
            <a:ext cx="4249881" cy="523220"/>
          </a:xfrm>
          <a:prstGeom prst="rect">
            <a:avLst/>
          </a:prstGeom>
        </p:spPr>
        <p:txBody>
          <a:bodyPr wrap="none">
            <a:spAutoFit/>
          </a:bodyPr>
          <a:lstStyle/>
          <a:p>
            <a:r>
              <a:rPr lang="ar-SA" sz="2800" b="1" dirty="0"/>
              <a:t>الْجَوَابُ : خَمْسُ نِعَمِ اللهِ مِنَ الْآيَتَيْنِ</a:t>
            </a:r>
            <a:r>
              <a:rPr lang="ar-SA" sz="2800" dirty="0"/>
              <a:t> </a:t>
            </a:r>
            <a:endParaRPr lang="en-US" sz="2800" dirty="0"/>
          </a:p>
        </p:txBody>
      </p:sp>
      <p:sp>
        <p:nvSpPr>
          <p:cNvPr id="11" name="Rectangle 10"/>
          <p:cNvSpPr/>
          <p:nvPr/>
        </p:nvSpPr>
        <p:spPr>
          <a:xfrm>
            <a:off x="533400" y="5547955"/>
            <a:ext cx="3783408" cy="400110"/>
          </a:xfrm>
          <a:prstGeom prst="rect">
            <a:avLst/>
          </a:prstGeom>
        </p:spPr>
        <p:txBody>
          <a:bodyPr wrap="none">
            <a:spAutoFit/>
          </a:bodyPr>
          <a:lstStyle/>
          <a:p>
            <a:r>
              <a:rPr lang="bn-IN" sz="2000" dirty="0">
                <a:latin typeface="NikoshBAN" pitchFamily="2" charset="0"/>
                <a:cs typeface="NikoshBAN" pitchFamily="2" charset="0"/>
              </a:rPr>
              <a:t>আয়াতদ্বয় থেকে আল্লাহর পাঁচটি নেয়ামত হলো-</a:t>
            </a:r>
            <a:endParaRPr lang="en-US" sz="2000" dirty="0">
              <a:latin typeface="NikoshBAN" pitchFamily="2" charset="0"/>
              <a:cs typeface="NikoshBAN" pitchFamily="2" charset="0"/>
            </a:endParaRPr>
          </a:p>
        </p:txBody>
      </p:sp>
      <p:sp>
        <p:nvSpPr>
          <p:cNvPr id="12" name="Rectangle 11"/>
          <p:cNvSpPr/>
          <p:nvPr/>
        </p:nvSpPr>
        <p:spPr>
          <a:xfrm>
            <a:off x="0" y="6564868"/>
            <a:ext cx="7010400" cy="338554"/>
          </a:xfrm>
          <a:prstGeom prst="rect">
            <a:avLst/>
          </a:prstGeom>
        </p:spPr>
        <p:txBody>
          <a:bodyPr wrap="square">
            <a:spAutoFit/>
          </a:bodyPr>
          <a:lstStyle/>
          <a:p>
            <a:r>
              <a:rPr lang="en-US" sz="1600" dirty="0" err="1">
                <a:latin typeface="NikoshBAN" pitchFamily="2" charset="0"/>
                <a:cs typeface="NikoshBAN" pitchFamily="2" charset="0"/>
              </a:rPr>
              <a:t>জামিলাতুন</a:t>
            </a:r>
            <a:r>
              <a:rPr lang="en-US" sz="1600" dirty="0">
                <a:latin typeface="NikoshBAN" pitchFamily="2" charset="0"/>
                <a:cs typeface="NikoshBAN" pitchFamily="2" charset="0"/>
              </a:rPr>
              <a:t> </a:t>
            </a:r>
            <a:r>
              <a:rPr lang="en-US" sz="1600" dirty="0" err="1">
                <a:latin typeface="NikoshBAN" pitchFamily="2" charset="0"/>
                <a:cs typeface="NikoshBAN" pitchFamily="2" charset="0"/>
              </a:rPr>
              <a:t>নেছা</a:t>
            </a:r>
            <a:r>
              <a:rPr lang="en-US" sz="1600" dirty="0">
                <a:latin typeface="NikoshBAN" pitchFamily="2" charset="0"/>
                <a:cs typeface="NikoshBAN" pitchFamily="2" charset="0"/>
              </a:rPr>
              <a:t> , </a:t>
            </a:r>
            <a:r>
              <a:rPr lang="en-US" sz="1600" dirty="0" err="1">
                <a:latin typeface="NikoshBAN" pitchFamily="2" charset="0"/>
                <a:cs typeface="NikoshBAN" pitchFamily="2" charset="0"/>
              </a:rPr>
              <a:t>সহকারী</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মৌলভী</a:t>
            </a:r>
            <a:r>
              <a:rPr lang="en-US" sz="1600" dirty="0">
                <a:latin typeface="NikoshBAN" pitchFamily="2" charset="0"/>
                <a:cs typeface="NikoshBAN" pitchFamily="2" charset="0"/>
              </a:rPr>
              <a:t>, </a:t>
            </a:r>
            <a:r>
              <a:rPr lang="en-US" sz="1600" dirty="0" err="1">
                <a:latin typeface="NikoshBAN" pitchFamily="2" charset="0"/>
                <a:cs typeface="NikoshBAN" pitchFamily="2" charset="0"/>
              </a:rPr>
              <a:t>ছড়ারকুটি</a:t>
            </a:r>
            <a:r>
              <a:rPr lang="en-US" sz="1600" dirty="0">
                <a:latin typeface="NikoshBAN" pitchFamily="2" charset="0"/>
                <a:cs typeface="NikoshBAN" pitchFamily="2" charset="0"/>
              </a:rPr>
              <a:t> </a:t>
            </a:r>
            <a:r>
              <a:rPr lang="en-US" sz="1600" dirty="0" err="1">
                <a:latin typeface="NikoshBAN" pitchFamily="2" charset="0"/>
                <a:cs typeface="NikoshBAN" pitchFamily="2" charset="0"/>
              </a:rPr>
              <a:t>আল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ওয়াহেদীয়া</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দ্বি-মুখী</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দাখিল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মাদ্রাসা</a:t>
            </a:r>
            <a:r>
              <a:rPr lang="en-US" sz="1600" dirty="0">
                <a:latin typeface="NikoshBAN" pitchFamily="2" charset="0"/>
                <a:cs typeface="NikoshBAN" pitchFamily="2" charset="0"/>
              </a:rPr>
              <a:t>, </a:t>
            </a:r>
            <a:r>
              <a:rPr lang="en-US" sz="1600" dirty="0" err="1">
                <a:latin typeface="NikoshBAN" pitchFamily="2" charset="0"/>
                <a:cs typeface="NikoshBAN" pitchFamily="2" charset="0"/>
              </a:rPr>
              <a:t>সুন্দরগঞ্জ</a:t>
            </a:r>
            <a:r>
              <a:rPr lang="en-US" sz="1600" dirty="0">
                <a:latin typeface="NikoshBAN" pitchFamily="2" charset="0"/>
                <a:cs typeface="NikoshBAN" pitchFamily="2" charset="0"/>
              </a:rPr>
              <a:t>, </a:t>
            </a:r>
            <a:r>
              <a:rPr lang="en-US" sz="1600" dirty="0" err="1">
                <a:latin typeface="NikoshBAN" pitchFamily="2" charset="0"/>
                <a:cs typeface="NikoshBAN" pitchFamily="2" charset="0"/>
              </a:rPr>
              <a:t>গাইবান্ধা</a:t>
            </a:r>
            <a:r>
              <a:rPr lang="en-US" sz="1600" dirty="0">
                <a:latin typeface="NikoshBAN" pitchFamily="2" charset="0"/>
                <a:cs typeface="NikoshBAN" pitchFamily="2" charset="0"/>
              </a:rPr>
              <a:t>।</a:t>
            </a:r>
          </a:p>
        </p:txBody>
      </p:sp>
    </p:spTree>
    <p:extLst>
      <p:ext uri="{BB962C8B-B14F-4D97-AF65-F5344CB8AC3E}">
        <p14:creationId xmlns:p14="http://schemas.microsoft.com/office/powerpoint/2010/main" val="1141521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1000"/>
                                        <p:tgtEl>
                                          <p:spTgt spid="6"/>
                                        </p:tgtEl>
                                      </p:cBhvr>
                                    </p:animEffect>
                                    <p:anim calcmode="lin" valueType="num">
                                      <p:cBhvr>
                                        <p:cTn id="36" dur="1000" fill="hold"/>
                                        <p:tgtEl>
                                          <p:spTgt spid="6"/>
                                        </p:tgtEl>
                                        <p:attrNameLst>
                                          <p:attrName>ppt_x</p:attrName>
                                        </p:attrNameLst>
                                      </p:cBhvr>
                                      <p:tavLst>
                                        <p:tav tm="0">
                                          <p:val>
                                            <p:strVal val="#ppt_x"/>
                                          </p:val>
                                        </p:tav>
                                        <p:tav tm="100000">
                                          <p:val>
                                            <p:strVal val="#ppt_x"/>
                                          </p:val>
                                        </p:tav>
                                      </p:tavLst>
                                    </p:anim>
                                    <p:anim calcmode="lin" valueType="num">
                                      <p:cBhvr>
                                        <p:cTn id="3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fade">
                                      <p:cBhvr>
                                        <p:cTn id="42" dur="1000"/>
                                        <p:tgtEl>
                                          <p:spTgt spid="7"/>
                                        </p:tgtEl>
                                      </p:cBhvr>
                                    </p:animEffect>
                                    <p:anim calcmode="lin" valueType="num">
                                      <p:cBhvr>
                                        <p:cTn id="43" dur="1000" fill="hold"/>
                                        <p:tgtEl>
                                          <p:spTgt spid="7"/>
                                        </p:tgtEl>
                                        <p:attrNameLst>
                                          <p:attrName>ppt_x</p:attrName>
                                        </p:attrNameLst>
                                      </p:cBhvr>
                                      <p:tavLst>
                                        <p:tav tm="0">
                                          <p:val>
                                            <p:strVal val="#ppt_x"/>
                                          </p:val>
                                        </p:tav>
                                        <p:tav tm="100000">
                                          <p:val>
                                            <p:strVal val="#ppt_x"/>
                                          </p:val>
                                        </p:tav>
                                      </p:tavLst>
                                    </p:anim>
                                    <p:anim calcmode="lin" valueType="num">
                                      <p:cBhvr>
                                        <p:cTn id="4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Effect transition="in" filter="fade">
                                      <p:cBhvr>
                                        <p:cTn id="49" dur="1000"/>
                                        <p:tgtEl>
                                          <p:spTgt spid="8"/>
                                        </p:tgtEl>
                                      </p:cBhvr>
                                    </p:animEffect>
                                    <p:anim calcmode="lin" valueType="num">
                                      <p:cBhvr>
                                        <p:cTn id="50" dur="1000" fill="hold"/>
                                        <p:tgtEl>
                                          <p:spTgt spid="8"/>
                                        </p:tgtEl>
                                        <p:attrNameLst>
                                          <p:attrName>ppt_x</p:attrName>
                                        </p:attrNameLst>
                                      </p:cBhvr>
                                      <p:tavLst>
                                        <p:tav tm="0">
                                          <p:val>
                                            <p:strVal val="#ppt_x"/>
                                          </p:val>
                                        </p:tav>
                                        <p:tav tm="100000">
                                          <p:val>
                                            <p:strVal val="#ppt_x"/>
                                          </p:val>
                                        </p:tav>
                                      </p:tavLst>
                                    </p:anim>
                                    <p:anim calcmode="lin" valueType="num">
                                      <p:cBhvr>
                                        <p:cTn id="5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9"/>
                                        </p:tgtEl>
                                        <p:attrNameLst>
                                          <p:attrName>style.visibility</p:attrName>
                                        </p:attrNameLst>
                                      </p:cBhvr>
                                      <p:to>
                                        <p:strVal val="visible"/>
                                      </p:to>
                                    </p:set>
                                    <p:animEffect transition="in" filter="fade">
                                      <p:cBhvr>
                                        <p:cTn id="56" dur="1000"/>
                                        <p:tgtEl>
                                          <p:spTgt spid="9"/>
                                        </p:tgtEl>
                                      </p:cBhvr>
                                    </p:animEffect>
                                    <p:anim calcmode="lin" valueType="num">
                                      <p:cBhvr>
                                        <p:cTn id="57" dur="1000" fill="hold"/>
                                        <p:tgtEl>
                                          <p:spTgt spid="9"/>
                                        </p:tgtEl>
                                        <p:attrNameLst>
                                          <p:attrName>ppt_x</p:attrName>
                                        </p:attrNameLst>
                                      </p:cBhvr>
                                      <p:tavLst>
                                        <p:tav tm="0">
                                          <p:val>
                                            <p:strVal val="#ppt_x"/>
                                          </p:val>
                                        </p:tav>
                                        <p:tav tm="100000">
                                          <p:val>
                                            <p:strVal val="#ppt_x"/>
                                          </p:val>
                                        </p:tav>
                                      </p:tavLst>
                                    </p:anim>
                                    <p:anim calcmode="lin" valueType="num">
                                      <p:cBhvr>
                                        <p:cTn id="5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0"/>
                                        </p:tgtEl>
                                        <p:attrNameLst>
                                          <p:attrName>style.visibility</p:attrName>
                                        </p:attrNameLst>
                                      </p:cBhvr>
                                      <p:to>
                                        <p:strVal val="visible"/>
                                      </p:to>
                                    </p:set>
                                    <p:animEffect transition="in" filter="fade">
                                      <p:cBhvr>
                                        <p:cTn id="63" dur="1000"/>
                                        <p:tgtEl>
                                          <p:spTgt spid="10"/>
                                        </p:tgtEl>
                                      </p:cBhvr>
                                    </p:animEffect>
                                    <p:anim calcmode="lin" valueType="num">
                                      <p:cBhvr>
                                        <p:cTn id="64" dur="1000" fill="hold"/>
                                        <p:tgtEl>
                                          <p:spTgt spid="10"/>
                                        </p:tgtEl>
                                        <p:attrNameLst>
                                          <p:attrName>ppt_x</p:attrName>
                                        </p:attrNameLst>
                                      </p:cBhvr>
                                      <p:tavLst>
                                        <p:tav tm="0">
                                          <p:val>
                                            <p:strVal val="#ppt_x"/>
                                          </p:val>
                                        </p:tav>
                                        <p:tav tm="100000">
                                          <p:val>
                                            <p:strVal val="#ppt_x"/>
                                          </p:val>
                                        </p:tav>
                                      </p:tavLst>
                                    </p:anim>
                                    <p:anim calcmode="lin" valueType="num">
                                      <p:cBhvr>
                                        <p:cTn id="65"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1"/>
                                        </p:tgtEl>
                                        <p:attrNameLst>
                                          <p:attrName>style.visibility</p:attrName>
                                        </p:attrNameLst>
                                      </p:cBhvr>
                                      <p:to>
                                        <p:strVal val="visible"/>
                                      </p:to>
                                    </p:set>
                                    <p:animEffect transition="in" filter="fade">
                                      <p:cBhvr>
                                        <p:cTn id="70" dur="1000"/>
                                        <p:tgtEl>
                                          <p:spTgt spid="11"/>
                                        </p:tgtEl>
                                      </p:cBhvr>
                                    </p:animEffect>
                                    <p:anim calcmode="lin" valueType="num">
                                      <p:cBhvr>
                                        <p:cTn id="71" dur="1000" fill="hold"/>
                                        <p:tgtEl>
                                          <p:spTgt spid="11"/>
                                        </p:tgtEl>
                                        <p:attrNameLst>
                                          <p:attrName>ppt_x</p:attrName>
                                        </p:attrNameLst>
                                      </p:cBhvr>
                                      <p:tavLst>
                                        <p:tav tm="0">
                                          <p:val>
                                            <p:strVal val="#ppt_x"/>
                                          </p:val>
                                        </p:tav>
                                        <p:tav tm="100000">
                                          <p:val>
                                            <p:strVal val="#ppt_x"/>
                                          </p:val>
                                        </p:tav>
                                      </p:tavLst>
                                    </p:anim>
                                    <p:anim calcmode="lin" valueType="num">
                                      <p:cBhvr>
                                        <p:cTn id="72"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57200"/>
            <a:ext cx="9144000" cy="2246769"/>
          </a:xfrm>
          <a:prstGeom prst="rect">
            <a:avLst/>
          </a:prstGeom>
        </p:spPr>
        <p:txBody>
          <a:bodyPr wrap="square">
            <a:spAutoFit/>
          </a:bodyPr>
          <a:lstStyle/>
          <a:p>
            <a:r>
              <a:rPr lang="bn-IN" sz="2800" dirty="0" smtClean="0">
                <a:latin typeface="NikoshBAN" pitchFamily="2" charset="0"/>
                <a:cs typeface="NikoshBAN" pitchFamily="2" charset="0"/>
              </a:rPr>
              <a:t>১. </a:t>
            </a:r>
            <a:r>
              <a:rPr lang="ar-SA" sz="2800" b="1" dirty="0" smtClean="0">
                <a:latin typeface="NikoshBAN" pitchFamily="2" charset="0"/>
              </a:rPr>
              <a:t>جَعَلَ اللهُ الْأَرْضَ قَرَارًا</a:t>
            </a:r>
            <a:r>
              <a:rPr lang="en-US" sz="2800" dirty="0" smtClean="0">
                <a:latin typeface="NikoshBAN" pitchFamily="2" charset="0"/>
                <a:cs typeface="NikoshBAN" pitchFamily="2" charset="0"/>
              </a:rPr>
              <a:t> </a:t>
            </a:r>
            <a:r>
              <a:rPr lang="bn-BD" sz="2800" dirty="0" smtClean="0">
                <a:latin typeface="NikoshBAN" pitchFamily="2" charset="0"/>
                <a:cs typeface="NikoshBAN" pitchFamily="2" charset="0"/>
              </a:rPr>
              <a:t>      </a:t>
            </a:r>
            <a:r>
              <a:rPr lang="bn-IN" sz="2800" dirty="0" smtClean="0">
                <a:latin typeface="NikoshBAN" pitchFamily="2" charset="0"/>
                <a:cs typeface="NikoshBAN" pitchFamily="2" charset="0"/>
              </a:rPr>
              <a:t>১. আল্লাহ জমিনকে (বসবাসের জন্য) স্থির করেছেন।</a:t>
            </a:r>
            <a:endParaRPr lang="en-US" sz="2800" dirty="0" smtClean="0">
              <a:latin typeface="NikoshBAN" pitchFamily="2" charset="0"/>
              <a:cs typeface="NikoshBAN" pitchFamily="2" charset="0"/>
            </a:endParaRPr>
          </a:p>
          <a:p>
            <a:r>
              <a:rPr lang="bn-IN" sz="2800" dirty="0" smtClean="0">
                <a:latin typeface="NikoshBAN" pitchFamily="2" charset="0"/>
                <a:cs typeface="NikoshBAN" pitchFamily="2" charset="0"/>
              </a:rPr>
              <a:t>২. </a:t>
            </a:r>
            <a:r>
              <a:rPr lang="ar-SA" sz="2800" b="1" dirty="0" smtClean="0">
                <a:latin typeface="NikoshBAN" pitchFamily="2" charset="0"/>
              </a:rPr>
              <a:t>جَعَلَ خِلَالَ الْأَرْضِ أَنْهَارًا</a:t>
            </a:r>
            <a:r>
              <a:rPr lang="en-US" sz="2800" dirty="0" smtClean="0">
                <a:latin typeface="NikoshBAN" pitchFamily="2" charset="0"/>
                <a:cs typeface="NikoshBAN" pitchFamily="2" charset="0"/>
              </a:rPr>
              <a:t> </a:t>
            </a:r>
            <a:r>
              <a:rPr lang="bn-BD" sz="2800" dirty="0" smtClean="0">
                <a:latin typeface="NikoshBAN" pitchFamily="2" charset="0"/>
                <a:cs typeface="NikoshBAN" pitchFamily="2" charset="0"/>
              </a:rPr>
              <a:t>  </a:t>
            </a:r>
            <a:r>
              <a:rPr lang="bn-IN" sz="2800" dirty="0" smtClean="0">
                <a:latin typeface="NikoshBAN" pitchFamily="2" charset="0"/>
                <a:cs typeface="NikoshBAN" pitchFamily="2" charset="0"/>
              </a:rPr>
              <a:t>২. তিনি জমিনের মাঝে মাঝে নদনদী সৃষ্টি করেছেন।</a:t>
            </a:r>
            <a:endParaRPr lang="en-US" sz="2800" dirty="0" smtClean="0">
              <a:latin typeface="NikoshBAN" pitchFamily="2" charset="0"/>
              <a:cs typeface="NikoshBAN" pitchFamily="2" charset="0"/>
            </a:endParaRPr>
          </a:p>
          <a:p>
            <a:r>
              <a:rPr lang="bn-IN" sz="2800" dirty="0" smtClean="0">
                <a:latin typeface="NikoshBAN" pitchFamily="2" charset="0"/>
                <a:cs typeface="NikoshBAN" pitchFamily="2" charset="0"/>
              </a:rPr>
              <a:t>৩. </a:t>
            </a:r>
            <a:r>
              <a:rPr lang="ar-SA" sz="2800" b="1" dirty="0" smtClean="0">
                <a:latin typeface="NikoshBAN" pitchFamily="2" charset="0"/>
              </a:rPr>
              <a:t>جَعَلَ فِي الْأَرْضِ رَوَاسِيَ</a:t>
            </a:r>
            <a:r>
              <a:rPr lang="en-US" sz="2800" dirty="0" smtClean="0">
                <a:latin typeface="NikoshBAN" pitchFamily="2" charset="0"/>
                <a:cs typeface="NikoshBAN" pitchFamily="2" charset="0"/>
              </a:rPr>
              <a:t> </a:t>
            </a:r>
            <a:r>
              <a:rPr lang="bn-BD" sz="2800" dirty="0" smtClean="0">
                <a:latin typeface="NikoshBAN" pitchFamily="2" charset="0"/>
                <a:cs typeface="NikoshBAN" pitchFamily="2" charset="0"/>
              </a:rPr>
              <a:t>  </a:t>
            </a:r>
            <a:r>
              <a:rPr lang="bn-IN" sz="2800" dirty="0" smtClean="0">
                <a:latin typeface="NikoshBAN" pitchFamily="2" charset="0"/>
                <a:cs typeface="NikoshBAN" pitchFamily="2" charset="0"/>
              </a:rPr>
              <a:t>৩. তিনি জমিনে পর্বতমালা স্থাপন করেছেন।</a:t>
            </a:r>
            <a:endParaRPr lang="en-US" sz="2800" dirty="0" smtClean="0">
              <a:latin typeface="NikoshBAN" pitchFamily="2" charset="0"/>
              <a:cs typeface="NikoshBAN" pitchFamily="2" charset="0"/>
            </a:endParaRPr>
          </a:p>
          <a:p>
            <a:r>
              <a:rPr lang="bn-IN" sz="2800" dirty="0" smtClean="0">
                <a:latin typeface="NikoshBAN" pitchFamily="2" charset="0"/>
                <a:cs typeface="NikoshBAN" pitchFamily="2" charset="0"/>
              </a:rPr>
              <a:t>৪. </a:t>
            </a:r>
            <a:r>
              <a:rPr lang="ar-SA" sz="2800" b="1" dirty="0" smtClean="0">
                <a:latin typeface="NikoshBAN" pitchFamily="2" charset="0"/>
              </a:rPr>
              <a:t>جَعَلَ بَيْنَ الْبَحْرَيْنِ حَاجِزًا</a:t>
            </a:r>
            <a:r>
              <a:rPr lang="en-US" sz="2800" dirty="0" smtClean="0">
                <a:latin typeface="NikoshBAN" pitchFamily="2" charset="0"/>
                <a:cs typeface="NikoshBAN" pitchFamily="2" charset="0"/>
              </a:rPr>
              <a:t> </a:t>
            </a:r>
            <a:r>
              <a:rPr lang="bn-BD" sz="2800" dirty="0" smtClean="0">
                <a:latin typeface="NikoshBAN" pitchFamily="2" charset="0"/>
                <a:cs typeface="NikoshBAN" pitchFamily="2" charset="0"/>
              </a:rPr>
              <a:t>  </a:t>
            </a:r>
            <a:r>
              <a:rPr lang="bn-IN" sz="2800" dirty="0" smtClean="0">
                <a:latin typeface="NikoshBAN" pitchFamily="2" charset="0"/>
                <a:cs typeface="NikoshBAN" pitchFamily="2" charset="0"/>
              </a:rPr>
              <a:t>৪. তিনি দু</a:t>
            </a:r>
            <a:r>
              <a:rPr lang="en-US" sz="2800" dirty="0" smtClean="0">
                <a:latin typeface="NikoshBAN" pitchFamily="2" charset="0"/>
                <a:cs typeface="NikoshBAN" pitchFamily="2" charset="0"/>
              </a:rPr>
              <a:t>'</a:t>
            </a:r>
            <a:r>
              <a:rPr lang="bn-IN" sz="2800" dirty="0" smtClean="0">
                <a:latin typeface="NikoshBAN" pitchFamily="2" charset="0"/>
                <a:cs typeface="NikoshBAN" pitchFamily="2" charset="0"/>
              </a:rPr>
              <a:t>সমুদ্রের মাঝে প্রতিবন্ধক স্থাপন করেছেন।</a:t>
            </a:r>
            <a:endParaRPr lang="en-US" sz="2800" dirty="0" smtClean="0">
              <a:latin typeface="NikoshBAN" pitchFamily="2" charset="0"/>
              <a:cs typeface="NikoshBAN" pitchFamily="2" charset="0"/>
            </a:endParaRPr>
          </a:p>
          <a:p>
            <a:r>
              <a:rPr lang="bn-IN" sz="2800" dirty="0" smtClean="0">
                <a:latin typeface="NikoshBAN" pitchFamily="2" charset="0"/>
                <a:cs typeface="NikoshBAN" pitchFamily="2" charset="0"/>
              </a:rPr>
              <a:t>৫. </a:t>
            </a:r>
            <a:r>
              <a:rPr lang="ar-SA" sz="2800" b="1" dirty="0" smtClean="0">
                <a:latin typeface="NikoshBAN" pitchFamily="2" charset="0"/>
              </a:rPr>
              <a:t>يُجِيبُ الْمُضْطَرَّ إِذَا دَعَاهُ</a:t>
            </a:r>
            <a:r>
              <a:rPr lang="en-US" sz="2800" dirty="0" smtClean="0">
                <a:latin typeface="NikoshBAN" pitchFamily="2" charset="0"/>
                <a:cs typeface="NikoshBAN" pitchFamily="2" charset="0"/>
              </a:rPr>
              <a:t> </a:t>
            </a:r>
            <a:r>
              <a:rPr lang="bn-BD" sz="2800" dirty="0" smtClean="0">
                <a:latin typeface="NikoshBAN" pitchFamily="2" charset="0"/>
                <a:cs typeface="NikoshBAN" pitchFamily="2" charset="0"/>
              </a:rPr>
              <a:t>   </a:t>
            </a:r>
            <a:r>
              <a:rPr lang="bn-IN" sz="2800" dirty="0" smtClean="0">
                <a:latin typeface="NikoshBAN" pitchFamily="2" charset="0"/>
                <a:cs typeface="NikoshBAN" pitchFamily="2" charset="0"/>
              </a:rPr>
              <a:t>৫</a:t>
            </a:r>
            <a:r>
              <a:rPr lang="bn-IN" sz="2400" dirty="0" smtClean="0">
                <a:latin typeface="NikoshBAN" pitchFamily="2" charset="0"/>
                <a:cs typeface="NikoshBAN" pitchFamily="2" charset="0"/>
              </a:rPr>
              <a:t>. তিনি বিপদগ্রস্তের ডাকে সাড়া দেন</a:t>
            </a:r>
            <a:r>
              <a:rPr lang="en-US" sz="2400" dirty="0" smtClean="0">
                <a:latin typeface="NikoshBAN" pitchFamily="2" charset="0"/>
                <a:cs typeface="NikoshBAN" pitchFamily="2" charset="0"/>
              </a:rPr>
              <a:t>, </a:t>
            </a:r>
            <a:r>
              <a:rPr lang="bn-IN" sz="2400" dirty="0" smtClean="0">
                <a:latin typeface="NikoshBAN" pitchFamily="2" charset="0"/>
                <a:cs typeface="NikoshBAN" pitchFamily="2" charset="0"/>
              </a:rPr>
              <a:t>যখন সে তাকে ডাকে।</a:t>
            </a:r>
            <a:endParaRPr lang="en-US" sz="2400" dirty="0">
              <a:latin typeface="NikoshBAN" pitchFamily="2" charset="0"/>
              <a:cs typeface="NikoshBAN" pitchFamily="2" charset="0"/>
            </a:endParaRPr>
          </a:p>
        </p:txBody>
      </p:sp>
      <p:sp>
        <p:nvSpPr>
          <p:cNvPr id="3" name="Rectangle 2"/>
          <p:cNvSpPr/>
          <p:nvPr/>
        </p:nvSpPr>
        <p:spPr>
          <a:xfrm>
            <a:off x="4470926" y="2873246"/>
            <a:ext cx="4673074" cy="523220"/>
          </a:xfrm>
          <a:prstGeom prst="rect">
            <a:avLst/>
          </a:prstGeom>
        </p:spPr>
        <p:txBody>
          <a:bodyPr wrap="none">
            <a:spAutoFit/>
          </a:bodyPr>
          <a:lstStyle/>
          <a:p>
            <a:r>
              <a:rPr lang="ar-SA" sz="2800" b="1" dirty="0">
                <a:latin typeface="NikoshBAN" pitchFamily="2" charset="0"/>
              </a:rPr>
              <a:t>السُّؤَالُ (٦) : مَنْ هُوَ الْمُسْتَحِقُّ لِلْإِبَادَةِ؟</a:t>
            </a:r>
            <a:endParaRPr lang="en-US" sz="2800" dirty="0">
              <a:latin typeface="NikoshBAN" pitchFamily="2" charset="0"/>
              <a:cs typeface="NikoshBAN" pitchFamily="2" charset="0"/>
            </a:endParaRPr>
          </a:p>
        </p:txBody>
      </p:sp>
      <p:sp>
        <p:nvSpPr>
          <p:cNvPr id="4" name="Rectangle 3"/>
          <p:cNvSpPr/>
          <p:nvPr/>
        </p:nvSpPr>
        <p:spPr>
          <a:xfrm>
            <a:off x="2057400" y="2934801"/>
            <a:ext cx="2057400" cy="400110"/>
          </a:xfrm>
          <a:prstGeom prst="rect">
            <a:avLst/>
          </a:prstGeom>
        </p:spPr>
        <p:txBody>
          <a:bodyPr wrap="square">
            <a:spAutoFit/>
          </a:bodyPr>
          <a:lstStyle/>
          <a:p>
            <a:r>
              <a:rPr lang="bn-IN" sz="2000" dirty="0">
                <a:latin typeface="NikoshBAN" pitchFamily="2" charset="0"/>
                <a:cs typeface="NikoshBAN" pitchFamily="2" charset="0"/>
              </a:rPr>
              <a:t>ইবাদতের উপযুক্ত কে</a:t>
            </a:r>
            <a:r>
              <a:rPr lang="en-US" sz="2000" dirty="0">
                <a:latin typeface="NikoshBAN" pitchFamily="2" charset="0"/>
                <a:cs typeface="NikoshBAN" pitchFamily="2" charset="0"/>
              </a:rPr>
              <a:t>?</a:t>
            </a:r>
          </a:p>
        </p:txBody>
      </p:sp>
      <p:sp>
        <p:nvSpPr>
          <p:cNvPr id="5" name="Rectangle 4"/>
          <p:cNvSpPr/>
          <p:nvPr/>
        </p:nvSpPr>
        <p:spPr>
          <a:xfrm>
            <a:off x="914400" y="3581400"/>
            <a:ext cx="8229600" cy="523220"/>
          </a:xfrm>
          <a:prstGeom prst="rect">
            <a:avLst/>
          </a:prstGeom>
        </p:spPr>
        <p:txBody>
          <a:bodyPr wrap="square">
            <a:spAutoFit/>
          </a:bodyPr>
          <a:lstStyle/>
          <a:p>
            <a:r>
              <a:rPr lang="ar-SA" sz="2800" b="1" dirty="0"/>
              <a:t>الْجَوَابُ : اللهُ تَعَالَى هُوَ الْمُسْتَحِقُّ لِلْعِبَادَةِ، لِأَنَّهُ مُسْتَجْمِعٌ لِجَمِيعِ الصِّفَاتِ</a:t>
            </a:r>
            <a:r>
              <a:rPr lang="ar-SA" sz="2800" dirty="0"/>
              <a:t> </a:t>
            </a:r>
            <a:endParaRPr lang="en-US" sz="2800" dirty="0"/>
          </a:p>
        </p:txBody>
      </p:sp>
      <p:sp>
        <p:nvSpPr>
          <p:cNvPr id="6" name="Rectangle 5"/>
          <p:cNvSpPr/>
          <p:nvPr/>
        </p:nvSpPr>
        <p:spPr>
          <a:xfrm>
            <a:off x="0" y="4174052"/>
            <a:ext cx="5867400" cy="400110"/>
          </a:xfrm>
          <a:prstGeom prst="rect">
            <a:avLst/>
          </a:prstGeom>
        </p:spPr>
        <p:txBody>
          <a:bodyPr wrap="square">
            <a:spAutoFit/>
          </a:bodyPr>
          <a:lstStyle/>
          <a:p>
            <a:r>
              <a:rPr lang="bn-IN" sz="2000" dirty="0">
                <a:latin typeface="NikoshBAN" pitchFamily="2" charset="0"/>
                <a:cs typeface="NikoshBAN" pitchFamily="2" charset="0"/>
              </a:rPr>
              <a:t>আল্লাহ তাআলাই ইবাদতের উপযুক্ত। কেননা তিনি সকল গুণের অধিকারী।</a:t>
            </a:r>
            <a:endParaRPr lang="en-US" sz="2000" dirty="0">
              <a:latin typeface="NikoshBAN" pitchFamily="2" charset="0"/>
              <a:cs typeface="NikoshBAN" pitchFamily="2" charset="0"/>
            </a:endParaRPr>
          </a:p>
        </p:txBody>
      </p:sp>
      <p:sp>
        <p:nvSpPr>
          <p:cNvPr id="7" name="Rectangle 6"/>
          <p:cNvSpPr/>
          <p:nvPr/>
        </p:nvSpPr>
        <p:spPr>
          <a:xfrm>
            <a:off x="0" y="6564868"/>
            <a:ext cx="7010400" cy="338554"/>
          </a:xfrm>
          <a:prstGeom prst="rect">
            <a:avLst/>
          </a:prstGeom>
        </p:spPr>
        <p:txBody>
          <a:bodyPr wrap="square">
            <a:spAutoFit/>
          </a:bodyPr>
          <a:lstStyle/>
          <a:p>
            <a:r>
              <a:rPr lang="en-US" sz="1600" dirty="0" err="1">
                <a:latin typeface="NikoshBAN" pitchFamily="2" charset="0"/>
                <a:cs typeface="NikoshBAN" pitchFamily="2" charset="0"/>
              </a:rPr>
              <a:t>জামিলাতুন</a:t>
            </a:r>
            <a:r>
              <a:rPr lang="en-US" sz="1600" dirty="0">
                <a:latin typeface="NikoshBAN" pitchFamily="2" charset="0"/>
                <a:cs typeface="NikoshBAN" pitchFamily="2" charset="0"/>
              </a:rPr>
              <a:t> </a:t>
            </a:r>
            <a:r>
              <a:rPr lang="en-US" sz="1600" dirty="0" err="1">
                <a:latin typeface="NikoshBAN" pitchFamily="2" charset="0"/>
                <a:cs typeface="NikoshBAN" pitchFamily="2" charset="0"/>
              </a:rPr>
              <a:t>নেছা</a:t>
            </a:r>
            <a:r>
              <a:rPr lang="en-US" sz="1600" dirty="0">
                <a:latin typeface="NikoshBAN" pitchFamily="2" charset="0"/>
                <a:cs typeface="NikoshBAN" pitchFamily="2" charset="0"/>
              </a:rPr>
              <a:t> , </a:t>
            </a:r>
            <a:r>
              <a:rPr lang="en-US" sz="1600" dirty="0" err="1">
                <a:latin typeface="NikoshBAN" pitchFamily="2" charset="0"/>
                <a:cs typeface="NikoshBAN" pitchFamily="2" charset="0"/>
              </a:rPr>
              <a:t>সহকারী</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মৌলভী</a:t>
            </a:r>
            <a:r>
              <a:rPr lang="en-US" sz="1600" dirty="0">
                <a:latin typeface="NikoshBAN" pitchFamily="2" charset="0"/>
                <a:cs typeface="NikoshBAN" pitchFamily="2" charset="0"/>
              </a:rPr>
              <a:t>, </a:t>
            </a:r>
            <a:r>
              <a:rPr lang="en-US" sz="1600" dirty="0" err="1">
                <a:latin typeface="NikoshBAN" pitchFamily="2" charset="0"/>
                <a:cs typeface="NikoshBAN" pitchFamily="2" charset="0"/>
              </a:rPr>
              <a:t>ছড়ারকুটি</a:t>
            </a:r>
            <a:r>
              <a:rPr lang="en-US" sz="1600" dirty="0">
                <a:latin typeface="NikoshBAN" pitchFamily="2" charset="0"/>
                <a:cs typeface="NikoshBAN" pitchFamily="2" charset="0"/>
              </a:rPr>
              <a:t> </a:t>
            </a:r>
            <a:r>
              <a:rPr lang="en-US" sz="1600" dirty="0" err="1">
                <a:latin typeface="NikoshBAN" pitchFamily="2" charset="0"/>
                <a:cs typeface="NikoshBAN" pitchFamily="2" charset="0"/>
              </a:rPr>
              <a:t>আল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ওয়াহেদীয়া</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দ্বি-মুখী</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দাখিল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মাদ্রাসা</a:t>
            </a:r>
            <a:r>
              <a:rPr lang="en-US" sz="1600" dirty="0">
                <a:latin typeface="NikoshBAN" pitchFamily="2" charset="0"/>
                <a:cs typeface="NikoshBAN" pitchFamily="2" charset="0"/>
              </a:rPr>
              <a:t>, </a:t>
            </a:r>
            <a:r>
              <a:rPr lang="en-US" sz="1600" dirty="0" err="1">
                <a:latin typeface="NikoshBAN" pitchFamily="2" charset="0"/>
                <a:cs typeface="NikoshBAN" pitchFamily="2" charset="0"/>
              </a:rPr>
              <a:t>সুন্দরগঞ্জ</a:t>
            </a:r>
            <a:r>
              <a:rPr lang="en-US" sz="1600" dirty="0">
                <a:latin typeface="NikoshBAN" pitchFamily="2" charset="0"/>
                <a:cs typeface="NikoshBAN" pitchFamily="2" charset="0"/>
              </a:rPr>
              <a:t>, </a:t>
            </a:r>
            <a:r>
              <a:rPr lang="en-US" sz="1600" dirty="0" err="1">
                <a:latin typeface="NikoshBAN" pitchFamily="2" charset="0"/>
                <a:cs typeface="NikoshBAN" pitchFamily="2" charset="0"/>
              </a:rPr>
              <a:t>গাইবান্ধা</a:t>
            </a:r>
            <a:r>
              <a:rPr lang="en-US" sz="1600" dirty="0">
                <a:latin typeface="NikoshBAN" pitchFamily="2" charset="0"/>
                <a:cs typeface="NikoshBAN" pitchFamily="2" charset="0"/>
              </a:rPr>
              <a:t>।</a:t>
            </a:r>
          </a:p>
        </p:txBody>
      </p:sp>
    </p:spTree>
    <p:extLst>
      <p:ext uri="{BB962C8B-B14F-4D97-AF65-F5344CB8AC3E}">
        <p14:creationId xmlns:p14="http://schemas.microsoft.com/office/powerpoint/2010/main" val="3504975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1000"/>
                                        <p:tgtEl>
                                          <p:spTgt spid="6"/>
                                        </p:tgtEl>
                                      </p:cBhvr>
                                    </p:animEffect>
                                    <p:anim calcmode="lin" valueType="num">
                                      <p:cBhvr>
                                        <p:cTn id="36" dur="1000" fill="hold"/>
                                        <p:tgtEl>
                                          <p:spTgt spid="6"/>
                                        </p:tgtEl>
                                        <p:attrNameLst>
                                          <p:attrName>ppt_x</p:attrName>
                                        </p:attrNameLst>
                                      </p:cBhvr>
                                      <p:tavLst>
                                        <p:tav tm="0">
                                          <p:val>
                                            <p:strVal val="#ppt_x"/>
                                          </p:val>
                                        </p:tav>
                                        <p:tav tm="100000">
                                          <p:val>
                                            <p:strVal val="#ppt_x"/>
                                          </p:val>
                                        </p:tav>
                                      </p:tavLst>
                                    </p:anim>
                                    <p:anim calcmode="lin" valueType="num">
                                      <p:cBhvr>
                                        <p:cTn id="3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27167" y="518615"/>
            <a:ext cx="4116833" cy="523220"/>
          </a:xfrm>
          <a:prstGeom prst="rect">
            <a:avLst/>
          </a:prstGeom>
        </p:spPr>
        <p:txBody>
          <a:bodyPr wrap="none">
            <a:spAutoFit/>
          </a:bodyPr>
          <a:lstStyle/>
          <a:p>
            <a:r>
              <a:rPr lang="ar-SA" sz="2800" b="1" dirty="0"/>
              <a:t>ب . اِمْلَأُ الْفَرَاغَ بِالْكَلِمَاتِ الْمُنَاسِبَةِ</a:t>
            </a:r>
            <a:r>
              <a:rPr lang="ar-SA" b="1" dirty="0"/>
              <a:t> </a:t>
            </a:r>
            <a:endParaRPr lang="en-US" dirty="0"/>
          </a:p>
        </p:txBody>
      </p:sp>
      <p:sp>
        <p:nvSpPr>
          <p:cNvPr id="3" name="Rectangle 2"/>
          <p:cNvSpPr/>
          <p:nvPr/>
        </p:nvSpPr>
        <p:spPr>
          <a:xfrm>
            <a:off x="685800" y="518615"/>
            <a:ext cx="3886200" cy="400110"/>
          </a:xfrm>
          <a:prstGeom prst="rect">
            <a:avLst/>
          </a:prstGeom>
        </p:spPr>
        <p:txBody>
          <a:bodyPr wrap="square">
            <a:spAutoFit/>
          </a:bodyPr>
          <a:lstStyle/>
          <a:p>
            <a:r>
              <a:rPr lang="bn-IN" sz="2000" dirty="0">
                <a:latin typeface="NikoshBAN" pitchFamily="2" charset="0"/>
                <a:cs typeface="NikoshBAN" pitchFamily="2" charset="0"/>
              </a:rPr>
              <a:t>উপযুক্ত শব্দাবলি দ্বারা নিম্নের শূন্যস্থান পূরণ কর:</a:t>
            </a:r>
            <a:endParaRPr lang="en-US" sz="2000" dirty="0">
              <a:latin typeface="NikoshBAN" pitchFamily="2" charset="0"/>
              <a:cs typeface="NikoshBAN" pitchFamily="2" charset="0"/>
            </a:endParaRPr>
          </a:p>
        </p:txBody>
      </p:sp>
      <p:sp>
        <p:nvSpPr>
          <p:cNvPr id="4" name="Rectangle 3"/>
          <p:cNvSpPr/>
          <p:nvPr/>
        </p:nvSpPr>
        <p:spPr>
          <a:xfrm>
            <a:off x="4558352" y="1295400"/>
            <a:ext cx="4616970" cy="523220"/>
          </a:xfrm>
          <a:prstGeom prst="rect">
            <a:avLst/>
          </a:prstGeom>
        </p:spPr>
        <p:txBody>
          <a:bodyPr wrap="none">
            <a:spAutoFit/>
          </a:bodyPr>
          <a:lstStyle/>
          <a:p>
            <a:r>
              <a:rPr lang="ar-SA" sz="2800" dirty="0"/>
              <a:t>جَعَلَ لَهُمُ الْأَرْضَ ........... الْعِبَادِ عَلَيْهَا</a:t>
            </a:r>
            <a:endParaRPr lang="en-US" sz="2800" dirty="0"/>
          </a:p>
        </p:txBody>
      </p:sp>
      <p:sp>
        <p:nvSpPr>
          <p:cNvPr id="5" name="Rectangle 4"/>
          <p:cNvSpPr/>
          <p:nvPr/>
        </p:nvSpPr>
        <p:spPr>
          <a:xfrm>
            <a:off x="249072" y="1289545"/>
            <a:ext cx="4114800" cy="400110"/>
          </a:xfrm>
          <a:prstGeom prst="rect">
            <a:avLst/>
          </a:prstGeom>
        </p:spPr>
        <p:txBody>
          <a:bodyPr wrap="square">
            <a:spAutoFit/>
          </a:bodyPr>
          <a:lstStyle/>
          <a:p>
            <a:r>
              <a:rPr lang="bn-IN" sz="2000" dirty="0">
                <a:latin typeface="NikoshBAN" pitchFamily="2" charset="0"/>
                <a:cs typeface="NikoshBAN" pitchFamily="2" charset="0"/>
              </a:rPr>
              <a:t>তিনি বান্দাদের স্থিরতার জন্য জমিন সৃষ্টি করেছেন।</a:t>
            </a:r>
            <a:endParaRPr lang="en-US" sz="2000" dirty="0">
              <a:latin typeface="NikoshBAN" pitchFamily="2" charset="0"/>
              <a:cs typeface="NikoshBAN" pitchFamily="2" charset="0"/>
            </a:endParaRPr>
          </a:p>
        </p:txBody>
      </p:sp>
      <p:sp>
        <p:nvSpPr>
          <p:cNvPr id="6" name="Rectangle 5"/>
          <p:cNvSpPr/>
          <p:nvPr/>
        </p:nvSpPr>
        <p:spPr>
          <a:xfrm>
            <a:off x="5867697" y="1295400"/>
            <a:ext cx="1181734" cy="523220"/>
          </a:xfrm>
          <a:prstGeom prst="rect">
            <a:avLst/>
          </a:prstGeom>
        </p:spPr>
        <p:txBody>
          <a:bodyPr wrap="none">
            <a:spAutoFit/>
          </a:bodyPr>
          <a:lstStyle/>
          <a:p>
            <a:r>
              <a:rPr lang="ar-SA" sz="2800" b="1" dirty="0"/>
              <a:t>لِاسْتِقْرَار</a:t>
            </a:r>
            <a:endParaRPr lang="en-US" sz="2800" dirty="0"/>
          </a:p>
        </p:txBody>
      </p:sp>
      <p:sp>
        <p:nvSpPr>
          <p:cNvPr id="7" name="Rectangle 6"/>
          <p:cNvSpPr/>
          <p:nvPr/>
        </p:nvSpPr>
        <p:spPr>
          <a:xfrm>
            <a:off x="4202540" y="2057400"/>
            <a:ext cx="4964821" cy="523220"/>
          </a:xfrm>
          <a:prstGeom prst="rect">
            <a:avLst/>
          </a:prstGeom>
        </p:spPr>
        <p:txBody>
          <a:bodyPr wrap="none">
            <a:spAutoFit/>
          </a:bodyPr>
          <a:lstStyle/>
          <a:p>
            <a:r>
              <a:rPr lang="ar-SA" sz="2800" dirty="0"/>
              <a:t>وَجَعَلَ فِي الْأَرْضِ جِبَالًا ........... وَتَثْبِيتَهَا</a:t>
            </a:r>
            <a:endParaRPr lang="en-US" sz="2800" dirty="0"/>
          </a:p>
        </p:txBody>
      </p:sp>
      <p:sp>
        <p:nvSpPr>
          <p:cNvPr id="8" name="Rectangle 7"/>
          <p:cNvSpPr/>
          <p:nvPr/>
        </p:nvSpPr>
        <p:spPr>
          <a:xfrm>
            <a:off x="381000" y="1866879"/>
            <a:ext cx="3581697" cy="707886"/>
          </a:xfrm>
          <a:prstGeom prst="rect">
            <a:avLst/>
          </a:prstGeom>
        </p:spPr>
        <p:txBody>
          <a:bodyPr wrap="square">
            <a:spAutoFit/>
          </a:bodyPr>
          <a:lstStyle/>
          <a:p>
            <a:r>
              <a:rPr lang="bn-IN" sz="2000" dirty="0">
                <a:latin typeface="NikoshBAN" pitchFamily="2" charset="0"/>
                <a:cs typeface="NikoshBAN" pitchFamily="2" charset="0"/>
              </a:rPr>
              <a:t>আর তিনি জমিনে পর্বতমালা সৃষ্টি করেছেন</a:t>
            </a:r>
            <a:r>
              <a:rPr lang="en-US" sz="2000" dirty="0">
                <a:latin typeface="NikoshBAN" pitchFamily="2" charset="0"/>
                <a:cs typeface="NikoshBAN" pitchFamily="2" charset="0"/>
              </a:rPr>
              <a:t>, </a:t>
            </a:r>
            <a:r>
              <a:rPr lang="bn-IN" sz="2000" dirty="0">
                <a:latin typeface="NikoshBAN" pitchFamily="2" charset="0"/>
                <a:cs typeface="NikoshBAN" pitchFamily="2" charset="0"/>
              </a:rPr>
              <a:t>যা তাকে সুদৃঢ় ও স্থির রাখবে।</a:t>
            </a:r>
            <a:endParaRPr lang="en-US" sz="2000" dirty="0">
              <a:latin typeface="NikoshBAN" pitchFamily="2" charset="0"/>
              <a:cs typeface="NikoshBAN" pitchFamily="2" charset="0"/>
            </a:endParaRPr>
          </a:p>
        </p:txBody>
      </p:sp>
      <p:sp>
        <p:nvSpPr>
          <p:cNvPr id="9" name="Rectangle 8"/>
          <p:cNvSpPr/>
          <p:nvPr/>
        </p:nvSpPr>
        <p:spPr>
          <a:xfrm>
            <a:off x="5218171" y="2057400"/>
            <a:ext cx="1000595" cy="523220"/>
          </a:xfrm>
          <a:prstGeom prst="rect">
            <a:avLst/>
          </a:prstGeom>
        </p:spPr>
        <p:txBody>
          <a:bodyPr wrap="none">
            <a:spAutoFit/>
          </a:bodyPr>
          <a:lstStyle/>
          <a:p>
            <a:r>
              <a:rPr lang="ar-SA" sz="2800" b="1" dirty="0"/>
              <a:t>تُرْسِيهَا</a:t>
            </a:r>
            <a:endParaRPr lang="en-US" sz="2800" dirty="0"/>
          </a:p>
        </p:txBody>
      </p:sp>
      <p:grpSp>
        <p:nvGrpSpPr>
          <p:cNvPr id="12" name="Group 11"/>
          <p:cNvGrpSpPr/>
          <p:nvPr/>
        </p:nvGrpSpPr>
        <p:grpSpPr>
          <a:xfrm>
            <a:off x="3374321" y="2939562"/>
            <a:ext cx="5769679" cy="549744"/>
            <a:chOff x="3374321" y="2939562"/>
            <a:chExt cx="5769679" cy="549744"/>
          </a:xfrm>
        </p:grpSpPr>
        <p:sp>
          <p:nvSpPr>
            <p:cNvPr id="10" name="Rectangle 9"/>
            <p:cNvSpPr/>
            <p:nvPr/>
          </p:nvSpPr>
          <p:spPr>
            <a:xfrm flipH="1">
              <a:off x="4800897" y="2966086"/>
              <a:ext cx="4343103" cy="523220"/>
            </a:xfrm>
            <a:prstGeom prst="rect">
              <a:avLst/>
            </a:prstGeom>
          </p:spPr>
          <p:txBody>
            <a:bodyPr wrap="square">
              <a:spAutoFit/>
            </a:bodyPr>
            <a:lstStyle/>
            <a:p>
              <a:r>
                <a:rPr lang="ar-SA" sz="2800" dirty="0"/>
                <a:t>جَعَلَ بَيْنَ الْبَحْرِ الْمَالِحِ وَالْبَحْرِ </a:t>
              </a:r>
              <a:r>
                <a:rPr lang="ar-SA" sz="2800" dirty="0" smtClean="0"/>
                <a:t>الْعَذْبِ</a:t>
              </a:r>
              <a:endParaRPr lang="en-US" sz="2800" dirty="0"/>
            </a:p>
          </p:txBody>
        </p:sp>
        <p:sp>
          <p:nvSpPr>
            <p:cNvPr id="11" name="Rectangle 10"/>
            <p:cNvSpPr/>
            <p:nvPr/>
          </p:nvSpPr>
          <p:spPr>
            <a:xfrm>
              <a:off x="3374321" y="2939562"/>
              <a:ext cx="1630397" cy="523220"/>
            </a:xfrm>
            <a:prstGeom prst="rect">
              <a:avLst/>
            </a:prstGeom>
          </p:spPr>
          <p:txBody>
            <a:bodyPr wrap="square">
              <a:spAutoFit/>
            </a:bodyPr>
            <a:lstStyle/>
            <a:p>
              <a:r>
                <a:rPr lang="bn-IN" sz="2800" dirty="0"/>
                <a:t>........... </a:t>
              </a:r>
              <a:endParaRPr lang="en-US" sz="2800" dirty="0"/>
            </a:p>
          </p:txBody>
        </p:sp>
      </p:grpSp>
      <p:sp>
        <p:nvSpPr>
          <p:cNvPr id="13" name="Rectangle 12"/>
          <p:cNvSpPr/>
          <p:nvPr/>
        </p:nvSpPr>
        <p:spPr>
          <a:xfrm>
            <a:off x="26158" y="2847229"/>
            <a:ext cx="3140299" cy="707886"/>
          </a:xfrm>
          <a:prstGeom prst="rect">
            <a:avLst/>
          </a:prstGeom>
        </p:spPr>
        <p:txBody>
          <a:bodyPr wrap="square">
            <a:spAutoFit/>
          </a:bodyPr>
          <a:lstStyle/>
          <a:p>
            <a:r>
              <a:rPr lang="bn-IN" sz="2000" dirty="0">
                <a:latin typeface="NikoshBAN" pitchFamily="2" charset="0"/>
                <a:cs typeface="NikoshBAN" pitchFamily="2" charset="0"/>
              </a:rPr>
              <a:t>তিনি লবণাক্ত সাগর ও মিঠা সাগরের মাঝে প্রতিবন্ধক স্থাপন করেছেন।</a:t>
            </a:r>
            <a:endParaRPr lang="en-US" sz="2000" dirty="0">
              <a:latin typeface="NikoshBAN" pitchFamily="2" charset="0"/>
              <a:cs typeface="NikoshBAN" pitchFamily="2" charset="0"/>
            </a:endParaRPr>
          </a:p>
        </p:txBody>
      </p:sp>
      <p:sp>
        <p:nvSpPr>
          <p:cNvPr id="14" name="Rectangle 13"/>
          <p:cNvSpPr/>
          <p:nvPr/>
        </p:nvSpPr>
        <p:spPr>
          <a:xfrm>
            <a:off x="4558352" y="3733800"/>
            <a:ext cx="4578497" cy="523220"/>
          </a:xfrm>
          <a:prstGeom prst="rect">
            <a:avLst/>
          </a:prstGeom>
        </p:spPr>
        <p:txBody>
          <a:bodyPr wrap="none">
            <a:spAutoFit/>
          </a:bodyPr>
          <a:lstStyle/>
          <a:p>
            <a:r>
              <a:rPr lang="bn-IN" sz="2800" dirty="0"/>
              <a:t> </a:t>
            </a:r>
            <a:r>
              <a:rPr lang="ar-SA" sz="2800" dirty="0"/>
              <a:t>إِنَّهُ ........... الْبَلَاءِ، وَالشَّرِّ مِنَ الْعِبَادِ</a:t>
            </a:r>
            <a:endParaRPr lang="en-US" sz="2800" dirty="0"/>
          </a:p>
        </p:txBody>
      </p:sp>
      <p:sp>
        <p:nvSpPr>
          <p:cNvPr id="15" name="Rectangle 14"/>
          <p:cNvSpPr/>
          <p:nvPr/>
        </p:nvSpPr>
        <p:spPr>
          <a:xfrm>
            <a:off x="-13648" y="3795355"/>
            <a:ext cx="4572000" cy="400110"/>
          </a:xfrm>
          <a:prstGeom prst="rect">
            <a:avLst/>
          </a:prstGeom>
        </p:spPr>
        <p:txBody>
          <a:bodyPr>
            <a:spAutoFit/>
          </a:bodyPr>
          <a:lstStyle/>
          <a:p>
            <a:r>
              <a:rPr lang="bn-IN" sz="2000" dirty="0">
                <a:latin typeface="NikoshBAN" pitchFamily="2" charset="0"/>
                <a:cs typeface="NikoshBAN" pitchFamily="2" charset="0"/>
              </a:rPr>
              <a:t>তিনি বান্দাদের থেকে বিপদাপদ ও অকল্যাণ দূর করেন।</a:t>
            </a:r>
            <a:endParaRPr lang="en-US" sz="2000" dirty="0">
              <a:latin typeface="NikoshBAN" pitchFamily="2" charset="0"/>
              <a:cs typeface="NikoshBAN" pitchFamily="2" charset="0"/>
            </a:endParaRPr>
          </a:p>
        </p:txBody>
      </p:sp>
      <p:sp>
        <p:nvSpPr>
          <p:cNvPr id="16" name="Rectangle 15"/>
          <p:cNvSpPr/>
          <p:nvPr/>
        </p:nvSpPr>
        <p:spPr>
          <a:xfrm>
            <a:off x="7467600" y="3733800"/>
            <a:ext cx="1083951" cy="523220"/>
          </a:xfrm>
          <a:prstGeom prst="rect">
            <a:avLst/>
          </a:prstGeom>
        </p:spPr>
        <p:txBody>
          <a:bodyPr wrap="none">
            <a:spAutoFit/>
          </a:bodyPr>
          <a:lstStyle/>
          <a:p>
            <a:r>
              <a:rPr lang="en-US" sz="2800" dirty="0"/>
              <a:t> </a:t>
            </a:r>
            <a:r>
              <a:rPr lang="ar-SA" sz="2800" b="1" dirty="0"/>
              <a:t>يَكْشِفُ </a:t>
            </a:r>
            <a:endParaRPr lang="en-US" sz="2800" dirty="0"/>
          </a:p>
        </p:txBody>
      </p:sp>
      <p:sp>
        <p:nvSpPr>
          <p:cNvPr id="17" name="Rectangle 16"/>
          <p:cNvSpPr/>
          <p:nvPr/>
        </p:nvSpPr>
        <p:spPr>
          <a:xfrm>
            <a:off x="4718697" y="4512804"/>
            <a:ext cx="4416594" cy="523220"/>
          </a:xfrm>
          <a:prstGeom prst="rect">
            <a:avLst/>
          </a:prstGeom>
        </p:spPr>
        <p:txBody>
          <a:bodyPr wrap="none">
            <a:spAutoFit/>
          </a:bodyPr>
          <a:lstStyle/>
          <a:p>
            <a:r>
              <a:rPr lang="ar-SA" sz="2800" dirty="0"/>
              <a:t>وَيَمُدُّ لَهُمْ بِالرِّزْقِ ........... إِلَيْهِمُ النِّعَم</a:t>
            </a:r>
            <a:endParaRPr lang="en-US" sz="2800" dirty="0"/>
          </a:p>
        </p:txBody>
      </p:sp>
      <p:sp>
        <p:nvSpPr>
          <p:cNvPr id="18" name="Rectangle 17"/>
          <p:cNvSpPr/>
          <p:nvPr/>
        </p:nvSpPr>
        <p:spPr>
          <a:xfrm>
            <a:off x="244996" y="4477547"/>
            <a:ext cx="3717701" cy="707886"/>
          </a:xfrm>
          <a:prstGeom prst="rect">
            <a:avLst/>
          </a:prstGeom>
        </p:spPr>
        <p:txBody>
          <a:bodyPr wrap="square">
            <a:spAutoFit/>
          </a:bodyPr>
          <a:lstStyle/>
          <a:p>
            <a:r>
              <a:rPr lang="bn-IN" sz="2000" dirty="0">
                <a:latin typeface="NikoshBAN" pitchFamily="2" charset="0"/>
                <a:cs typeface="NikoshBAN" pitchFamily="2" charset="0"/>
              </a:rPr>
              <a:t>তিনি তাদের জন্য রিজিক বৃদ্ধি করেন এবং তাদের নিকট নেয়ামতরাজি পৌঁছে দেন</a:t>
            </a:r>
            <a:r>
              <a:rPr lang="bn-IN" sz="2000" dirty="0" smtClean="0">
                <a:latin typeface="NikoshBAN" pitchFamily="2" charset="0"/>
                <a:cs typeface="NikoshBAN" pitchFamily="2" charset="0"/>
              </a:rPr>
              <a:t>।</a:t>
            </a:r>
            <a:endParaRPr lang="en-US" sz="2000" dirty="0">
              <a:latin typeface="NikoshBAN" pitchFamily="2" charset="0"/>
              <a:cs typeface="NikoshBAN" pitchFamily="2" charset="0"/>
            </a:endParaRPr>
          </a:p>
        </p:txBody>
      </p:sp>
      <p:sp>
        <p:nvSpPr>
          <p:cNvPr id="19" name="Rectangle 18"/>
          <p:cNvSpPr/>
          <p:nvPr/>
        </p:nvSpPr>
        <p:spPr>
          <a:xfrm>
            <a:off x="5935824" y="4524332"/>
            <a:ext cx="1045479" cy="523220"/>
          </a:xfrm>
          <a:prstGeom prst="rect">
            <a:avLst/>
          </a:prstGeom>
        </p:spPr>
        <p:txBody>
          <a:bodyPr wrap="none">
            <a:spAutoFit/>
          </a:bodyPr>
          <a:lstStyle/>
          <a:p>
            <a:r>
              <a:rPr lang="ar-SA" sz="2800" b="1" dirty="0"/>
              <a:t>وَيُوصِل</a:t>
            </a:r>
            <a:endParaRPr lang="en-US" sz="2800" dirty="0"/>
          </a:p>
        </p:txBody>
      </p:sp>
      <p:sp>
        <p:nvSpPr>
          <p:cNvPr id="21" name="Rectangle 20"/>
          <p:cNvSpPr/>
          <p:nvPr/>
        </p:nvSpPr>
        <p:spPr>
          <a:xfrm>
            <a:off x="3621143" y="2905780"/>
            <a:ext cx="978153" cy="523220"/>
          </a:xfrm>
          <a:prstGeom prst="rect">
            <a:avLst/>
          </a:prstGeom>
        </p:spPr>
        <p:txBody>
          <a:bodyPr wrap="none">
            <a:spAutoFit/>
          </a:bodyPr>
          <a:lstStyle/>
          <a:p>
            <a:r>
              <a:rPr lang="ar-SA" sz="2800" b="1" dirty="0"/>
              <a:t>حَاجِزًا</a:t>
            </a:r>
            <a:r>
              <a:rPr lang="ar-SA" sz="2800" dirty="0"/>
              <a:t> </a:t>
            </a:r>
            <a:endParaRPr lang="en-US" sz="2800" dirty="0"/>
          </a:p>
        </p:txBody>
      </p:sp>
      <p:sp>
        <p:nvSpPr>
          <p:cNvPr id="22" name="Rectangle 21"/>
          <p:cNvSpPr/>
          <p:nvPr/>
        </p:nvSpPr>
        <p:spPr>
          <a:xfrm>
            <a:off x="0" y="6564868"/>
            <a:ext cx="7010400" cy="338554"/>
          </a:xfrm>
          <a:prstGeom prst="rect">
            <a:avLst/>
          </a:prstGeom>
        </p:spPr>
        <p:txBody>
          <a:bodyPr wrap="square">
            <a:spAutoFit/>
          </a:bodyPr>
          <a:lstStyle/>
          <a:p>
            <a:r>
              <a:rPr lang="en-US" sz="1600" dirty="0" err="1">
                <a:latin typeface="NikoshBAN" pitchFamily="2" charset="0"/>
                <a:cs typeface="NikoshBAN" pitchFamily="2" charset="0"/>
              </a:rPr>
              <a:t>জামিলাতুন</a:t>
            </a:r>
            <a:r>
              <a:rPr lang="en-US" sz="1600" dirty="0">
                <a:latin typeface="NikoshBAN" pitchFamily="2" charset="0"/>
                <a:cs typeface="NikoshBAN" pitchFamily="2" charset="0"/>
              </a:rPr>
              <a:t> </a:t>
            </a:r>
            <a:r>
              <a:rPr lang="en-US" sz="1600" dirty="0" err="1">
                <a:latin typeface="NikoshBAN" pitchFamily="2" charset="0"/>
                <a:cs typeface="NikoshBAN" pitchFamily="2" charset="0"/>
              </a:rPr>
              <a:t>নেছা</a:t>
            </a:r>
            <a:r>
              <a:rPr lang="en-US" sz="1600" dirty="0">
                <a:latin typeface="NikoshBAN" pitchFamily="2" charset="0"/>
                <a:cs typeface="NikoshBAN" pitchFamily="2" charset="0"/>
              </a:rPr>
              <a:t> , </a:t>
            </a:r>
            <a:r>
              <a:rPr lang="en-US" sz="1600" dirty="0" err="1">
                <a:latin typeface="NikoshBAN" pitchFamily="2" charset="0"/>
                <a:cs typeface="NikoshBAN" pitchFamily="2" charset="0"/>
              </a:rPr>
              <a:t>সহকারী</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মৌলভী</a:t>
            </a:r>
            <a:r>
              <a:rPr lang="en-US" sz="1600" dirty="0">
                <a:latin typeface="NikoshBAN" pitchFamily="2" charset="0"/>
                <a:cs typeface="NikoshBAN" pitchFamily="2" charset="0"/>
              </a:rPr>
              <a:t>, </a:t>
            </a:r>
            <a:r>
              <a:rPr lang="en-US" sz="1600" dirty="0" err="1">
                <a:latin typeface="NikoshBAN" pitchFamily="2" charset="0"/>
                <a:cs typeface="NikoshBAN" pitchFamily="2" charset="0"/>
              </a:rPr>
              <a:t>ছড়ারকুটি</a:t>
            </a:r>
            <a:r>
              <a:rPr lang="en-US" sz="1600" dirty="0">
                <a:latin typeface="NikoshBAN" pitchFamily="2" charset="0"/>
                <a:cs typeface="NikoshBAN" pitchFamily="2" charset="0"/>
              </a:rPr>
              <a:t> </a:t>
            </a:r>
            <a:r>
              <a:rPr lang="en-US" sz="1600" dirty="0" err="1">
                <a:latin typeface="NikoshBAN" pitchFamily="2" charset="0"/>
                <a:cs typeface="NikoshBAN" pitchFamily="2" charset="0"/>
              </a:rPr>
              <a:t>আল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ওয়াহেদীয়া</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দ্বি-মুখী</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দাখিল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মাদ্রাসা</a:t>
            </a:r>
            <a:r>
              <a:rPr lang="en-US" sz="1600" dirty="0">
                <a:latin typeface="NikoshBAN" pitchFamily="2" charset="0"/>
                <a:cs typeface="NikoshBAN" pitchFamily="2" charset="0"/>
              </a:rPr>
              <a:t>, </a:t>
            </a:r>
            <a:r>
              <a:rPr lang="en-US" sz="1600" dirty="0" err="1">
                <a:latin typeface="NikoshBAN" pitchFamily="2" charset="0"/>
                <a:cs typeface="NikoshBAN" pitchFamily="2" charset="0"/>
              </a:rPr>
              <a:t>সুন্দরগঞ্জ</a:t>
            </a:r>
            <a:r>
              <a:rPr lang="en-US" sz="1600" dirty="0">
                <a:latin typeface="NikoshBAN" pitchFamily="2" charset="0"/>
                <a:cs typeface="NikoshBAN" pitchFamily="2" charset="0"/>
              </a:rPr>
              <a:t>, </a:t>
            </a:r>
            <a:r>
              <a:rPr lang="en-US" sz="1600" dirty="0" err="1">
                <a:latin typeface="NikoshBAN" pitchFamily="2" charset="0"/>
                <a:cs typeface="NikoshBAN" pitchFamily="2" charset="0"/>
              </a:rPr>
              <a:t>গাইবান্ধা</a:t>
            </a:r>
            <a:r>
              <a:rPr lang="en-US" sz="1600" dirty="0">
                <a:latin typeface="NikoshBAN" pitchFamily="2" charset="0"/>
                <a:cs typeface="NikoshBAN" pitchFamily="2" charset="0"/>
              </a:rPr>
              <a:t>।</a:t>
            </a:r>
          </a:p>
        </p:txBody>
      </p:sp>
    </p:spTree>
    <p:extLst>
      <p:ext uri="{BB962C8B-B14F-4D97-AF65-F5344CB8AC3E}">
        <p14:creationId xmlns:p14="http://schemas.microsoft.com/office/powerpoint/2010/main" val="2369356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1000"/>
                                        <p:tgtEl>
                                          <p:spTgt spid="6"/>
                                        </p:tgtEl>
                                      </p:cBhvr>
                                    </p:animEffect>
                                    <p:anim calcmode="lin" valueType="num">
                                      <p:cBhvr>
                                        <p:cTn id="36" dur="1000" fill="hold"/>
                                        <p:tgtEl>
                                          <p:spTgt spid="6"/>
                                        </p:tgtEl>
                                        <p:attrNameLst>
                                          <p:attrName>ppt_x</p:attrName>
                                        </p:attrNameLst>
                                      </p:cBhvr>
                                      <p:tavLst>
                                        <p:tav tm="0">
                                          <p:val>
                                            <p:strVal val="#ppt_x"/>
                                          </p:val>
                                        </p:tav>
                                        <p:tav tm="100000">
                                          <p:val>
                                            <p:strVal val="#ppt_x"/>
                                          </p:val>
                                        </p:tav>
                                      </p:tavLst>
                                    </p:anim>
                                    <p:anim calcmode="lin" valueType="num">
                                      <p:cBhvr>
                                        <p:cTn id="3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fade">
                                      <p:cBhvr>
                                        <p:cTn id="42" dur="1000"/>
                                        <p:tgtEl>
                                          <p:spTgt spid="7"/>
                                        </p:tgtEl>
                                      </p:cBhvr>
                                    </p:animEffect>
                                    <p:anim calcmode="lin" valueType="num">
                                      <p:cBhvr>
                                        <p:cTn id="43" dur="1000" fill="hold"/>
                                        <p:tgtEl>
                                          <p:spTgt spid="7"/>
                                        </p:tgtEl>
                                        <p:attrNameLst>
                                          <p:attrName>ppt_x</p:attrName>
                                        </p:attrNameLst>
                                      </p:cBhvr>
                                      <p:tavLst>
                                        <p:tav tm="0">
                                          <p:val>
                                            <p:strVal val="#ppt_x"/>
                                          </p:val>
                                        </p:tav>
                                        <p:tav tm="100000">
                                          <p:val>
                                            <p:strVal val="#ppt_x"/>
                                          </p:val>
                                        </p:tav>
                                      </p:tavLst>
                                    </p:anim>
                                    <p:anim calcmode="lin" valueType="num">
                                      <p:cBhvr>
                                        <p:cTn id="4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Effect transition="in" filter="fade">
                                      <p:cBhvr>
                                        <p:cTn id="49" dur="1000"/>
                                        <p:tgtEl>
                                          <p:spTgt spid="8"/>
                                        </p:tgtEl>
                                      </p:cBhvr>
                                    </p:animEffect>
                                    <p:anim calcmode="lin" valueType="num">
                                      <p:cBhvr>
                                        <p:cTn id="50" dur="1000" fill="hold"/>
                                        <p:tgtEl>
                                          <p:spTgt spid="8"/>
                                        </p:tgtEl>
                                        <p:attrNameLst>
                                          <p:attrName>ppt_x</p:attrName>
                                        </p:attrNameLst>
                                      </p:cBhvr>
                                      <p:tavLst>
                                        <p:tav tm="0">
                                          <p:val>
                                            <p:strVal val="#ppt_x"/>
                                          </p:val>
                                        </p:tav>
                                        <p:tav tm="100000">
                                          <p:val>
                                            <p:strVal val="#ppt_x"/>
                                          </p:val>
                                        </p:tav>
                                      </p:tavLst>
                                    </p:anim>
                                    <p:anim calcmode="lin" valueType="num">
                                      <p:cBhvr>
                                        <p:cTn id="5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9"/>
                                        </p:tgtEl>
                                        <p:attrNameLst>
                                          <p:attrName>style.visibility</p:attrName>
                                        </p:attrNameLst>
                                      </p:cBhvr>
                                      <p:to>
                                        <p:strVal val="visible"/>
                                      </p:to>
                                    </p:set>
                                    <p:animEffect transition="in" filter="fade">
                                      <p:cBhvr>
                                        <p:cTn id="56" dur="1000"/>
                                        <p:tgtEl>
                                          <p:spTgt spid="9"/>
                                        </p:tgtEl>
                                      </p:cBhvr>
                                    </p:animEffect>
                                    <p:anim calcmode="lin" valueType="num">
                                      <p:cBhvr>
                                        <p:cTn id="57" dur="1000" fill="hold"/>
                                        <p:tgtEl>
                                          <p:spTgt spid="9"/>
                                        </p:tgtEl>
                                        <p:attrNameLst>
                                          <p:attrName>ppt_x</p:attrName>
                                        </p:attrNameLst>
                                      </p:cBhvr>
                                      <p:tavLst>
                                        <p:tav tm="0">
                                          <p:val>
                                            <p:strVal val="#ppt_x"/>
                                          </p:val>
                                        </p:tav>
                                        <p:tav tm="100000">
                                          <p:val>
                                            <p:strVal val="#ppt_x"/>
                                          </p:val>
                                        </p:tav>
                                      </p:tavLst>
                                    </p:anim>
                                    <p:anim calcmode="lin" valueType="num">
                                      <p:cBhvr>
                                        <p:cTn id="5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fade">
                                      <p:cBhvr>
                                        <p:cTn id="63" dur="1000"/>
                                        <p:tgtEl>
                                          <p:spTgt spid="12"/>
                                        </p:tgtEl>
                                      </p:cBhvr>
                                    </p:animEffect>
                                    <p:anim calcmode="lin" valueType="num">
                                      <p:cBhvr>
                                        <p:cTn id="64" dur="1000" fill="hold"/>
                                        <p:tgtEl>
                                          <p:spTgt spid="12"/>
                                        </p:tgtEl>
                                        <p:attrNameLst>
                                          <p:attrName>ppt_x</p:attrName>
                                        </p:attrNameLst>
                                      </p:cBhvr>
                                      <p:tavLst>
                                        <p:tav tm="0">
                                          <p:val>
                                            <p:strVal val="#ppt_x"/>
                                          </p:val>
                                        </p:tav>
                                        <p:tav tm="100000">
                                          <p:val>
                                            <p:strVal val="#ppt_x"/>
                                          </p:val>
                                        </p:tav>
                                      </p:tavLst>
                                    </p:anim>
                                    <p:anim calcmode="lin" valueType="num">
                                      <p:cBhvr>
                                        <p:cTn id="6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3"/>
                                        </p:tgtEl>
                                        <p:attrNameLst>
                                          <p:attrName>style.visibility</p:attrName>
                                        </p:attrNameLst>
                                      </p:cBhvr>
                                      <p:to>
                                        <p:strVal val="visible"/>
                                      </p:to>
                                    </p:set>
                                    <p:animEffect transition="in" filter="fade">
                                      <p:cBhvr>
                                        <p:cTn id="70" dur="1000"/>
                                        <p:tgtEl>
                                          <p:spTgt spid="13"/>
                                        </p:tgtEl>
                                      </p:cBhvr>
                                    </p:animEffect>
                                    <p:anim calcmode="lin" valueType="num">
                                      <p:cBhvr>
                                        <p:cTn id="71" dur="1000" fill="hold"/>
                                        <p:tgtEl>
                                          <p:spTgt spid="13"/>
                                        </p:tgtEl>
                                        <p:attrNameLst>
                                          <p:attrName>ppt_x</p:attrName>
                                        </p:attrNameLst>
                                      </p:cBhvr>
                                      <p:tavLst>
                                        <p:tav tm="0">
                                          <p:val>
                                            <p:strVal val="#ppt_x"/>
                                          </p:val>
                                        </p:tav>
                                        <p:tav tm="100000">
                                          <p:val>
                                            <p:strVal val="#ppt_x"/>
                                          </p:val>
                                        </p:tav>
                                      </p:tavLst>
                                    </p:anim>
                                    <p:anim calcmode="lin" valueType="num">
                                      <p:cBhvr>
                                        <p:cTn id="72"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21"/>
                                        </p:tgtEl>
                                        <p:attrNameLst>
                                          <p:attrName>style.visibility</p:attrName>
                                        </p:attrNameLst>
                                      </p:cBhvr>
                                      <p:to>
                                        <p:strVal val="visible"/>
                                      </p:to>
                                    </p:set>
                                    <p:animEffect transition="in" filter="fade">
                                      <p:cBhvr>
                                        <p:cTn id="77" dur="1000"/>
                                        <p:tgtEl>
                                          <p:spTgt spid="21"/>
                                        </p:tgtEl>
                                      </p:cBhvr>
                                    </p:animEffect>
                                    <p:anim calcmode="lin" valueType="num">
                                      <p:cBhvr>
                                        <p:cTn id="78" dur="1000" fill="hold"/>
                                        <p:tgtEl>
                                          <p:spTgt spid="21"/>
                                        </p:tgtEl>
                                        <p:attrNameLst>
                                          <p:attrName>ppt_x</p:attrName>
                                        </p:attrNameLst>
                                      </p:cBhvr>
                                      <p:tavLst>
                                        <p:tav tm="0">
                                          <p:val>
                                            <p:strVal val="#ppt_x"/>
                                          </p:val>
                                        </p:tav>
                                        <p:tav tm="100000">
                                          <p:val>
                                            <p:strVal val="#ppt_x"/>
                                          </p:val>
                                        </p:tav>
                                      </p:tavLst>
                                    </p:anim>
                                    <p:anim calcmode="lin" valueType="num">
                                      <p:cBhvr>
                                        <p:cTn id="79"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14"/>
                                        </p:tgtEl>
                                        <p:attrNameLst>
                                          <p:attrName>style.visibility</p:attrName>
                                        </p:attrNameLst>
                                      </p:cBhvr>
                                      <p:to>
                                        <p:strVal val="visible"/>
                                      </p:to>
                                    </p:set>
                                    <p:animEffect transition="in" filter="fade">
                                      <p:cBhvr>
                                        <p:cTn id="84" dur="1000"/>
                                        <p:tgtEl>
                                          <p:spTgt spid="14"/>
                                        </p:tgtEl>
                                      </p:cBhvr>
                                    </p:animEffect>
                                    <p:anim calcmode="lin" valueType="num">
                                      <p:cBhvr>
                                        <p:cTn id="85" dur="1000" fill="hold"/>
                                        <p:tgtEl>
                                          <p:spTgt spid="14"/>
                                        </p:tgtEl>
                                        <p:attrNameLst>
                                          <p:attrName>ppt_x</p:attrName>
                                        </p:attrNameLst>
                                      </p:cBhvr>
                                      <p:tavLst>
                                        <p:tav tm="0">
                                          <p:val>
                                            <p:strVal val="#ppt_x"/>
                                          </p:val>
                                        </p:tav>
                                        <p:tav tm="100000">
                                          <p:val>
                                            <p:strVal val="#ppt_x"/>
                                          </p:val>
                                        </p:tav>
                                      </p:tavLst>
                                    </p:anim>
                                    <p:anim calcmode="lin" valueType="num">
                                      <p:cBhvr>
                                        <p:cTn id="8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15"/>
                                        </p:tgtEl>
                                        <p:attrNameLst>
                                          <p:attrName>style.visibility</p:attrName>
                                        </p:attrNameLst>
                                      </p:cBhvr>
                                      <p:to>
                                        <p:strVal val="visible"/>
                                      </p:to>
                                    </p:set>
                                    <p:animEffect transition="in" filter="fade">
                                      <p:cBhvr>
                                        <p:cTn id="91" dur="1000"/>
                                        <p:tgtEl>
                                          <p:spTgt spid="15"/>
                                        </p:tgtEl>
                                      </p:cBhvr>
                                    </p:animEffect>
                                    <p:anim calcmode="lin" valueType="num">
                                      <p:cBhvr>
                                        <p:cTn id="92" dur="1000" fill="hold"/>
                                        <p:tgtEl>
                                          <p:spTgt spid="15"/>
                                        </p:tgtEl>
                                        <p:attrNameLst>
                                          <p:attrName>ppt_x</p:attrName>
                                        </p:attrNameLst>
                                      </p:cBhvr>
                                      <p:tavLst>
                                        <p:tav tm="0">
                                          <p:val>
                                            <p:strVal val="#ppt_x"/>
                                          </p:val>
                                        </p:tav>
                                        <p:tav tm="100000">
                                          <p:val>
                                            <p:strVal val="#ppt_x"/>
                                          </p:val>
                                        </p:tav>
                                      </p:tavLst>
                                    </p:anim>
                                    <p:anim calcmode="lin" valueType="num">
                                      <p:cBhvr>
                                        <p:cTn id="93"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16"/>
                                        </p:tgtEl>
                                        <p:attrNameLst>
                                          <p:attrName>style.visibility</p:attrName>
                                        </p:attrNameLst>
                                      </p:cBhvr>
                                      <p:to>
                                        <p:strVal val="visible"/>
                                      </p:to>
                                    </p:set>
                                    <p:animEffect transition="in" filter="fade">
                                      <p:cBhvr>
                                        <p:cTn id="98" dur="1000"/>
                                        <p:tgtEl>
                                          <p:spTgt spid="16"/>
                                        </p:tgtEl>
                                      </p:cBhvr>
                                    </p:animEffect>
                                    <p:anim calcmode="lin" valueType="num">
                                      <p:cBhvr>
                                        <p:cTn id="99" dur="1000" fill="hold"/>
                                        <p:tgtEl>
                                          <p:spTgt spid="16"/>
                                        </p:tgtEl>
                                        <p:attrNameLst>
                                          <p:attrName>ppt_x</p:attrName>
                                        </p:attrNameLst>
                                      </p:cBhvr>
                                      <p:tavLst>
                                        <p:tav tm="0">
                                          <p:val>
                                            <p:strVal val="#ppt_x"/>
                                          </p:val>
                                        </p:tav>
                                        <p:tav tm="100000">
                                          <p:val>
                                            <p:strVal val="#ppt_x"/>
                                          </p:val>
                                        </p:tav>
                                      </p:tavLst>
                                    </p:anim>
                                    <p:anim calcmode="lin" valueType="num">
                                      <p:cBhvr>
                                        <p:cTn id="100"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17"/>
                                        </p:tgtEl>
                                        <p:attrNameLst>
                                          <p:attrName>style.visibility</p:attrName>
                                        </p:attrNameLst>
                                      </p:cBhvr>
                                      <p:to>
                                        <p:strVal val="visible"/>
                                      </p:to>
                                    </p:set>
                                    <p:animEffect transition="in" filter="fade">
                                      <p:cBhvr>
                                        <p:cTn id="105" dur="1000"/>
                                        <p:tgtEl>
                                          <p:spTgt spid="17"/>
                                        </p:tgtEl>
                                      </p:cBhvr>
                                    </p:animEffect>
                                    <p:anim calcmode="lin" valueType="num">
                                      <p:cBhvr>
                                        <p:cTn id="106" dur="1000" fill="hold"/>
                                        <p:tgtEl>
                                          <p:spTgt spid="17"/>
                                        </p:tgtEl>
                                        <p:attrNameLst>
                                          <p:attrName>ppt_x</p:attrName>
                                        </p:attrNameLst>
                                      </p:cBhvr>
                                      <p:tavLst>
                                        <p:tav tm="0">
                                          <p:val>
                                            <p:strVal val="#ppt_x"/>
                                          </p:val>
                                        </p:tav>
                                        <p:tav tm="100000">
                                          <p:val>
                                            <p:strVal val="#ppt_x"/>
                                          </p:val>
                                        </p:tav>
                                      </p:tavLst>
                                    </p:anim>
                                    <p:anim calcmode="lin" valueType="num">
                                      <p:cBhvr>
                                        <p:cTn id="107"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grpId="0" nodeType="clickEffect">
                                  <p:stCondLst>
                                    <p:cond delay="0"/>
                                  </p:stCondLst>
                                  <p:childTnLst>
                                    <p:set>
                                      <p:cBhvr>
                                        <p:cTn id="111" dur="1" fill="hold">
                                          <p:stCondLst>
                                            <p:cond delay="0"/>
                                          </p:stCondLst>
                                        </p:cTn>
                                        <p:tgtEl>
                                          <p:spTgt spid="18"/>
                                        </p:tgtEl>
                                        <p:attrNameLst>
                                          <p:attrName>style.visibility</p:attrName>
                                        </p:attrNameLst>
                                      </p:cBhvr>
                                      <p:to>
                                        <p:strVal val="visible"/>
                                      </p:to>
                                    </p:set>
                                    <p:animEffect transition="in" filter="fade">
                                      <p:cBhvr>
                                        <p:cTn id="112" dur="1000"/>
                                        <p:tgtEl>
                                          <p:spTgt spid="18"/>
                                        </p:tgtEl>
                                      </p:cBhvr>
                                    </p:animEffect>
                                    <p:anim calcmode="lin" valueType="num">
                                      <p:cBhvr>
                                        <p:cTn id="113" dur="1000" fill="hold"/>
                                        <p:tgtEl>
                                          <p:spTgt spid="18"/>
                                        </p:tgtEl>
                                        <p:attrNameLst>
                                          <p:attrName>ppt_x</p:attrName>
                                        </p:attrNameLst>
                                      </p:cBhvr>
                                      <p:tavLst>
                                        <p:tav tm="0">
                                          <p:val>
                                            <p:strVal val="#ppt_x"/>
                                          </p:val>
                                        </p:tav>
                                        <p:tav tm="100000">
                                          <p:val>
                                            <p:strVal val="#ppt_x"/>
                                          </p:val>
                                        </p:tav>
                                      </p:tavLst>
                                    </p:anim>
                                    <p:anim calcmode="lin" valueType="num">
                                      <p:cBhvr>
                                        <p:cTn id="114"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42" presetClass="entr" presetSubtype="0" fill="hold" grpId="0" nodeType="clickEffect">
                                  <p:stCondLst>
                                    <p:cond delay="0"/>
                                  </p:stCondLst>
                                  <p:childTnLst>
                                    <p:set>
                                      <p:cBhvr>
                                        <p:cTn id="118" dur="1" fill="hold">
                                          <p:stCondLst>
                                            <p:cond delay="0"/>
                                          </p:stCondLst>
                                        </p:cTn>
                                        <p:tgtEl>
                                          <p:spTgt spid="19"/>
                                        </p:tgtEl>
                                        <p:attrNameLst>
                                          <p:attrName>style.visibility</p:attrName>
                                        </p:attrNameLst>
                                      </p:cBhvr>
                                      <p:to>
                                        <p:strVal val="visible"/>
                                      </p:to>
                                    </p:set>
                                    <p:animEffect transition="in" filter="fade">
                                      <p:cBhvr>
                                        <p:cTn id="119" dur="1000"/>
                                        <p:tgtEl>
                                          <p:spTgt spid="19"/>
                                        </p:tgtEl>
                                      </p:cBhvr>
                                    </p:animEffect>
                                    <p:anim calcmode="lin" valueType="num">
                                      <p:cBhvr>
                                        <p:cTn id="120" dur="1000" fill="hold"/>
                                        <p:tgtEl>
                                          <p:spTgt spid="19"/>
                                        </p:tgtEl>
                                        <p:attrNameLst>
                                          <p:attrName>ppt_x</p:attrName>
                                        </p:attrNameLst>
                                      </p:cBhvr>
                                      <p:tavLst>
                                        <p:tav tm="0">
                                          <p:val>
                                            <p:strVal val="#ppt_x"/>
                                          </p:val>
                                        </p:tav>
                                        <p:tav tm="100000">
                                          <p:val>
                                            <p:strVal val="#ppt_x"/>
                                          </p:val>
                                        </p:tav>
                                      </p:tavLst>
                                    </p:anim>
                                    <p:anim calcmode="lin" valueType="num">
                                      <p:cBhvr>
                                        <p:cTn id="121"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3" grpId="0"/>
      <p:bldP spid="14" grpId="0"/>
      <p:bldP spid="15" grpId="0"/>
      <p:bldP spid="16" grpId="0"/>
      <p:bldP spid="17" grpId="0"/>
      <p:bldP spid="18" grpId="0"/>
      <p:bldP spid="19" grpId="0"/>
      <p:bldP spid="21" grpId="0"/>
    </p:bldLst>
  </p:timing>
</p:sld>
</file>

<file path=ppt/theme/theme1.xml><?xml version="1.0" encoding="utf-8"?>
<a:theme xmlns:a="http://schemas.openxmlformats.org/drawingml/2006/main" name="৬ষ্ট ১ম আরবী হাল্লুত তাদরিবাত মাআরেফাতুল্লাহি বিল খলক">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৬ষ্ট ১ম আরবী হাল্লুত তাদরিবাত মাআরেফাতুল্লাহি বিল খলক</Template>
  <TotalTime>0</TotalTime>
  <Words>1062</Words>
  <Application>Microsoft Office PowerPoint</Application>
  <PresentationFormat>On-screen Show (4:3)</PresentationFormat>
  <Paragraphs>122</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৬ষ্ট ১ম আরবী হাল্লুত তাদরিবাত মাআরেফাতুল্লাহি বিল খলক</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cp:revision>
  <dcterms:created xsi:type="dcterms:W3CDTF">2026-07-19T13:38:18Z</dcterms:created>
  <dcterms:modified xsi:type="dcterms:W3CDTF">2026-07-19T13:39:09Z</dcterms:modified>
</cp:coreProperties>
</file>