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60" r:id="rId2"/>
    <p:sldId id="261" r:id="rId3"/>
    <p:sldId id="262" r:id="rId4"/>
    <p:sldId id="271" r:id="rId5"/>
    <p:sldId id="275" r:id="rId6"/>
    <p:sldId id="274" r:id="rId7"/>
    <p:sldId id="276" r:id="rId8"/>
    <p:sldId id="291" r:id="rId9"/>
    <p:sldId id="286" r:id="rId10"/>
    <p:sldId id="287" r:id="rId11"/>
    <p:sldId id="290" r:id="rId12"/>
    <p:sldId id="288" r:id="rId13"/>
    <p:sldId id="272" r:id="rId14"/>
    <p:sldId id="278" r:id="rId15"/>
    <p:sldId id="279" r:id="rId16"/>
    <p:sldId id="281" r:id="rId17"/>
    <p:sldId id="280" r:id="rId18"/>
    <p:sldId id="282" r:id="rId19"/>
    <p:sldId id="283" r:id="rId20"/>
    <p:sldId id="284" r:id="rId21"/>
    <p:sldId id="273" r:id="rId22"/>
    <p:sldId id="265" r:id="rId23"/>
    <p:sldId id="266" r:id="rId24"/>
    <p:sldId id="267" r:id="rId25"/>
    <p:sldId id="285" r:id="rId26"/>
    <p:sldId id="277" r:id="rId27"/>
    <p:sldId id="269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4677A28-5367-4CF0-8C64-14D1A150DF17}">
          <p14:sldIdLst>
            <p14:sldId id="260"/>
            <p14:sldId id="261"/>
            <p14:sldId id="262"/>
            <p14:sldId id="271"/>
            <p14:sldId id="275"/>
            <p14:sldId id="274"/>
            <p14:sldId id="276"/>
            <p14:sldId id="291"/>
            <p14:sldId id="286"/>
            <p14:sldId id="287"/>
            <p14:sldId id="290"/>
            <p14:sldId id="288"/>
            <p14:sldId id="272"/>
            <p14:sldId id="278"/>
            <p14:sldId id="279"/>
            <p14:sldId id="281"/>
            <p14:sldId id="280"/>
            <p14:sldId id="282"/>
            <p14:sldId id="283"/>
            <p14:sldId id="284"/>
            <p14:sldId id="273"/>
          </p14:sldIdLst>
        </p14:section>
        <p14:section name="Untitled Section" id="{DBBF3AA9-243A-41AE-A78A-A8AFBD19DEFA}">
          <p14:sldIdLst>
            <p14:sldId id="265"/>
            <p14:sldId id="266"/>
            <p14:sldId id="267"/>
            <p14:sldId id="285"/>
            <p14:sldId id="277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5419" autoAdjust="0"/>
  </p:normalViewPr>
  <p:slideViewPr>
    <p:cSldViewPr>
      <p:cViewPr>
        <p:scale>
          <a:sx n="75" d="100"/>
          <a:sy n="75" d="100"/>
        </p:scale>
        <p:origin x="-1236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16AE4-BEF6-437A-967C-4A2D33635C0F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73828C-1179-4713-BDCF-1E836C03FC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00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64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523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73828C-1179-4713-BDCF-1E836C03FCE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828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mailto:ayeasin564@Gam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3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স্বাগতম </a:t>
            </a:r>
            <a:endParaRPr lang="en-US" sz="13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4287099" y="6896100"/>
            <a:ext cx="366602" cy="342900"/>
          </a:xfr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80999"/>
            <a:ext cx="1371600" cy="6476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600201"/>
            <a:ext cx="89154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662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সমাধান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85000" lnSpcReduction="20000"/>
              </a:bodyPr>
              <a:lstStyle/>
              <a:p>
                <a:r>
                  <a:rPr lang="en-US" sz="3200" dirty="0" smtClean="0">
                    <a:cs typeface="NikoshBAN" pitchFamily="2" charset="0"/>
                  </a:rPr>
                  <a:t>খ.P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</m:e>
                    </m:rad>
                    <m:r>
                      <a:rPr lang="en-US" sz="3200" i="1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m:rPr>
                        <m:nor/>
                      </m:rPr>
                      <a:rPr lang="en-US" sz="3200" dirty="0">
                        <a:cs typeface="NikoshBAN" pitchFamily="2" charset="0"/>
                      </a:rPr>
                      <m:t> 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𝟔</m:t>
                        </m:r>
                      </m:e>
                    </m:rad>
                  </m:oMath>
                </a14:m>
                <a:endParaRPr lang="en-US" sz="3200" dirty="0" smtClean="0">
                  <a:cs typeface="NikoshBAN" pitchFamily="2" charset="0"/>
                </a:endParaRPr>
              </a:p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)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40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40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4000" b="0" i="1" smtClean="0">
                                    <a:latin typeface="Cambria Math"/>
                                    <a:cs typeface="NikoshBAN" pitchFamily="2" charset="0"/>
                                  </a:rPr>
                                  <m:t>4</m:t>
                                </m:r>
                                <m:r>
                                  <a:rPr lang="en-US" sz="40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00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000" b="0" i="1" smtClean="0">
                            <a:latin typeface="Cambria Math"/>
                            <a:cs typeface="NikoshBAN" pitchFamily="2" charset="0"/>
                          </a:rPr>
                          <m:t>−(</m:t>
                        </m:r>
                        <m:sSup>
                          <m:sSupPr>
                            <m:ctrlP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6</m:t>
                                </m:r>
                                <m:r>
                                  <a:rPr lang="en-US" sz="3200" b="0" i="1" smtClean="0">
                                    <a:latin typeface="Cambria Math"/>
                                    <a:cs typeface="NikoshBAN" pitchFamily="2" charset="0"/>
                                  </a:rPr>
                                  <m:t>)</m:t>
                                </m:r>
                                <m:r>
                                  <a:rPr lang="en-US" sz="32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</m:e>
                          <m:sup>
                            <m:r>
                              <a:rPr lang="en-US" sz="40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4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sz="3200" dirty="0">
                            <a:cs typeface="NikoshBAN" pitchFamily="2" charset="0"/>
                          </a:rPr>
                          <m:t> 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</m:e>
                        </m:rad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den>
                    </m:f>
                  </m:oMath>
                </a14:m>
                <a:endParaRPr lang="en-US" dirty="0" smtClean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59" t="-32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613125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</p:spPr>
            <p:txBody>
              <a:bodyPr/>
              <a:lstStyle/>
              <a:p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1" i="1" dirty="0" smtClean="0">
                            <a:latin typeface="Cambria Math"/>
                            <a:cs typeface="NikoshBAN" pitchFamily="2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 smtClean="0">
                                <a:latin typeface="Cambria Math"/>
                                <a:cs typeface="NikoshBAN" pitchFamily="2" charset="0"/>
                              </a:rPr>
                              <m:t>𝟒</m:t>
                            </m:r>
                          </m:e>
                        </m:rad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32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</m:num>
                      <m:den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den>
                    </m:f>
                  </m:oMath>
                </a14:m>
                <a:endParaRPr lang="en-US" sz="32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𝟔</m:t>
                        </m:r>
                        <m:r>
                          <a:rPr lang="en-US" sz="3200" b="1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</a:t>
                </a:r>
                <a:r>
                  <a:rPr lang="en-US" dirty="0" smtClean="0">
                    <a:cs typeface="NikoshBAN" pitchFamily="2" charset="0"/>
                  </a:rPr>
                  <a:t> </a:t>
                </a:r>
                <a:endParaRPr lang="en-US" dirty="0" smtClean="0">
                  <a:cs typeface="NikoshBAN" pitchFamily="2" charset="0"/>
                </a:endParaRP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762000"/>
                <a:ext cx="8229600" cy="53641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7306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সমাধান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0000" lnSpcReduction="20000"/>
              </a:bodyPr>
              <a:lstStyle/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গ .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p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 smtClean="0">
                    <a:cs typeface="NikoshBAN" pitchFamily="2" charset="0"/>
                  </a:rPr>
                  <a:t> L.H.s.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28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=(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sz="2800" b="0" i="0" dirty="0" smtClean="0">
                            <a:latin typeface="Cambria Math"/>
                            <a:cs typeface="NikoshBAN" pitchFamily="2" charset="0"/>
                          </a:rPr>
                          <m:t>p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NikoshBAN" pitchFamily="2" charset="0"/>
                            <a:cs typeface="NikoshBAN" pitchFamily="2" charset="0"/>
                          </a:rPr>
                          <m:t>+</m:t>
                        </m:r>
                        <m:f>
                          <m:fPr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 smtClean="0"/>
                  <a:t>-3.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p</a:t>
                </a:r>
                <a:r>
                  <a:rPr lang="en-US" sz="28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(p </a:t>
                </a:r>
                <a:r>
                  <a:rPr lang="en-US" sz="28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  =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  <a:cs typeface="NikoshBAN" pitchFamily="2" charset="0"/>
                              </a:rPr>
                              <m:t>6</m:t>
                            </m:r>
                            <m:r>
                              <a:rPr lang="en-US" sz="28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800" b="0" i="1" dirty="0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8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 smtClean="0"/>
                  <a:t> -</a:t>
                </a:r>
                <a:r>
                  <a:rPr lang="en-US" sz="2800" dirty="0"/>
                  <a:t> 3.</a:t>
                </a:r>
                <a:r>
                  <a:rPr lang="en-US" sz="2800" dirty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cs typeface="NikoshBAN" pitchFamily="2" charset="0"/>
                  </a:rPr>
                  <a:t>2.</a:t>
                </a:r>
                <a:r>
                  <a:rPr lang="en-US" sz="28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endParaRPr lang="en-US" sz="28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  </a:t>
                </a:r>
                <a:r>
                  <a:rPr lang="en-US" sz="2800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:r>
                  <a:rPr lang="en-US" sz="2800" dirty="0" smtClean="0">
                    <a:cs typeface="NikoshBAN" pitchFamily="2" charset="0"/>
                  </a:rPr>
                  <a:t> 8.</a:t>
                </a:r>
                <a:r>
                  <a:rPr lang="en-US" sz="2800" dirty="0" smtClean="0">
                    <a:cs typeface="NikoshBAN" pitchFamily="2" charset="0"/>
                  </a:rPr>
                  <a:t>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800" dirty="0" smtClean="0">
                    <a:cs typeface="NikoshBAN" pitchFamily="2" charset="0"/>
                  </a:rPr>
                  <a:t> </a:t>
                </a:r>
                <a:r>
                  <a:rPr lang="en-US" sz="2800" dirty="0" smtClean="0">
                    <a:latin typeface="NikoshBAN" pitchFamily="2" charset="0"/>
                    <a:cs typeface="NikoshBAN" pitchFamily="2" charset="0"/>
                  </a:rPr>
                  <a:t> - </a:t>
                </a:r>
                <a:r>
                  <a:rPr lang="en-US" sz="2800" dirty="0" smtClean="0"/>
                  <a:t>6</a:t>
                </a:r>
                <a:r>
                  <a:rPr lang="en-US" sz="28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 smtClean="0"/>
                  <a:t>   =</a:t>
                </a:r>
                <a:r>
                  <a:rPr lang="en-US" sz="2800" dirty="0"/>
                  <a:t> </a:t>
                </a:r>
                <a:r>
                  <a:rPr lang="en-US" sz="2800" dirty="0" smtClean="0"/>
                  <a:t>48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800" dirty="0" smtClean="0"/>
                  <a:t> -6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sz="2800" b="1" i="1" smtClean="0">
                            <a:latin typeface="Cambria Math"/>
                            <a:cs typeface="NikoshBAN" pitchFamily="2" charset="0"/>
                          </a:rPr>
                          <m:t>𝟔</m:t>
                        </m:r>
                      </m:e>
                    </m:rad>
                    <m:r>
                      <a:rPr lang="en-US" sz="2800" i="1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 smtClean="0">
                  <a:cs typeface="NikoshBAN" pitchFamily="2" charset="0"/>
                </a:endParaRPr>
              </a:p>
              <a:p>
                <a:r>
                  <a:rPr lang="en-US" sz="2800" dirty="0" smtClean="0"/>
                  <a:t>     = </a:t>
                </a:r>
                <a:r>
                  <a:rPr lang="en-US" sz="2800" dirty="0" smtClean="0"/>
                  <a:t>48  </a:t>
                </a:r>
                <a:r>
                  <a:rPr lang="en-US" sz="28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800" b="0" i="1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8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>
                      <a:rPr lang="en-US" sz="2800" i="1" smtClean="0">
                        <a:latin typeface="Cambria Math"/>
                        <a:cs typeface="NikoshBAN" pitchFamily="2" charset="0"/>
                      </a:rPr>
                      <m:t> </m:t>
                    </m:r>
                  </m:oMath>
                </a14:m>
                <a:endParaRPr lang="en-US" sz="2800" dirty="0" smtClean="0"/>
              </a:p>
              <a:p>
                <a:r>
                  <a:rPr lang="en-US" sz="2800" dirty="0" smtClean="0">
                    <a:cs typeface="NikoshBAN" pitchFamily="2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800">
                        <a:latin typeface="Cambria Math"/>
                        <a:cs typeface="NikoshBAN" pitchFamily="2" charset="0"/>
                      </a:rPr>
                      <m:t>(</m:t>
                    </m:r>
                    <m:r>
                      <a:rPr lang="en-US" sz="2800">
                        <a:latin typeface="Cambria Math"/>
                        <a:cs typeface="NikoshBAN" pitchFamily="2" charset="0"/>
                      </a:rPr>
                      <m:t>𝐩𝐫𝐨𝐯𝐞𝐝</m:t>
                    </m:r>
                    <m:r>
                      <a:rPr lang="en-US" sz="2800">
                        <a:latin typeface="Cambria Math"/>
                        <a:cs typeface="NikoshBAN" pitchFamily="2" charset="0"/>
                      </a:rPr>
                      <m:t>)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endParaRPr lang="en-US" sz="2800" dirty="0" smtClean="0"/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           </a:t>
                </a: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0" t="-11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41968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কর: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966118"/>
            <a:ext cx="8991599" cy="2986881"/>
          </a:xfrm>
        </p:spPr>
      </p:pic>
    </p:spTree>
    <p:extLst>
      <p:ext uri="{BB962C8B-B14F-4D97-AF65-F5344CB8AC3E}">
        <p14:creationId xmlns:p14="http://schemas.microsoft.com/office/powerpoint/2010/main" val="3206914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সমাধান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3600" dirty="0" smtClean="0"/>
                  <a:t>ক. X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 </m:t>
                        </m:r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smtClean="0">
                            <a:latin typeface="Cambria Math"/>
                          </a:rPr>
                          <m:t>−</m:t>
                        </m:r>
                        <m:r>
                          <a:rPr lang="en-US" sz="36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eqArr>
                          <m:eqArrPr>
                            <m:ctrlPr>
                              <a:rPr lang="en-US" sz="3600" i="1" dirty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sz="3600" i="1" dirty="0">
                                <a:latin typeface="Cambria Math"/>
                              </a:rPr>
                              <m:t> </m:t>
                            </m:r>
                          </m:e>
                          <m:e>
                            <m:r>
                              <a:rPr lang="en-US" sz="3600" b="0" i="1" dirty="0" smtClean="0">
                                <a:latin typeface="Cambria Math"/>
                              </a:rPr>
                              <m:t>3</m:t>
                            </m:r>
                          </m:e>
                        </m:eqArr>
                      </m:e>
                    </m:rad>
                  </m:oMath>
                </a14:m>
                <a:endParaRPr lang="en-US" sz="3600" dirty="0" smtClean="0"/>
              </a:p>
              <a:p>
                <a:r>
                  <a:rPr lang="en-US" sz="3600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b="0" i="1" dirty="0" smtClean="0">
                        <a:latin typeface="Cambria Math"/>
                      </a:rPr>
                      <m:t>−</m:t>
                    </m:r>
                    <m:r>
                      <a:rPr lang="en-US" sz="3600" b="0" i="1" dirty="0" smtClean="0">
                        <a:latin typeface="Cambria Math"/>
                      </a:rPr>
                      <m:t>1</m:t>
                    </m:r>
                    <m:r>
                      <a:rPr lang="en-US" sz="3600" b="0" i="1" dirty="0" smtClean="0">
                        <a:latin typeface="Cambria Math"/>
                      </a:rPr>
                      <m:t>=</m:t>
                    </m:r>
                    <m:r>
                      <a:rPr lang="en-US" sz="3600" b="0" i="1" dirty="0" smtClean="0">
                        <a:latin typeface="Cambria Math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sz="3600" b="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36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600" i="1" dirty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3600" i="1" dirty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6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6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6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3600" dirty="0" smtClean="0"/>
                  <a:t> x =1 [ proved]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b="-95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83595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2400" dirty="0" smtClean="0"/>
                  <a:t>খ. </a:t>
                </a:r>
                <a:r>
                  <a:rPr lang="en-US" sz="2400" dirty="0"/>
                  <a:t>X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  <a:ea typeface="Cambria Math"/>
                      </a:rPr>
                      <m:t>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i="1" dirty="0">
                            <a:latin typeface="Cambria Math"/>
                          </a:rPr>
                          <m:t>3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(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 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/>
                          </a:rPr>
                          <m:t>(</m:t>
                        </m:r>
                        <m:r>
                          <a:rPr lang="en-US" sz="240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= 3+4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            =7</a:t>
                </a:r>
              </a:p>
              <a:p>
                <a:r>
                  <a:rPr lang="en-US" sz="2400" dirty="0" smtClean="0"/>
                  <a:t>X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  </a:t>
                </a:r>
                <a14:m>
                  <m:oMath xmlns:m="http://schemas.openxmlformats.org/officeDocument/2006/math">
                    <m:r>
                      <a:rPr lang="en-US" sz="2400" dirty="0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dirty="0">
                            <a:latin typeface="Cambria Math"/>
                          </a:rPr>
                          <m:t> </m:t>
                        </m:r>
                        <m:r>
                          <a:rPr lang="en-US" sz="24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r>
                  <a:rPr lang="en-US" sz="2400" dirty="0" smtClean="0"/>
                  <a:t>    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512080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L,H.S =23.(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400" dirty="0" smtClean="0"/>
                  <a:t> 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=  23{(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4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𝑥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400" dirty="0" smtClean="0"/>
                  <a:t>}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=23.{(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}</m:t>
                    </m:r>
                  </m:oMath>
                </a14:m>
                <a:endParaRPr lang="en-US" sz="2400" dirty="0" smtClean="0"/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=23.(7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400" dirty="0" smtClean="0"/>
                  <a:t>2)</a:t>
                </a:r>
              </a:p>
              <a:p>
                <a:r>
                  <a:rPr lang="en-US" sz="2400" dirty="0"/>
                  <a:t> </a:t>
                </a:r>
                <a:r>
                  <a:rPr lang="en-US" sz="2400" dirty="0" smtClean="0"/>
                  <a:t>         = 23.5   </a:t>
                </a:r>
              </a:p>
              <a:p>
                <a:r>
                  <a:rPr lang="en-US" sz="2400" dirty="0" smtClean="0"/>
                  <a:t>          =115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1950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 R .H.s 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2800" b="0" i="0" smtClean="0">
                        <a:latin typeface="Cambria Math"/>
                      </a:rPr>
                      <m:t>=</m:t>
                    </m:r>
                  </m:oMath>
                </a14:m>
                <a:r>
                  <a:rPr lang="en-US" sz="2800" dirty="0" smtClean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2800" dirty="0" smtClean="0"/>
              </a:p>
              <a:p>
                <a:r>
                  <a:rPr lang="en-US" sz="2800" dirty="0"/>
                  <a:t>R .H.s </a:t>
                </a:r>
                <a:r>
                  <a:rPr lang="en-US" sz="2800" dirty="0" smtClean="0"/>
                  <a:t> =5.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800" dirty="0" smtClean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)</a:t>
                </a:r>
              </a:p>
              <a:p>
                <a:r>
                  <a:rPr lang="en-US" sz="2800" dirty="0" smtClean="0"/>
                  <a:t> 5.{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US" sz="280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800" b="0" i="1" smtClean="0">
                            <a:latin typeface="Cambria Math"/>
                          </a:rPr>
                          <m:t>(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280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800" b="0" i="1" smtClean="0"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 }= 5{(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dirty="0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800" b="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dirty="0" smtClean="0">
                        <a:latin typeface="Cambria Math"/>
                        <a:ea typeface="Cambria Math"/>
                      </a:rPr>
                      <m:t>.</m:t>
                    </m:r>
                    <m:f>
                      <m:fPr>
                        <m:ctrlPr>
                          <a:rPr lang="en-US" sz="2800" b="0" i="1" dirty="0" smtClean="0"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sz="2800" b="0" i="1" dirty="0" smtClean="0">
                            <a:latin typeface="Cambria Math"/>
                            <a:ea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800" b="0" i="1" dirty="0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2800" dirty="0" smtClean="0"/>
                  <a:t>}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 5.[{(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0" smtClean="0">
                        <a:latin typeface="Cambria Math"/>
                      </a:rPr>
                      <m:t>−</m:t>
                    </m:r>
                    <m:sSup>
                      <m:sSupPr>
                        <m:ctrlPr>
                          <a:rPr lang="en-US" sz="2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dirty="0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dirty="0" smtClean="0">
                            <a:latin typeface="Cambria Math"/>
                          </a:rPr>
                          <m:t>.</m:t>
                        </m:r>
                        <m:f>
                          <m:fPr>
                            <m:ctrlPr>
                              <a:rPr lang="en-US" sz="2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2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28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2800" dirty="0" smtClean="0"/>
                  <a:t>2]</a:t>
                </a:r>
              </a:p>
              <a:p>
                <a:r>
                  <a:rPr lang="en-US" sz="2800" dirty="0" smtClean="0"/>
                  <a:t>= 5[{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8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80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.</m:t>
                    </m:r>
                    <m:sSup>
                      <m:sSupPr>
                        <m:ctrlPr>
                          <a:rPr lang="en-US" sz="28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}</m:t>
                        </m:r>
                      </m:e>
                      <m:sup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800" b="0" i="1" smtClean="0">
                        <a:latin typeface="Cambria Math"/>
                        <a:ea typeface="Cambria Math"/>
                      </a:rPr>
                      <m:t>−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  <a:ea typeface="Cambria Math"/>
                      </a:rPr>
                      <m:t>]</m:t>
                    </m:r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b="-3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69781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 smtClean="0"/>
                  <a:t>= 5[{7-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}-2]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=5[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/>
                          </a:rPr>
                          <m:t>5</m:t>
                        </m:r>
                        <m:r>
                          <a:rPr lang="en-US" sz="2800" b="0" i="1" smtClean="0">
                            <a:latin typeface="Cambria Math"/>
                          </a:rPr>
                          <m:t>]</m:t>
                        </m:r>
                      </m:e>
                      <m:sup>
                        <m:r>
                          <a:rPr lang="en-US" sz="28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800" dirty="0" smtClean="0"/>
                  <a:t>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=5.[25-2]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 =5.23</a:t>
                </a:r>
              </a:p>
              <a:p>
                <a:r>
                  <a:rPr lang="en-US" sz="2800" dirty="0"/>
                  <a:t> </a:t>
                </a:r>
                <a:r>
                  <a:rPr lang="en-US" sz="2800" dirty="0" smtClean="0"/>
                  <a:t>=115 </a:t>
                </a:r>
              </a:p>
              <a:p>
                <a:r>
                  <a:rPr lang="en-US" sz="2800" dirty="0"/>
                  <a:t>L</a:t>
                </a:r>
                <a:r>
                  <a:rPr lang="en-US" sz="2800" dirty="0" smtClean="0"/>
                  <a:t>.H.S = R.H.s [proved]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621" t="-1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21243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</p:spPr>
            <p:txBody>
              <a:bodyPr>
                <a:noAutofit/>
              </a:bodyPr>
              <a:lstStyle/>
              <a:p>
                <a:r>
                  <a:rPr lang="en-US" sz="1800" dirty="0" smtClean="0"/>
                  <a:t>সমাধান</a:t>
                </a:r>
                <a:r>
                  <a:rPr lang="en-US" sz="1800" dirty="0"/>
                  <a:t> X+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>
                        <a:latin typeface="Cambria Math"/>
                      </a:rPr>
                      <m:t>=</m:t>
                    </m:r>
                  </m:oMath>
                </a14:m>
                <a:r>
                  <a:rPr lang="en-US" sz="1800" dirty="0"/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1800" b="0" i="1" dirty="0" smtClean="0">
                            <a:latin typeface="Cambria Math"/>
                          </a:rPr>
                          <m:t>7</m:t>
                        </m:r>
                      </m:e>
                    </m:rad>
                  </m:oMath>
                </a14:m>
                <a:endParaRPr lang="en-US" sz="1400" dirty="0" smtClean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>
                            <a:latin typeface="Cambria Math"/>
                          </a:rPr>
                          <m:t>(</m:t>
                        </m:r>
                        <m:r>
                          <a:rPr lang="en-US" sz="18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6</m:t>
                        </m:r>
                      </m:sup>
                    </m:sSup>
                  </m:oMath>
                </a14:m>
                <a:r>
                  <a:rPr lang="en-US" sz="1800" dirty="0"/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0" dirty="0"/>
                  <a:t>)</a:t>
                </a:r>
                <a:r>
                  <a:rPr lang="en-US" sz="1800" dirty="0" smtClean="0"/>
                  <a:t>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b="0" i="1" dirty="0" smtClean="0">
                                <a:latin typeface="Cambria Math"/>
                              </a:rPr>
                              <m:t>(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  <m:r>
                              <a:rPr lang="en-US" sz="1800" b="0" i="1" dirty="0" smtClean="0">
                                <a:latin typeface="Cambria Math"/>
                              </a:rPr>
                              <m:t>)</m:t>
                            </m:r>
                          </m:sup>
                        </m:sSup>
                      </m:e>
                      <m:sup>
                        <m:r>
                          <a:rPr lang="en-US" sz="18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800" b="0" i="1" dirty="0" smtClean="0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sSup>
                              <m:sSupPr>
                                <m:ctrlPr>
                                  <a:rPr lang="en-US" sz="1800" b="0" i="1" dirty="0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3</m:t>
                                </m:r>
                                <m:r>
                                  <a:rPr lang="en-US" sz="1800" b="0" i="1" dirty="0" smtClean="0">
                                    <a:latin typeface="Cambria Math"/>
                                  </a:rPr>
                                  <m:t>)</m:t>
                                </m:r>
                              </m:sup>
                            </m:sSup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80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1800" b="0" i="1" smtClean="0"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1800" b="0" i="1" smtClean="0">
                                    <a:latin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-2.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3</m:t>
                        </m:r>
                      </m:sup>
                    </m:sSup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800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18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1800" b="0" i="1" dirty="0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endParaRPr lang="en-US" sz="1800" dirty="0" smtClean="0"/>
              </a:p>
              <a:p>
                <a:r>
                  <a:rPr lang="en-US" sz="1800" dirty="0"/>
                  <a:t> </a:t>
                </a:r>
                <a:r>
                  <a:rPr lang="en-US" sz="1800" dirty="0" smtClean="0"/>
                  <a:t>   =[{(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800" i="1" smtClean="0">
                            <a:latin typeface="Cambria Math"/>
                          </a:rPr>
                          <m:t>𝑥</m:t>
                        </m:r>
                        <m:r>
                          <a:rPr lang="en-US" sz="1800" b="0" i="1" smtClean="0"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800" b="0" i="1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smtClean="0">
                            <a:latin typeface="Cambria Math"/>
                          </a:rPr>
                          <m:t>)</m:t>
                        </m:r>
                      </m:e>
                      <m:sup>
                        <m:r>
                          <a:rPr lang="en-US" sz="18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1800" dirty="0" smtClean="0"/>
                  <a:t>-3.x.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800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sz="1800" b="0" i="1" dirty="0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1800" b="0" i="1" dirty="0" smtClean="0"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en-US" sz="1800" b="0" i="0" dirty="0" smtClean="0">
                        <a:latin typeface="Cambria Math"/>
                      </a:rPr>
                      <m:t>(</m:t>
                    </m:r>
                    <m:r>
                      <m:rPr>
                        <m:sty m:val="p"/>
                      </m:rPr>
                      <a:rPr lang="en-US" sz="1800" b="0" i="0" dirty="0" smtClean="0">
                        <a:latin typeface="Cambria Math"/>
                      </a:rPr>
                      <m:t>x</m:t>
                    </m:r>
                    <m:r>
                      <a:rPr lang="en-US" sz="1800" b="0" i="0" dirty="0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1800" b="0" i="1" dirty="0" smtClean="0">
                            <a:latin typeface="Cambria Math"/>
                          </a:rPr>
                        </m:ctrlPr>
                      </m:sSupPr>
                      <m:e>
                        <m:f>
                          <m:fPr>
                            <m:ctrlPr>
                              <a:rPr lang="en-US" sz="1800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1800" b="0" i="1" dirty="0" smtClean="0">
                                <a:latin typeface="Cambria Math"/>
                              </a:rPr>
                              <m:t>1</m:t>
                            </m:r>
                          </m:num>
                          <m:den>
                            <m:r>
                              <a:rPr lang="en-US" sz="1800" b="0" i="1" dirty="0" smtClean="0">
                                <a:latin typeface="Cambria Math"/>
                              </a:rPr>
                              <m:t>𝑥</m:t>
                            </m:r>
                          </m:den>
                        </m:f>
                        <m:r>
                          <a:rPr lang="en-US" sz="1800" b="0" i="1" dirty="0" smtClean="0">
                            <a:latin typeface="Cambria Math"/>
                          </a:rPr>
                          <m:t>)}</m:t>
                        </m:r>
                      </m:e>
                      <m:sup>
                        <m:r>
                          <a:rPr lang="en-US" sz="18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1800" dirty="0" smtClean="0"/>
                  <a:t>]-</a:t>
                </a:r>
                <a:r>
                  <a:rPr lang="en-US" sz="3200" dirty="0" smtClean="0"/>
                  <a:t>2</a:t>
                </a:r>
              </a:p>
              <a:p>
                <a:r>
                  <a:rPr lang="en-US" sz="3200" dirty="0"/>
                  <a:t> </a:t>
                </a:r>
                <a:r>
                  <a:rPr lang="en-US" sz="3200" dirty="0" smtClean="0"/>
                  <a:t> =[{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3200" b="0" i="1" smtClean="0">
                            <a:latin typeface="Cambria Math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 smtClean="0"/>
                  <a:t>-3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dirty="0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/>
                              </a:rPr>
                              <m:t>7</m:t>
                            </m:r>
                          </m:e>
                        </m:rad>
                        <m:r>
                          <a:rPr lang="en-US" sz="3200" b="0" i="1" dirty="0" smtClean="0">
                            <a:latin typeface="Cambria Math"/>
                          </a:rPr>
                          <m:t>}</m:t>
                        </m:r>
                      </m:e>
                      <m:sup>
                        <m:r>
                          <a:rPr lang="en-US" sz="3200" b="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b="0" i="0" dirty="0" smtClean="0">
                        <a:latin typeface="Cambria Math"/>
                      </a:rPr>
                      <m:t>]</m:t>
                    </m:r>
                  </m:oMath>
                </a14:m>
                <a:r>
                  <a:rPr lang="en-US" sz="3200" dirty="0" smtClean="0"/>
                  <a:t>-2</a:t>
                </a:r>
              </a:p>
              <a:p>
                <a:r>
                  <a:rPr lang="en-US" sz="3200" dirty="0" smtClean="0"/>
                  <a:t>   ={7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3200" i="1" dirty="0">
                            <a:latin typeface="Cambria Math"/>
                          </a:rPr>
                          <m:t>7</m:t>
                        </m:r>
                      </m:e>
                    </m:rad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3.</a:t>
                </a: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32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32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32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3200" i="1" dirty="0" smtClean="0">
                        <a:latin typeface="Cambria Math"/>
                        <a:ea typeface="Cambria Math"/>
                      </a:rPr>
                      <m:t>−</m:t>
                    </m:r>
                  </m:oMath>
                </a14:m>
                <a:r>
                  <a:rPr lang="en-US" sz="3200" dirty="0" smtClean="0"/>
                  <a:t>2</a:t>
                </a:r>
                <a:endParaRPr lang="en-US" sz="32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066800"/>
                <a:ext cx="8229600" cy="5059363"/>
              </a:xfrm>
              <a:blipFill rotWithShape="1">
                <a:blip r:embed="rId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3964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80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864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মোঃ ইয়াছিন আলী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সহকারি শিক্ষক (গণিত)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খাদিজা খাতূন ইসলামিয়া আলিম মাদ্রাসা মোস্তফাপুর                                    </a:t>
            </a:r>
            <a:r>
              <a:rPr lang="en-US" sz="4800" dirty="0">
                <a:latin typeface="NikoshBAN" pitchFamily="2" charset="0"/>
                <a:cs typeface="NikoshBAN" pitchFamily="2" charset="0"/>
              </a:rPr>
              <a:t>E-mail </a:t>
            </a:r>
            <a:r>
              <a:rPr lang="en-US" sz="4800" dirty="0" smtClean="0">
                <a:latin typeface="NikoshBAN" pitchFamily="2" charset="0"/>
                <a:cs typeface="NikoshBAN" pitchFamily="2" charset="0"/>
                <a:hlinkClick r:id="rId2"/>
              </a:rPr>
              <a:t>ayeasin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  <a:hlinkClick r:id="rId2"/>
              </a:rPr>
              <a:t>564@Gamil.com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মোবাইল নং ০১৭২৪১২১৭৫৪</a:t>
            </a: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  <a:p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100" y="1143000"/>
            <a:ext cx="2260600" cy="216087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962400"/>
            <a:ext cx="5486400" cy="1034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8537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সমাধান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sz="2400" dirty="0" smtClean="0"/>
                  <a:t>={ 4.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7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}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/>
                      </a:rPr>
                      <m:t>−</m:t>
                    </m:r>
                    <m:r>
                      <a:rPr lang="en-US" sz="2400" b="0" i="0" smtClean="0">
                        <a:latin typeface="Cambria Math"/>
                      </a:rPr>
                      <m:t>2</m:t>
                    </m:r>
                  </m:oMath>
                </a14:m>
                <a:endParaRPr lang="en-US" sz="2400" b="0" dirty="0" smtClean="0"/>
              </a:p>
              <a:p>
                <a:r>
                  <a:rPr lang="en-US" sz="2400" dirty="0" smtClean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</a:rPr>
                          <m:t>4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/>
                  <a:t>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=16.7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  112</a:t>
                </a:r>
                <a14:m>
                  <m:oMath xmlns:m="http://schemas.openxmlformats.org/officeDocument/2006/math">
                    <m:r>
                      <a:rPr lang="en-US" sz="2400">
                        <a:latin typeface="Cambria Math"/>
                      </a:rPr>
                      <m:t>−</m:t>
                    </m:r>
                    <m:r>
                      <a:rPr lang="en-US" sz="2400">
                        <a:latin typeface="Cambria Math"/>
                      </a:rPr>
                      <m:t>2</m:t>
                    </m:r>
                  </m:oMath>
                </a14:m>
                <a:endParaRPr lang="en-US" sz="2400" dirty="0"/>
              </a:p>
              <a:p>
                <a:r>
                  <a:rPr lang="en-US" sz="2400" dirty="0" smtClean="0"/>
                  <a:t>=110  Ans 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2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61499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নিম্ন লিখিত মান নির্ণয়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কর: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447800"/>
            <a:ext cx="8839200" cy="3657600"/>
          </a:xfrm>
        </p:spPr>
      </p:pic>
    </p:spTree>
    <p:extLst>
      <p:ext uri="{BB962C8B-B14F-4D97-AF65-F5344CB8AC3E}">
        <p14:creationId xmlns:p14="http://schemas.microsoft.com/office/powerpoint/2010/main" val="358819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একক কাজ :</a:t>
            </a:r>
            <a:endParaRPr lang="en-US" sz="6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828800"/>
            <a:ext cx="8382000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033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53400" cy="2209800"/>
          </a:xfrm>
        </p:spPr>
        <p:txBody>
          <a:bodyPr>
            <a:normAutofit fontScale="90000"/>
          </a:bodyPr>
          <a:lstStyle/>
          <a:p>
            <a:pPr algn="l"/>
            <a:r>
              <a:rPr lang="en-US" sz="15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দলীয়কাজ: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dirty="0" smtClean="0">
                <a:latin typeface="NikoshBAN" pitchFamily="2" charset="0"/>
                <a:cs typeface="NikoshBAN" pitchFamily="2" charset="0"/>
              </a:rPr>
            </a:br>
            <a:endParaRPr lang="en-US" dirty="0"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Content Placeholder 6"/>
              <p:cNvSpPr>
                <a:spLocks noGrp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</p:spPr>
            <p:txBody>
              <a:bodyPr>
                <a:noAutofit/>
              </a:bodyPr>
              <a:lstStyle/>
              <a:p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=</a:t>
                </a:r>
                <a:r>
                  <a:rPr lang="en-US" sz="32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9</m:t>
                        </m:r>
                      </m:sup>
                    </m:sSup>
                    <m:r>
                      <a:rPr lang="en-US" sz="3200" i="1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20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200" dirty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x 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e>
                    </m:rad>
                    <m:r>
                      <a:rPr lang="en-US" sz="3200" b="0" i="0" smtClean="0">
                        <a:latin typeface="Cambria Math"/>
                        <a:cs typeface="NikoshBAN" pitchFamily="2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2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2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হলে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dirty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num>
                      <m:den>
                        <m:sSup>
                          <m:sSupPr>
                            <m:ctrlP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i="1" dirty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NikoshBAN" pitchFamily="2" charset="0"/>
                    <a:cs typeface="NikoshBAN" pitchFamily="2" charset="0"/>
                  </a:rPr>
                  <a:t> এর  মান নিণয় কর </a:t>
                </a:r>
                <a:r>
                  <a:rPr lang="en-US" sz="3200" dirty="0" smtClean="0">
                    <a:latin typeface="NikoshBAN" pitchFamily="2" charset="0"/>
                    <a:cs typeface="NikoshBAN" pitchFamily="2" charset="0"/>
                  </a:rPr>
                  <a:t>।</a:t>
                </a:r>
                <a:endParaRPr lang="en-US" sz="3200" dirty="0"/>
              </a:p>
            </p:txBody>
          </p:sp>
        </mc:Choice>
        <mc:Fallback>
          <p:sp>
            <p:nvSpPr>
              <p:cNvPr id="7" name="Content Placeholder 6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72067" y="2286000"/>
                <a:ext cx="7408333" cy="3840163"/>
              </a:xfrm>
              <a:blipFill rotWithShape="1">
                <a:blip r:embed="rId3"/>
                <a:stretch>
                  <a:fillRect l="-2058" r="-2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6930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1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=2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12</m:t>
                        </m:r>
                      </m:sup>
                    </m:sSup>
                    <m:r>
                      <a:rPr lang="en-US" sz="36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n-US" sz="36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10</m:t>
                            </m:r>
                          </m:sup>
                        </m:sSup>
                      </m:den>
                    </m:f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এর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মান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নির্ণয়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কর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 </m:t>
                    </m:r>
                    <m:r>
                      <a:rPr lang="en-US" sz="3600" b="0" i="0" smtClean="0">
                        <a:latin typeface="Cambria Math"/>
                        <a:ea typeface="Cambria Math"/>
                        <a:cs typeface="NikoshBAN" pitchFamily="2" charset="0"/>
                      </a:rPr>
                      <m:t>।</m:t>
                    </m:r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y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10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𝑦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এর  মান নিণয় কর ।</a:t>
                </a:r>
              </a:p>
              <a:p>
                <a:r>
                  <a:rPr lang="en-US" sz="3600" dirty="0" smtClean="0">
                    <a:latin typeface="Times New Roman" pitchFamily="18" charset="0"/>
                    <a:cs typeface="Times New Roman" pitchFamily="18" charset="0"/>
                  </a:rPr>
                  <a:t>3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. x=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</m:e>
                    </m:rad>
                    <m:r>
                      <a:rPr lang="en-US" sz="36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5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হলে  ,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/>
                            <a:cs typeface="NikoshBAN" pitchFamily="2" charset="0"/>
                          </a:rPr>
                          <m:t>27</m:t>
                        </m:r>
                      </m:num>
                      <m:den>
                        <m:sSup>
                          <m:sSupPr>
                            <m:ctrlP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i="1" dirty="0" smtClean="0">
                                <a:latin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এর  মান নিণয় কর ।</a:t>
                </a:r>
              </a:p>
              <a:p>
                <a:endParaRPr lang="en-US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107" r="-18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0008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43000"/>
            <a:ext cx="9144000" cy="498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14387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বাড়ীর কাজ 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</p:spPr>
            <p:txBody>
              <a:bodyPr>
                <a:normAutofit/>
              </a:bodyPr>
              <a:lstStyle/>
              <a:p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l-GR" sz="44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𝑋</m:t>
                        </m:r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=</a:t>
                </a:r>
                <a:r>
                  <a:rPr lang="en-US" sz="4400" dirty="0" smtClean="0">
                    <a:latin typeface="Cambria" pitchFamily="18" charset="0"/>
                    <a:cs typeface="NikoshBAN" pitchFamily="2" charset="0"/>
                  </a:rPr>
                  <a:t>25</a:t>
                </a:r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হলে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4400" i="1" smtClean="0">
                            <a:latin typeface="Cambria Math"/>
                            <a:cs typeface="NikoshBAN" pitchFamily="2" charset="0"/>
                          </a:rPr>
                          <m:t>𝑥</m:t>
                        </m:r>
                      </m:e>
                      <m:sup>
                        <m:r>
                          <a:rPr lang="en-US" sz="4400" b="0" i="1" smtClean="0">
                            <a:latin typeface="Cambria Math"/>
                            <a:cs typeface="NikoshBAN" pitchFamily="2" charset="0"/>
                          </a:rPr>
                          <m:t>7</m:t>
                        </m:r>
                      </m:sup>
                    </m:sSup>
                    <m:r>
                      <a:rPr lang="en-US" sz="4400" i="1" smtClean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  <m:f>
                      <m:fPr>
                        <m:ctrlPr>
                          <a:rPr lang="el-GR" sz="440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/>
                            <a:ea typeface="Cambria Math"/>
                            <a:cs typeface="NikoshBAN" pitchFamily="2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440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/>
                                <a:ea typeface="Cambria Math"/>
                                <a:cs typeface="NikoshBAN" pitchFamily="2" charset="0"/>
                              </a:rPr>
                              <m:t>7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400" dirty="0" smtClean="0">
                    <a:latin typeface="NikoshBAN" pitchFamily="2" charset="0"/>
                    <a:cs typeface="NikoshBAN" pitchFamily="2" charset="0"/>
                  </a:rPr>
                  <a:t> এর মান নির্ণয় কর ।</a:t>
                </a:r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9600" y="2057400"/>
                <a:ext cx="7408333" cy="3450696"/>
              </a:xfrm>
              <a:blipFill rotWithShape="1">
                <a:blip r:embed="rId2"/>
                <a:stretch>
                  <a:fillRect l="-32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5260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9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1676400"/>
            <a:ext cx="9220199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848323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পাঠ পরিচিতি </a:t>
            </a:r>
            <a:endParaRPr lang="en-US" sz="8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1371600"/>
            <a:ext cx="4267201" cy="3450696"/>
          </a:xfrm>
        </p:spPr>
        <p:txBody>
          <a:bodyPr>
            <a:normAutofit fontScale="92500"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সু্ত্রাবলী সংকান্ত আলোচনা ৩য়  অধ্যায় 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শ্রেণিঃ -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10ম ও ৯ম </a:t>
            </a:r>
            <a:endParaRPr lang="en-US" sz="4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বিষয়ঃ গণিত 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371600"/>
            <a:ext cx="4191000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057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252728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: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905000"/>
            <a:ext cx="8839200" cy="5562600"/>
          </a:xfrm>
        </p:spPr>
      </p:pic>
    </p:spTree>
    <p:extLst>
      <p:ext uri="{BB962C8B-B14F-4D97-AF65-F5344CB8AC3E}">
        <p14:creationId xmlns:p14="http://schemas.microsoft.com/office/powerpoint/2010/main" val="40583276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নিচেরসুত্রাবলী  লক্ষ্য কর </a:t>
            </a:r>
            <a:r>
              <a:rPr lang="en-US" sz="3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:</a:t>
            </a:r>
            <a:endParaRPr lang="en-US" sz="3600" dirty="0">
              <a:solidFill>
                <a:srgbClr val="FF0000"/>
              </a:solidFill>
            </a:endParaRPr>
          </a:p>
        </p:txBody>
      </p:sp>
      <p:pic>
        <p:nvPicPr>
          <p:cNvPr id="4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4800"/>
            <a:ext cx="8991600" cy="5181600"/>
          </a:xfrm>
        </p:spPr>
      </p:pic>
    </p:spTree>
    <p:extLst>
      <p:ext uri="{BB962C8B-B14F-4D97-AF65-F5344CB8AC3E}">
        <p14:creationId xmlns:p14="http://schemas.microsoft.com/office/powerpoint/2010/main" val="35818901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ঘোষনা : আজকের পাঠ সু্ত্রের সাহায্যে মান নির্ণয় 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5400"/>
            <a:ext cx="8991600" cy="4267200"/>
          </a:xfrm>
        </p:spPr>
      </p:pic>
    </p:spTree>
    <p:extLst>
      <p:ext uri="{BB962C8B-B14F-4D97-AF65-F5344CB8AC3E}">
        <p14:creationId xmlns:p14="http://schemas.microsoft.com/office/powerpoint/2010/main" val="4642508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66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 </a:t>
            </a:r>
            <a:endParaRPr lang="en-US" sz="16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373563"/>
          </a:xfrm>
        </p:spPr>
        <p:txBody>
          <a:bodyPr>
            <a:noAutofit/>
          </a:bodyPr>
          <a:lstStyle/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শিক্ষাথীরা পাঠ শেষে  সুত্রাবলী সর্ম্পকে জানতে পারবে ।</a:t>
            </a: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মান নির্ণয়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করতে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পারবে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  <a:p>
            <a:r>
              <a:rPr lang="en-US" sz="4000" dirty="0">
                <a:latin typeface="NikoshBAN" pitchFamily="2" charset="0"/>
                <a:cs typeface="NikoshBAN" pitchFamily="2" charset="0"/>
              </a:rPr>
              <a:t> সুত্রের সাহায্যে  বর্গ নির্ণয় করতে পারবে ।</a:t>
            </a:r>
          </a:p>
          <a:p>
            <a:pPr marL="457200" indent="-457200"/>
            <a:r>
              <a:rPr lang="en-US" sz="4000" dirty="0">
                <a:latin typeface="NikoshBAN" pitchFamily="2" charset="0"/>
                <a:cs typeface="NikoshBAN" pitchFamily="2" charset="0"/>
              </a:rPr>
              <a:t>সুত্রের সাহায্যে  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ঘন </a:t>
            </a:r>
            <a:r>
              <a:rPr lang="en-US" sz="4000" dirty="0">
                <a:latin typeface="NikoshBAN" pitchFamily="2" charset="0"/>
                <a:cs typeface="NikoshBAN" pitchFamily="2" charset="0"/>
              </a:rPr>
              <a:t>নির্ণয় করতে  পারবে ।</a:t>
            </a:r>
          </a:p>
        </p:txBody>
      </p:sp>
    </p:spTree>
    <p:extLst>
      <p:ext uri="{BB962C8B-B14F-4D97-AF65-F5344CB8AC3E}">
        <p14:creationId xmlns:p14="http://schemas.microsoft.com/office/powerpoint/2010/main" val="32279231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উদ্দিপক  নিচে দেওয়া হলো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066800"/>
                <a:ext cx="7520940" cy="3579849"/>
              </a:xfrm>
            </p:spPr>
            <p:txBody>
              <a:bodyPr>
                <a:no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10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3600" b="0" i="1" smtClean="0">
                        <a:latin typeface="Cambria Math"/>
                        <a:cs typeface="NikoshBAN" pitchFamily="2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24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ক.প্রমাণ কর যে p = </a:t>
                </a:r>
                <a:r>
                  <a:rPr lang="en-US" sz="36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r>
                      <a:rPr lang="en-US" sz="3600" i="1" dirty="0">
                        <a:latin typeface="Cambria Math"/>
                        <a:ea typeface="Cambria Math"/>
                        <a:cs typeface="NikoshBAN" pitchFamily="2" charset="0"/>
                      </a:rPr>
                      <m:t>+</m:t>
                    </m:r>
                  </m:oMath>
                </a14:m>
                <a:r>
                  <a:rPr lang="en-US" sz="36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  </m:t>
                        </m:r>
                      </m:e>
                    </m:rad>
                  </m:oMath>
                </a14:m>
                <a:endParaRPr lang="en-US" sz="3600" dirty="0" smtClean="0">
                  <a:latin typeface="NikoshBAN" pitchFamily="2" charset="0"/>
                  <a:cs typeface="NikoshBAN" pitchFamily="2" charset="0"/>
                </a:endParaRP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খ. P+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এর মান নির্ণয় কর  । </a:t>
                </a:r>
              </a:p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গ.প্রমাণ কর যে , </a:t>
                </a:r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.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600" dirty="0">
                    <a:latin typeface="NikoshBAN" pitchFamily="2" charset="0"/>
                    <a:cs typeface="NikoshBAN" pitchFamily="2" charset="0"/>
                  </a:rPr>
                  <a:t> </a:t>
                </a:r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/>
                            <a:cs typeface="NikoshBAN" pitchFamily="2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8</m:t>
                        </m:r>
                        <m:r>
                          <a:rPr lang="en-US" sz="3600" b="0" i="1" smtClean="0">
                            <a:latin typeface="Cambria Math"/>
                            <a:cs typeface="NikoshBAN" pitchFamily="2" charset="0"/>
                          </a:rPr>
                          <m:t>   </m:t>
                        </m:r>
                      </m:num>
                      <m:den>
                        <m:sSup>
                          <m:sSupPr>
                            <m:ctrlPr>
                              <a:rPr lang="en-US" sz="36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/>
                                <a:cs typeface="NikoshBAN" pitchFamily="2" charset="0"/>
                              </a:rPr>
                              <m:t>3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54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5400" b="0" i="1" smtClean="0">
                        <a:latin typeface="Cambria Math"/>
                        <a:cs typeface="NikoshBAN" pitchFamily="2" charset="0"/>
                      </a:rPr>
                      <m:t>48</m:t>
                    </m:r>
                    <m:rad>
                      <m:radPr>
                        <m:degHide m:val="on"/>
                        <m:ctrlPr>
                          <a:rPr lang="en-US" sz="4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4400" b="0" i="1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4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4400" dirty="0">
                  <a:latin typeface="NikoshBAN" pitchFamily="2" charset="0"/>
                  <a:cs typeface="NikoshBAN" pitchFamily="2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066800"/>
                <a:ext cx="7520940" cy="3579849"/>
              </a:xfrm>
              <a:blipFill rotWithShape="1">
                <a:blip r:embed="rId3"/>
                <a:stretch>
                  <a:fillRect l="-2514" t="-6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38903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উদ্দিপক  এর সমাধান  দেওয়া হলো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Autofit/>
              </a:bodyPr>
              <a:lstStyle/>
              <a:p>
                <a:r>
                  <a:rPr lang="en-US" sz="3600" dirty="0" smtClean="0">
                    <a:latin typeface="NikoshBAN" pitchFamily="2" charset="0"/>
                    <a:cs typeface="NikoshBAN" pitchFamily="2" charset="0"/>
                  </a:rPr>
                  <a:t>ক.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−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10</m:t>
                    </m:r>
                    <m:r>
                      <a:rPr lang="en-US" sz="2400" i="1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𝑝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=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10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1" smtClean="0">
                        <a:latin typeface="Cambria Math"/>
                        <a:cs typeface="NikoshBAN" pitchFamily="2" charset="0"/>
                      </a:rPr>
                      <m:t>2</m:t>
                    </m:r>
                  </m:oMath>
                </a14:m>
                <a:r>
                  <a:rPr lang="en-US" sz="24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24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4</m:t>
                            </m:r>
                            <m:r>
                              <a:rPr lang="en-US" sz="2400" b="0" i="1" dirty="0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+</m:t>
                    </m:r>
                    <m:r>
                      <a:rPr lang="en-US" sz="2400" b="0" i="0" smtClean="0">
                        <a:latin typeface="Cambria Math"/>
                        <a:cs typeface="NikoshBAN" pitchFamily="2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sSupPr>
                          <m:e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400" b="1" i="1" smtClean="0">
                                    <a:latin typeface="Cambria Math"/>
                                    <a:cs typeface="NikoshBAN" pitchFamily="2" charset="0"/>
                                  </a:rPr>
                                  <m:t>𝟔</m:t>
                                </m:r>
                                <m:r>
                                  <a:rPr lang="en-US" sz="2400" i="1">
                                    <a:latin typeface="Cambria Math"/>
                                    <a:cs typeface="NikoshBAN" pitchFamily="2" charset="0"/>
                                  </a:rPr>
                                  <m:t> </m:t>
                                </m:r>
                              </m:e>
                            </m:rad>
                            <m:r>
                              <a:rPr lang="en-US" sz="2400" b="0" i="1">
                                <a:latin typeface="Cambria Math"/>
                                <a:cs typeface="NikoshBAN" pitchFamily="2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2</m:t>
                            </m:r>
                          </m:sup>
                        </m:sSup>
                      </m:e>
                      <m:sup/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4</m:t>
                            </m:r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rad>
                      </m:e>
                      <m:sup>
                        <m: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+2.</a:t>
                </a:r>
                <a:r>
                  <a:rPr lang="en-US" sz="2400" dirty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4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.</a:t>
                </a:r>
                <a:r>
                  <a:rPr lang="en-US" sz="2400" dirty="0" smtClean="0">
                    <a:cs typeface="NikoshBAN" pitchFamily="2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6</m:t>
                        </m:r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 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  <a:cs typeface="NikoshBAN" pitchFamily="2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1" i="1" smtClean="0">
                                <a:latin typeface="Cambria Math"/>
                                <a:cs typeface="NikoshBAN" pitchFamily="2" charset="0"/>
                              </a:rPr>
                              <m:t>𝟔</m:t>
                            </m:r>
                            <m:r>
                              <a:rPr lang="en-US" sz="2400" i="1">
                                <a:latin typeface="Cambria Math"/>
                                <a:cs typeface="NikoshBAN" pitchFamily="2" charset="0"/>
                              </a:rPr>
                              <m:t> 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NikoshBAN" pitchFamily="2" charset="0"/>
                          </a:rPr>
                          <m:t>)</m:t>
                        </m:r>
                      </m:e>
                      <m:sup>
                        <m:r>
                          <a:rPr lang="en-US" sz="2400" i="1">
                            <a:latin typeface="Cambria Math"/>
                            <a:cs typeface="NikoshBAN" pitchFamily="2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=(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sz="240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4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  <a:cs typeface="Times New Roman" pitchFamily="18" charset="0"/>
                              </a:rPr>
                              <m:t>6</m:t>
                            </m:r>
                          </m:e>
                        </m:rad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P      = 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/>
                        <a:cs typeface="Times New Roman" pitchFamily="18" charset="0"/>
                      </a:rPr>
                      <m:t>𝟐</m:t>
                    </m: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+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dirty="0" smtClean="0">
                            <a:latin typeface="Cambria Math"/>
                            <a:cs typeface="Times New Roman" pitchFamily="18" charset="0"/>
                          </a:rPr>
                          <m:t>6</m:t>
                        </m:r>
                      </m:e>
                    </m:ra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(</a:t>
                </a:r>
                <a:r>
                  <a:rPr lang="en-US" sz="2400" dirty="0" smtClean="0">
                    <a:latin typeface="NikoshBAN" pitchFamily="2" charset="0"/>
                    <a:cs typeface="NikoshBAN" pitchFamily="2" charset="0"/>
                  </a:rPr>
                  <a:t>প্রমাণিত 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2431" t="-25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18441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1135</TotalTime>
  <Words>1147</Words>
  <Application>Microsoft Office PowerPoint</Application>
  <PresentationFormat>On-screen Show (4:3)</PresentationFormat>
  <Paragraphs>112</Paragraphs>
  <Slides>27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Angles</vt:lpstr>
      <vt:lpstr>স্বাগতম </vt:lpstr>
      <vt:lpstr>শিক্ষক পরিচিতি</vt:lpstr>
      <vt:lpstr>পাঠ পরিচিতি </vt:lpstr>
      <vt:lpstr>নিচেরসুত্রাবলী  লক্ষ্য কর :</vt:lpstr>
      <vt:lpstr>নিচেরসুত্রাবলী  লক্ষ্য কর :</vt:lpstr>
      <vt:lpstr>পাঠ ঘোষনা : আজকের পাঠ সু্ত্রের সাহায্যে মান নির্ণয় </vt:lpstr>
      <vt:lpstr>শিখনফল </vt:lpstr>
      <vt:lpstr>উদ্দিপক  নিচে দেওয়া হলো </vt:lpstr>
      <vt:lpstr>উদ্দিপক  এর সমাধান  দেওয়া হলো </vt:lpstr>
      <vt:lpstr>সমাধান </vt:lpstr>
      <vt:lpstr>PowerPoint Presentation</vt:lpstr>
      <vt:lpstr>সমাধান</vt:lpstr>
      <vt:lpstr>নিম্ন লিখিত মান নির্ণয় কর: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সমাধান</vt:lpstr>
      <vt:lpstr>নিম্ন লিখিত মান নির্ণয় কর:</vt:lpstr>
      <vt:lpstr>একক কাজ :</vt:lpstr>
      <vt:lpstr>দলীয়কাজ:  </vt:lpstr>
      <vt:lpstr>মূল্যায়ন </vt:lpstr>
      <vt:lpstr>বাড়ীর কাজ </vt:lpstr>
      <vt:lpstr>বাড়ীর কাজ </vt:lpstr>
      <vt:lpstr>ধন্যবাদ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স্বাগম</dc:title>
  <dc:creator>FAHMIDA</dc:creator>
  <cp:lastModifiedBy>PC</cp:lastModifiedBy>
  <cp:revision>275</cp:revision>
  <dcterms:created xsi:type="dcterms:W3CDTF">2006-08-16T00:00:00Z</dcterms:created>
  <dcterms:modified xsi:type="dcterms:W3CDTF">2025-11-05T05:15:28Z</dcterms:modified>
</cp:coreProperties>
</file>