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0" r:id="rId5"/>
    <p:sldId id="263" r:id="rId6"/>
    <p:sldId id="262" r:id="rId7"/>
    <p:sldId id="257" r:id="rId8"/>
    <p:sldId id="258" r:id="rId9"/>
    <p:sldId id="259" r:id="rId10"/>
    <p:sldId id="260" r:id="rId11"/>
    <p:sldId id="261" r:id="rId12"/>
    <p:sldId id="273" r:id="rId13"/>
    <p:sldId id="274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7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5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7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6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AEEF-6400-4927-993C-0DDDC0B3DEAF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6BCF-73D7-4566-BAB3-EDEC294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srindaku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6200"/>
            <a:ext cx="9144000" cy="6827222"/>
            <a:chOff x="0" y="76200"/>
            <a:chExt cx="9144000" cy="6827222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814316"/>
              <a:ext cx="9144000" cy="6089106"/>
              <a:chOff x="0" y="814316"/>
              <a:chExt cx="9144000" cy="6089106"/>
            </a:xfrm>
          </p:grpSpPr>
          <p:pic>
            <p:nvPicPr>
              <p:cNvPr id="1028" name="Picture 4" descr="Keep Flowers Fresh | How to keep flower fresh naturally dgtl - Anandabaza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52600"/>
                <a:ext cx="9144000" cy="4702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752600" y="814316"/>
                <a:ext cx="5655715" cy="92333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>
                <a:spAutoFit/>
              </a:bodyPr>
              <a:lstStyle/>
              <a:p>
                <a:r>
                  <a:rPr lang="ar-SA" sz="5400" dirty="0">
                    <a:latin typeface="NikoshBAN" pitchFamily="2" charset="0"/>
                  </a:rPr>
                  <a:t>مَرْحَبًا بِكُمْ فِي دَرْسِ الْيَوْمِ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6564868"/>
                <a:ext cx="6858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জামিলাতুন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নেছা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মৌলভী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ছড়ারকুটি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আল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ওয়াহেদীয়া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‍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দ্বি-মুখী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দাখিল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সুন্দরগঞ্জ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617080" y="6488668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224417" y="76200"/>
              <a:ext cx="6712080" cy="661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400" b="1" dirty="0">
                  <a:latin typeface="NikoshBAN" pitchFamily="2" charset="0"/>
                </a:rPr>
                <a:t>بِسْمِ اللَّهِ الرَّحْمَنِ الرَّحِيمِ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2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75" y="228599"/>
            <a:ext cx="9050741" cy="6629401"/>
            <a:chOff x="-2275" y="228599"/>
            <a:chExt cx="9050741" cy="6629401"/>
          </a:xfrm>
        </p:grpSpPr>
        <p:sp>
          <p:nvSpPr>
            <p:cNvPr id="2" name="Rectangle 1"/>
            <p:cNvSpPr/>
            <p:nvPr/>
          </p:nvSpPr>
          <p:spPr>
            <a:xfrm>
              <a:off x="56866" y="228599"/>
              <a:ext cx="8991600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2400" b="1" dirty="0"/>
                <a:t>ن</a:t>
              </a:r>
              <a:r>
                <a:rPr lang="ar-SA" sz="2400" b="1" dirty="0">
                  <a:latin typeface="NikoshBAN" pitchFamily="2" charset="0"/>
                </a:rPr>
                <a:t>ُعْمَانُ : السُّوَرُ الْمَكِّيَّةُ نَزَلَتْ بِالْوَعْدِ وَالْوَعِيدِ ، وَالتَّبْشِيرِ وَالتَّحْذِيرِ ، وَالسُّوَرُ الْمَدَنِيَّةُ نَزَلَتْ بِالْأَحْكَامِ التَّشْرِيعِيَّةِ غَالِبًا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الْأَبُ : مَا أَطْوَلُ سُورَةٍ فِي الْقُرْآنِ الْكَرِيمِ؟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نُعْمَانُ : أَطْوَلُ سُورَةٍ فِي الْقُرْآنِ الْكَرِيمِ هِيَ : سُورَةُ الْبَقَرَةِ ٢٨٦ آيَةً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الْأَبُ : مَا أَقْصَرُ سُورَةٍ فِي الْقُرْآنِ الْكَرِيمِ؟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نُعْمَانُ : أَقْصَرُ سُورَةٍ فِي الْقُرْآنِ الْكَرِيمِ هِيَ : سُورَةُ الْكَوْثَرِ ٣ آيَاتٍ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الْأَبُ : هَلْ تَحْفَظُ آيَةَ الْكُرْسِيِّ، يَا وَلَدِي؟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نُعْمَانُ : نَعَمْ، يَا أَبَوَيْ! أَنَا حَفِظْتُهَا، الْحَمْدُ لِلهِ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الْأَبُ : خِلَالَ كَمْ سَنَةٍ تَمَّ نُزُولُ الْقُرْآنِ الْكَرِيمِ عَلَى رَسُولِ اللهِ ﷺ؟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نُعْمَانُ : نَزَلَ الْقُرْآنُ الْكَرِيمُ فِي ثَلَاثٍ وَعِشْرِينَ سَنَةً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2275" y="6488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57200"/>
            <a:ext cx="8915400" cy="6400800"/>
            <a:chOff x="0" y="457200"/>
            <a:chExt cx="8915400" cy="6400800"/>
          </a:xfrm>
        </p:grpSpPr>
        <p:sp>
          <p:nvSpPr>
            <p:cNvPr id="2" name="Rectangle 1"/>
            <p:cNvSpPr/>
            <p:nvPr/>
          </p:nvSpPr>
          <p:spPr>
            <a:xfrm>
              <a:off x="609600" y="457200"/>
              <a:ext cx="8305800" cy="461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مَنِ الَّذِي رَتَّبَ سُوَرَ الْقُرْآنِ كَمَا هِيَ الْآنَ فِي الْمُصْحَفِ؟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هُوَ رَسُولُ اللهِ ﷺ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مَنِ الَّذِي أَمَرَ بِجَمْعِ الْقُرْآنِ الْكَرِيمِ بَعْدَ وَفَاةِ النَّبِيِّ ﷺ؟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سَيِّدُنَا أَبُو بَكْرٍ الصِّدِّيقُ ؓ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مَا شَاءَ اللهُ، أَنْتَ تَعْلَمُ عَنِ الْقُرْآنِ الْكَرِيمِ جَيِّدًا. أَنْتَ طَالِبٌ مُمْتَازٌ. أَدْعُو لَكَ خَيْرًا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الْحَمْدُ لِلهِ. شُكْرًا جَزِيلًا، يَا أَبَوَيْ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88668"/>
              <a:ext cx="7696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04800"/>
            <a:ext cx="1276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u="sng" dirty="0">
                <a:solidFill>
                  <a:srgbClr val="002060"/>
                </a:solidFill>
              </a:rPr>
              <a:t>التقويم</a:t>
            </a:r>
            <a:endParaRPr lang="en-US" sz="44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মূল্যায়নের জন্য..........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07902"/>
            <a:ext cx="42739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SA" sz="2800" dirty="0" smtClean="0">
                <a:latin typeface="NikoshBAN" pitchFamily="2" charset="0"/>
              </a:rPr>
              <a:t>الْحِوَارِ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প্রত্যেকে পড়ে শোনাও।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দুইটি করে শব্দের অর্থ বলো।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 শিরোনাম কি ছিলো।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4" y="110081"/>
            <a:ext cx="2866490" cy="707886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الْوَاجِبُ</a:t>
            </a:r>
            <a:r>
              <a:rPr lang="ar-SA" sz="4000" b="1" dirty="0"/>
              <a:t> </a:t>
            </a:r>
            <a:r>
              <a:rPr lang="ar-SA" sz="4000" b="1" dirty="0">
                <a:solidFill>
                  <a:schemeClr val="bg1"/>
                </a:solidFill>
              </a:rPr>
              <a:t>الْمَنْزِلِيُّ</a:t>
            </a:r>
            <a:r>
              <a:rPr lang="ar-SA" sz="4000" b="1" dirty="0"/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905000" y="1905000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dirty="0"/>
              <a:t>اِحْفَظْ جَمِيعَ الْمُفْرَدَاتِ الْمَوْجُودَةَ فِي هَذَا الْحِوَار</a:t>
            </a:r>
            <a:r>
              <a:rPr lang="ar-SA" sz="2800" dirty="0"/>
              <a:t>ِ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34391" y="2343256"/>
            <a:ext cx="5676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হেওয়ারটিতে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যতগুলো শব্দার্থ আছে তা মুখস্ত করবে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37" y="455304"/>
            <a:ext cx="3276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bn-BD" sz="1200" b="1" dirty="0" smtClean="0"/>
              <a:t>১</a:t>
            </a:r>
            <a:r>
              <a:rPr lang="bn-BD" sz="1200" b="1" dirty="0"/>
              <a:t>. ভূমিকা (</a:t>
            </a:r>
            <a:r>
              <a:rPr lang="en-US" sz="1200" b="1" dirty="0"/>
              <a:t>Introduction)</a:t>
            </a:r>
          </a:p>
          <a:p>
            <a:pPr algn="justLow"/>
            <a:r>
              <a:rPr lang="ar-SA" sz="1200" b="1" dirty="0"/>
              <a:t>نُعْمَانُ (</a:t>
            </a:r>
            <a:r>
              <a:rPr lang="bn-BD" sz="1200" b="1" dirty="0"/>
              <a:t>নুমানুন):</a:t>
            </a:r>
            <a:r>
              <a:rPr lang="bn-BD" sz="1200" dirty="0"/>
              <a:t> নুমান (একটি নাম)</a:t>
            </a:r>
          </a:p>
          <a:p>
            <a:pPr algn="justLow"/>
            <a:r>
              <a:rPr lang="ar-SA" sz="1200" b="1" dirty="0"/>
              <a:t>وَلَدٌ (</a:t>
            </a:r>
            <a:r>
              <a:rPr lang="bn-BD" sz="1200" b="1" dirty="0"/>
              <a:t>ওয়ালাদুন):</a:t>
            </a:r>
            <a:r>
              <a:rPr lang="bn-BD" sz="1200" dirty="0"/>
              <a:t> ছেলে/সন্তান</a:t>
            </a:r>
          </a:p>
          <a:p>
            <a:pPr algn="justLow"/>
            <a:r>
              <a:rPr lang="ar-SA" sz="1200" b="1" dirty="0"/>
              <a:t>صَالِحٌ (</a:t>
            </a:r>
            <a:r>
              <a:rPr lang="bn-BD" sz="1200" b="1" dirty="0"/>
              <a:t>সালিহুন):</a:t>
            </a:r>
            <a:r>
              <a:rPr lang="bn-BD" sz="1200" dirty="0"/>
              <a:t> নেককার/ভালো</a:t>
            </a:r>
          </a:p>
          <a:p>
            <a:pPr algn="justLow"/>
            <a:r>
              <a:rPr lang="ar-SA" sz="1200" b="1" dirty="0"/>
              <a:t>يَدْرُسُ (</a:t>
            </a:r>
            <a:r>
              <a:rPr lang="bn-BD" sz="1200" b="1" dirty="0"/>
              <a:t>য়াদরুসু):</a:t>
            </a:r>
            <a:r>
              <a:rPr lang="bn-BD" sz="1200" dirty="0"/>
              <a:t> সে পড়ে/অধ্যয়ন করে</a:t>
            </a:r>
          </a:p>
          <a:p>
            <a:pPr algn="justLow"/>
            <a:r>
              <a:rPr lang="ar-SA" sz="1200" b="1" dirty="0"/>
              <a:t>فِي (</a:t>
            </a:r>
            <a:r>
              <a:rPr lang="bn-BD" sz="1200" b="1" dirty="0"/>
              <a:t>ফী):</a:t>
            </a:r>
            <a:r>
              <a:rPr lang="bn-BD" sz="1200" dirty="0"/>
              <a:t> মধ্যে</a:t>
            </a:r>
          </a:p>
          <a:p>
            <a:pPr algn="justLow"/>
            <a:r>
              <a:rPr lang="ar-SA" sz="1200" b="1" dirty="0"/>
              <a:t>الصَّفِّ (</a:t>
            </a:r>
            <a:r>
              <a:rPr lang="bn-BD" sz="1200" b="1" dirty="0"/>
              <a:t>আস-সাফফি):</a:t>
            </a:r>
            <a:r>
              <a:rPr lang="bn-BD" sz="1200" dirty="0"/>
              <a:t> শ্রেণি/ক্লাস</a:t>
            </a:r>
          </a:p>
          <a:p>
            <a:pPr algn="justLow"/>
            <a:r>
              <a:rPr lang="ar-SA" sz="1200" b="1" dirty="0"/>
              <a:t>التَّاسِعِ (</a:t>
            </a:r>
            <a:r>
              <a:rPr lang="bn-BD" sz="1200" b="1" dirty="0"/>
              <a:t>আত-তাসি‘ই):</a:t>
            </a:r>
            <a:r>
              <a:rPr lang="bn-BD" sz="1200" dirty="0"/>
              <a:t> নবম</a:t>
            </a:r>
          </a:p>
          <a:p>
            <a:pPr algn="justLow"/>
            <a:r>
              <a:rPr lang="ar-SA" sz="1200" b="1" dirty="0"/>
              <a:t>مِنَ (</a:t>
            </a:r>
            <a:r>
              <a:rPr lang="bn-BD" sz="1200" b="1" dirty="0"/>
              <a:t>মিনাল):</a:t>
            </a:r>
            <a:r>
              <a:rPr lang="bn-BD" sz="1200" dirty="0"/>
              <a:t> থেকে</a:t>
            </a:r>
          </a:p>
          <a:p>
            <a:pPr algn="justLow"/>
            <a:r>
              <a:rPr lang="ar-SA" sz="1200" b="1" dirty="0"/>
              <a:t>الدَّاخِلِ (</a:t>
            </a:r>
            <a:r>
              <a:rPr lang="bn-BD" sz="1200" b="1" dirty="0"/>
              <a:t>আদ-দাখিল):</a:t>
            </a:r>
            <a:r>
              <a:rPr lang="bn-BD" sz="1200" dirty="0"/>
              <a:t> মাদরাসা (এখানে শিক্ষাপ্রতিষ্ঠান বোঝানো হয়েছে)</a:t>
            </a:r>
          </a:p>
          <a:p>
            <a:pPr algn="justLow"/>
            <a:r>
              <a:rPr lang="ar-SA" sz="1200" b="1" dirty="0"/>
              <a:t>وَ (</a:t>
            </a:r>
            <a:r>
              <a:rPr lang="bn-BD" sz="1200" b="1" dirty="0"/>
              <a:t>ওয়া):</a:t>
            </a:r>
            <a:r>
              <a:rPr lang="bn-BD" sz="1200" dirty="0"/>
              <a:t> এবং</a:t>
            </a:r>
          </a:p>
          <a:p>
            <a:pPr algn="justLow"/>
            <a:r>
              <a:rPr lang="ar-SA" sz="1200" b="1" dirty="0"/>
              <a:t>هُوَ (</a:t>
            </a:r>
            <a:r>
              <a:rPr lang="bn-BD" sz="1200" b="1" dirty="0"/>
              <a:t>হুওয়া):</a:t>
            </a:r>
            <a:r>
              <a:rPr lang="bn-BD" sz="1200" dirty="0"/>
              <a:t> সে</a:t>
            </a:r>
          </a:p>
          <a:p>
            <a:pPr algn="justLow"/>
            <a:r>
              <a:rPr lang="ar-SA" sz="1200" b="1" dirty="0"/>
              <a:t>طَالِبٌ (</a:t>
            </a:r>
            <a:r>
              <a:rPr lang="bn-BD" sz="1200" b="1" dirty="0"/>
              <a:t>ত্বালিবুন):</a:t>
            </a:r>
            <a:r>
              <a:rPr lang="bn-BD" sz="1200" dirty="0"/>
              <a:t> ছাত্র</a:t>
            </a:r>
          </a:p>
          <a:p>
            <a:pPr algn="justLow"/>
            <a:r>
              <a:rPr lang="ar-SA" sz="1200" b="1" dirty="0"/>
              <a:t>مُوَاظِبٌ (</a:t>
            </a:r>
            <a:r>
              <a:rPr lang="bn-BD" sz="1200" b="1" dirty="0"/>
              <a:t>মুওয়াযিবুন):</a:t>
            </a:r>
            <a:r>
              <a:rPr lang="bn-BD" sz="1200" dirty="0"/>
              <a:t> নিয়মিত/মনোযোগী</a:t>
            </a:r>
          </a:p>
          <a:p>
            <a:pPr algn="justLow"/>
            <a:r>
              <a:rPr lang="ar-SA" sz="1200" b="1" dirty="0"/>
              <a:t>مُطِيعٌ (</a:t>
            </a:r>
            <a:r>
              <a:rPr lang="bn-BD" sz="1200" b="1" dirty="0"/>
              <a:t>মুত্বী‘উন):</a:t>
            </a:r>
            <a:r>
              <a:rPr lang="bn-BD" sz="1200" dirty="0"/>
              <a:t> অনুগত/আজ্ঞাবহ</a:t>
            </a:r>
          </a:p>
          <a:p>
            <a:pPr algn="justLow"/>
            <a:r>
              <a:rPr lang="ar-SA" sz="1200" b="1" dirty="0"/>
              <a:t>أَبُوهُ (</a:t>
            </a:r>
            <a:r>
              <a:rPr lang="bn-BD" sz="1200" b="1" dirty="0"/>
              <a:t>আবূহু):</a:t>
            </a:r>
            <a:r>
              <a:rPr lang="bn-BD" sz="1200" dirty="0"/>
              <a:t> তার বাবা</a:t>
            </a:r>
          </a:p>
          <a:p>
            <a:pPr algn="justLow"/>
            <a:r>
              <a:rPr lang="ar-SA" sz="1200" b="1" dirty="0"/>
              <a:t>أُسْتَاذُ (</a:t>
            </a:r>
            <a:r>
              <a:rPr lang="bn-BD" sz="1200" b="1" dirty="0"/>
              <a:t>উসতাযু):</a:t>
            </a:r>
            <a:r>
              <a:rPr lang="bn-BD" sz="1200" dirty="0"/>
              <a:t> শিক্ষক</a:t>
            </a:r>
          </a:p>
          <a:p>
            <a:pPr algn="justLow"/>
            <a:r>
              <a:rPr lang="ar-SA" sz="1200" b="1" dirty="0"/>
              <a:t>الْقُرْآنِ (</a:t>
            </a:r>
            <a:r>
              <a:rPr lang="bn-BD" sz="1200" b="1" dirty="0"/>
              <a:t>আল-কুরআনি):</a:t>
            </a:r>
            <a:r>
              <a:rPr lang="bn-BD" sz="1200" dirty="0"/>
              <a:t> কুরআন</a:t>
            </a:r>
          </a:p>
          <a:p>
            <a:pPr algn="justLow"/>
            <a:r>
              <a:rPr lang="ar-SA" sz="1200" b="1" dirty="0"/>
              <a:t>الْكَرِيمِ (</a:t>
            </a:r>
            <a:r>
              <a:rPr lang="bn-BD" sz="1200" b="1" dirty="0"/>
              <a:t>আল-কারীমি):</a:t>
            </a:r>
            <a:r>
              <a:rPr lang="bn-BD" sz="1200" dirty="0"/>
              <a:t> সম্মানিত/পবিত্র</a:t>
            </a:r>
          </a:p>
          <a:p>
            <a:pPr algn="justLow"/>
            <a:r>
              <a:rPr lang="ar-SA" sz="1200" b="1" dirty="0"/>
              <a:t>ذَاتَ (</a:t>
            </a:r>
            <a:r>
              <a:rPr lang="bn-BD" sz="1200" b="1" dirty="0"/>
              <a:t>যাতা):</a:t>
            </a:r>
            <a:r>
              <a:rPr lang="bn-BD" sz="1200" dirty="0"/>
              <a:t> একদিন (সময়বাচক)</a:t>
            </a:r>
          </a:p>
          <a:p>
            <a:pPr algn="justLow"/>
            <a:r>
              <a:rPr lang="ar-SA" sz="1200" b="1" dirty="0"/>
              <a:t>يَوْمٍ (</a:t>
            </a:r>
            <a:r>
              <a:rPr lang="bn-BD" sz="1200" b="1" dirty="0"/>
              <a:t>ইয়াউমিন):</a:t>
            </a:r>
            <a:r>
              <a:rPr lang="bn-BD" sz="1200" dirty="0"/>
              <a:t> দিন</a:t>
            </a:r>
          </a:p>
          <a:p>
            <a:pPr algn="justLow"/>
            <a:r>
              <a:rPr lang="ar-SA" sz="1200" b="1" dirty="0"/>
              <a:t>كَانَ (</a:t>
            </a:r>
            <a:r>
              <a:rPr lang="bn-BD" sz="1200" b="1" dirty="0"/>
              <a:t>কানা):</a:t>
            </a:r>
            <a:r>
              <a:rPr lang="bn-BD" sz="1200" dirty="0"/>
              <a:t> ছিল</a:t>
            </a:r>
          </a:p>
          <a:p>
            <a:pPr algn="justLow"/>
            <a:r>
              <a:rPr lang="ar-SA" sz="1200" b="1" dirty="0"/>
              <a:t>يَقْرَأُ (</a:t>
            </a:r>
            <a:r>
              <a:rPr lang="bn-BD" sz="1200" b="1" dirty="0"/>
              <a:t>ইয়াকরাউ):</a:t>
            </a:r>
            <a:r>
              <a:rPr lang="bn-BD" sz="1200" dirty="0"/>
              <a:t> সে </a:t>
            </a:r>
            <a:r>
              <a:rPr lang="bn-BD" sz="1200" dirty="0" smtClean="0"/>
              <a:t>পড়ছিল</a:t>
            </a:r>
          </a:p>
          <a:p>
            <a:r>
              <a:rPr lang="bn-BD" sz="1200" b="1" dirty="0">
                <a:latin typeface="NikoshBAN" pitchFamily="2" charset="0"/>
                <a:cs typeface="NikoshBAN" pitchFamily="2" charset="0"/>
              </a:rPr>
              <a:t>২. কথোপকথন (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Conversation) - 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কিছু প্রধান বাক্যের বিশ্লেষণ</a:t>
            </a:r>
          </a:p>
          <a:p>
            <a:r>
              <a:rPr lang="ar-SA" sz="1200" b="1" dirty="0">
                <a:latin typeface="NikoshBAN" pitchFamily="2" charset="0"/>
              </a:rPr>
              <a:t>الأَبُ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আল-আবু):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বাবা</a:t>
            </a:r>
          </a:p>
          <a:p>
            <a:r>
              <a:rPr lang="ar-SA" sz="1200" b="1" dirty="0">
                <a:latin typeface="NikoshBAN" pitchFamily="2" charset="0"/>
              </a:rPr>
              <a:t>مَاذَا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মাযা):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কী</a:t>
            </a:r>
          </a:p>
          <a:p>
            <a:r>
              <a:rPr lang="ar-SA" sz="1200" b="1" dirty="0">
                <a:latin typeface="NikoshBAN" pitchFamily="2" charset="0"/>
              </a:rPr>
              <a:t>تَقْرَأُ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তাকরাউ):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তুমি পড়ছো</a:t>
            </a:r>
          </a:p>
          <a:p>
            <a:r>
              <a:rPr lang="ar-SA" sz="1200" b="1" dirty="0">
                <a:latin typeface="NikoshBAN" pitchFamily="2" charset="0"/>
              </a:rPr>
              <a:t>يَا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ইয়া):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হে (সম্বোধন)</a:t>
            </a:r>
          </a:p>
          <a:p>
            <a:r>
              <a:rPr lang="ar-SA" sz="1200" b="1" dirty="0">
                <a:latin typeface="NikoshBAN" pitchFamily="2" charset="0"/>
              </a:rPr>
              <a:t>أَقْرَأُ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আকরাউ):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আমি পড়ছি</a:t>
            </a:r>
          </a:p>
          <a:p>
            <a:r>
              <a:rPr lang="ar-SA" sz="1200" b="1" dirty="0">
                <a:latin typeface="NikoshBAN" pitchFamily="2" charset="0"/>
              </a:rPr>
              <a:t>كَمْ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কাম):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কত</a:t>
            </a:r>
            <a:endParaRPr lang="bn-BD" sz="1200" dirty="0"/>
          </a:p>
          <a:p>
            <a:r>
              <a:rPr lang="ar-SA" sz="1200" b="1" dirty="0">
                <a:latin typeface="NikoshBAN" pitchFamily="2" charset="0"/>
              </a:rPr>
              <a:t>سَاعَةً (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সা‘আতান):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ঘণ্টা</a:t>
            </a:r>
          </a:p>
          <a:p>
            <a:pPr algn="justLow"/>
            <a:endParaRPr lang="bn-BD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05200" y="402145"/>
            <a:ext cx="2743200" cy="6102342"/>
            <a:chOff x="3505200" y="402145"/>
            <a:chExt cx="2743200" cy="6102342"/>
          </a:xfrm>
        </p:grpSpPr>
        <p:sp>
          <p:nvSpPr>
            <p:cNvPr id="3" name="Rectangle 2"/>
            <p:cNvSpPr/>
            <p:nvPr/>
          </p:nvSpPr>
          <p:spPr>
            <a:xfrm>
              <a:off x="3505200" y="1180358"/>
              <a:ext cx="27432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1200" b="1" dirty="0" smtClean="0">
                  <a:latin typeface="NikoshBAN" pitchFamily="2" charset="0"/>
                </a:rPr>
                <a:t>أَأَنْتَ (</a:t>
              </a:r>
              <a:r>
                <a:rPr lang="bn-BD" sz="1200" b="1" dirty="0" smtClean="0">
                  <a:latin typeface="NikoshBAN" pitchFamily="2" charset="0"/>
                  <a:cs typeface="NikoshBAN" pitchFamily="2" charset="0"/>
                </a:rPr>
                <a:t>আ-আনতা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তুমি 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কি</a:t>
              </a:r>
            </a:p>
            <a:p>
              <a:r>
                <a:rPr lang="ar-SA" sz="1200" b="1" dirty="0" smtClean="0">
                  <a:latin typeface="NikoshBAN" pitchFamily="2" charset="0"/>
                </a:rPr>
                <a:t>بِالتَّرْجَمَةِ </a:t>
              </a:r>
              <a:r>
                <a:rPr lang="ar-SA" sz="1200" b="1" dirty="0">
                  <a:latin typeface="NikoshBAN" pitchFamily="2" charset="0"/>
                </a:rPr>
                <a:t>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বিত-তারজামাহ):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অনুবাদসহ</a:t>
              </a:r>
            </a:p>
            <a:p>
              <a:r>
                <a:rPr lang="ar-SA" sz="1200" b="1" dirty="0">
                  <a:latin typeface="NikoshBAN" pitchFamily="2" charset="0"/>
                </a:rPr>
                <a:t>أَمْ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আম):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নাকি</a:t>
              </a:r>
            </a:p>
            <a:p>
              <a:r>
                <a:rPr lang="ar-SA" sz="1200" b="1" dirty="0">
                  <a:latin typeface="NikoshBAN" pitchFamily="2" charset="0"/>
                </a:rPr>
                <a:t>تَتْلُو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তাতলু):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তুমি তিলাওয়াত করছো</a:t>
              </a:r>
            </a:p>
            <a:p>
              <a:r>
                <a:rPr lang="ar-SA" sz="1200" b="1" dirty="0">
                  <a:latin typeface="NikoshBAN" pitchFamily="2" charset="0"/>
                </a:rPr>
                <a:t>فَقَطْ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ফাক্বাত):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শুধু/কেবল</a:t>
              </a:r>
            </a:p>
            <a:p>
              <a:r>
                <a:rPr lang="ar-SA" sz="1200" b="1" dirty="0">
                  <a:latin typeface="NikoshBAN" pitchFamily="2" charset="0"/>
                </a:rPr>
                <a:t>أَحْسَنْتَ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আহসানতা):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তুমি ভালো করেছো/সাবাশ</a:t>
              </a:r>
            </a:p>
            <a:p>
              <a:r>
                <a:rPr lang="ar-SA" sz="1200" b="1" dirty="0">
                  <a:latin typeface="NikoshBAN" pitchFamily="2" charset="0"/>
                </a:rPr>
                <a:t>مِنْ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মিন):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থেকে</a:t>
              </a:r>
            </a:p>
            <a:p>
              <a:r>
                <a:rPr lang="ar-SA" sz="1200" b="1" dirty="0">
                  <a:latin typeface="NikoshBAN" pitchFamily="2" charset="0"/>
                </a:rPr>
                <a:t>أَيْنَ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আইনা):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কোথায়</a:t>
              </a:r>
            </a:p>
            <a:p>
              <a:r>
                <a:rPr lang="ar-SA" sz="1200" b="1" dirty="0">
                  <a:latin typeface="NikoshBAN" pitchFamily="2" charset="0"/>
                </a:rPr>
                <a:t>الْآنَ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আল-আনা):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এখন</a:t>
              </a:r>
            </a:p>
            <a:p>
              <a:r>
                <a:rPr lang="ar-SA" sz="1200" b="1" dirty="0">
                  <a:latin typeface="NikoshBAN" pitchFamily="2" charset="0"/>
                </a:rPr>
                <a:t>مِنْ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মিন):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থেকে (উৎস)</a:t>
              </a:r>
            </a:p>
            <a:p>
              <a:r>
                <a:rPr lang="ar-SA" sz="1200" b="1" dirty="0">
                  <a:latin typeface="NikoshBAN" pitchFamily="2" charset="0"/>
                </a:rPr>
                <a:t>كِتَابِ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কিতাবি):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বইয়ের</a:t>
              </a:r>
            </a:p>
            <a:p>
              <a:r>
                <a:rPr lang="ar-SA" sz="1200" b="1" dirty="0">
                  <a:latin typeface="NikoshBAN" pitchFamily="2" charset="0"/>
                </a:rPr>
                <a:t>الْمَدْرَسَةِ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আল-মাদরাসাহ):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স্কুল/মাদরাসা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45006" y="3457499"/>
              <a:ext cx="19812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1200" b="1" dirty="0">
                  <a:latin typeface="NikoshBAN" pitchFamily="2" charset="0"/>
                </a:rPr>
                <a:t>جَيِّدٌ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জাইয়্যিদুন):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ভালো/চমৎকার</a:t>
              </a:r>
            </a:p>
            <a:p>
              <a:r>
                <a:rPr lang="ar-SA" sz="1200" b="1" dirty="0">
                  <a:latin typeface="NikoshBAN" pitchFamily="2" charset="0"/>
                </a:rPr>
                <a:t>قَدْ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ক্বাদ):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মাঝে মাঝে/হয়তো</a:t>
              </a:r>
            </a:p>
            <a:p>
              <a:r>
                <a:rPr lang="ar-SA" sz="1200" b="1" dirty="0">
                  <a:latin typeface="NikoshBAN" pitchFamily="2" charset="0"/>
                </a:rPr>
                <a:t>يُفَسِّرُ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ইউফাসসিরু):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ব্যাখ্যা করেন</a:t>
              </a:r>
            </a:p>
            <a:p>
              <a:r>
                <a:rPr lang="ar-SA" sz="1200" b="1" dirty="0">
                  <a:latin typeface="NikoshBAN" pitchFamily="2" charset="0"/>
                </a:rPr>
                <a:t>الْأُسْتَاذُ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আল-উসতাযু):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শিক্ষক</a:t>
              </a:r>
            </a:p>
            <a:p>
              <a:r>
                <a:rPr lang="ar-SA" sz="1200" b="1" dirty="0">
                  <a:latin typeface="NikoshBAN" pitchFamily="2" charset="0"/>
                </a:rPr>
                <a:t>الْفَصْلِ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আল-ফাসলি):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শ্রেণিকক্ষ</a:t>
              </a:r>
            </a:p>
            <a:p>
              <a:r>
                <a:rPr lang="ar-SA" sz="1200" b="1" dirty="0">
                  <a:latin typeface="NikoshBAN" pitchFamily="2" charset="0"/>
                </a:rPr>
                <a:t>مِائَةٌ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মিআতুন):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একশত</a:t>
              </a:r>
            </a:p>
            <a:p>
              <a:r>
                <a:rPr lang="ar-SA" sz="1200" b="1" dirty="0">
                  <a:latin typeface="NikoshBAN" pitchFamily="2" charset="0"/>
                </a:rPr>
                <a:t>أَرْبَعُ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আরবা‘উ):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চার</a:t>
              </a:r>
            </a:p>
            <a:p>
              <a:r>
                <a:rPr lang="ar-SA" sz="1200" b="1" dirty="0">
                  <a:latin typeface="NikoshBAN" pitchFamily="2" charset="0"/>
                </a:rPr>
                <a:t>عَشْرَةَ (‘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আশরাতা):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দশ (একত্রে ১৪)</a:t>
              </a:r>
            </a:p>
            <a:p>
              <a:r>
                <a:rPr lang="ar-SA" sz="1200" b="1" dirty="0">
                  <a:latin typeface="NikoshBAN" pitchFamily="2" charset="0"/>
                </a:rPr>
                <a:t>سُورَةٌ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সূরাতুন):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সুরা</a:t>
              </a:r>
            </a:p>
            <a:p>
              <a:r>
                <a:rPr lang="ar-SA" sz="1200" b="1" dirty="0">
                  <a:latin typeface="NikoshBAN" pitchFamily="2" charset="0"/>
                </a:rPr>
                <a:t>مَا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মা):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কী</a:t>
              </a:r>
            </a:p>
            <a:p>
              <a:r>
                <a:rPr lang="ar-SA" sz="1200" b="1" dirty="0">
                  <a:latin typeface="NikoshBAN" pitchFamily="2" charset="0"/>
                </a:rPr>
                <a:t>هِيَ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হিয়া):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সেটি/সেগুলো</a:t>
              </a:r>
            </a:p>
            <a:p>
              <a:r>
                <a:rPr lang="ar-SA" sz="1200" b="1" dirty="0">
                  <a:latin typeface="NikoshBAN" pitchFamily="2" charset="0"/>
                </a:rPr>
                <a:t>السُّوَرُ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আস-সুওয়ারু):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সুরাসমূহ</a:t>
              </a:r>
            </a:p>
            <a:p>
              <a:r>
                <a:rPr lang="ar-SA" sz="1200" b="1" dirty="0">
                  <a:latin typeface="NikoshBAN" pitchFamily="2" charset="0"/>
                </a:rPr>
                <a:t>الْمَكِّيَّةُ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আল-মাক্কিয়্যাহ):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মাক্কি</a:t>
              </a:r>
            </a:p>
            <a:p>
              <a:r>
                <a:rPr lang="ar-SA" sz="1200" b="1" dirty="0">
                  <a:latin typeface="NikoshBAN" pitchFamily="2" charset="0"/>
                </a:rPr>
                <a:t>الْمَدَنِيَّةُ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আল-মাদানিয়্যাহ):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মাদানি</a:t>
              </a:r>
            </a:p>
            <a:p>
              <a:r>
                <a:rPr lang="ar-SA" sz="1200" b="1" dirty="0">
                  <a:latin typeface="NikoshBAN" pitchFamily="2" charset="0"/>
                </a:rPr>
                <a:t>نَزَلَتْ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নাযালাত):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নাজিল হয়েছে</a:t>
              </a:r>
            </a:p>
            <a:p>
              <a:r>
                <a:rPr lang="ar-SA" sz="1200" b="1" dirty="0">
                  <a:latin typeface="NikoshBAN" pitchFamily="2" charset="0"/>
                </a:rPr>
                <a:t>قَبْلَ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কবলা):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আগে</a:t>
              </a:r>
              <a:endParaRPr lang="bn-BD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0693" y="402145"/>
              <a:ext cx="20289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1200" b="1" dirty="0">
                  <a:latin typeface="NikoshBAN" pitchFamily="2" charset="0"/>
                </a:rPr>
                <a:t>كُلَّ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কুল্লা):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প্রতি</a:t>
              </a:r>
            </a:p>
            <a:p>
              <a:r>
                <a:rPr lang="ar-SA" sz="1200" b="1" dirty="0">
                  <a:latin typeface="NikoshBAN" pitchFamily="2" charset="0"/>
                </a:rPr>
                <a:t>يَوْمٍ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ইয়াউমিন):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দিন</a:t>
              </a:r>
            </a:p>
            <a:p>
              <a:r>
                <a:rPr lang="ar-SA" sz="1200" b="1" dirty="0">
                  <a:latin typeface="NikoshBAN" pitchFamily="2" charset="0"/>
                </a:rPr>
                <a:t>النِّصْفَ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আন-নিসফা):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অর্ধেক/সাড়ে</a:t>
              </a:r>
            </a:p>
            <a:p>
              <a:r>
                <a:rPr lang="ar-SA" sz="1200" b="1" dirty="0">
                  <a:latin typeface="NikoshBAN" pitchFamily="2" charset="0"/>
                </a:rPr>
                <a:t>تَقْرِيبًا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তাকরীবান):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প্রায়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0204" y="470535"/>
            <a:ext cx="2392908" cy="6079566"/>
            <a:chOff x="6640204" y="470535"/>
            <a:chExt cx="2392908" cy="6079566"/>
          </a:xfrm>
        </p:grpSpPr>
        <p:sp>
          <p:nvSpPr>
            <p:cNvPr id="4" name="Rectangle 3"/>
            <p:cNvSpPr/>
            <p:nvPr/>
          </p:nvSpPr>
          <p:spPr>
            <a:xfrm>
              <a:off x="6670343" y="5611382"/>
              <a:ext cx="182880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1100" b="1" dirty="0" smtClean="0">
                  <a:latin typeface="NikoshBAN" pitchFamily="2" charset="0"/>
                </a:rPr>
                <a:t>تَبْشِيرِ </a:t>
              </a:r>
              <a:r>
                <a:rPr lang="ar-SA" sz="1100" b="1" dirty="0">
                  <a:latin typeface="NikoshBAN" pitchFamily="2" charset="0"/>
                </a:rPr>
                <a:t>(</a:t>
              </a:r>
              <a:r>
                <a:rPr lang="bn-BD" sz="1100" b="1" dirty="0">
                  <a:latin typeface="NikoshBAN" pitchFamily="2" charset="0"/>
                  <a:cs typeface="NikoshBAN" pitchFamily="2" charset="0"/>
                </a:rPr>
                <a:t>তাবশীর):</a:t>
              </a:r>
              <a:r>
                <a:rPr lang="bn-BD" sz="1100" dirty="0">
                  <a:latin typeface="NikoshBAN" pitchFamily="2" charset="0"/>
                  <a:cs typeface="NikoshBAN" pitchFamily="2" charset="0"/>
                </a:rPr>
                <a:t> সুসংবাদ</a:t>
              </a:r>
            </a:p>
            <a:p>
              <a:r>
                <a:rPr lang="ar-SA" sz="1100" b="1" dirty="0">
                  <a:latin typeface="NikoshBAN" pitchFamily="2" charset="0"/>
                </a:rPr>
                <a:t>تَحْذِيرِ (</a:t>
              </a:r>
              <a:r>
                <a:rPr lang="bn-BD" sz="1100" b="1" dirty="0">
                  <a:latin typeface="NikoshBAN" pitchFamily="2" charset="0"/>
                  <a:cs typeface="NikoshBAN" pitchFamily="2" charset="0"/>
                </a:rPr>
                <a:t>তাহযীর):</a:t>
              </a:r>
              <a:r>
                <a:rPr lang="bn-BD" sz="1100" dirty="0">
                  <a:latin typeface="NikoshBAN" pitchFamily="2" charset="0"/>
                  <a:cs typeface="NikoshBAN" pitchFamily="2" charset="0"/>
                </a:rPr>
                <a:t> সতর্কবার্তা</a:t>
              </a:r>
            </a:p>
            <a:p>
              <a:r>
                <a:rPr lang="ar-SA" sz="1100" b="1" dirty="0">
                  <a:latin typeface="NikoshBAN" pitchFamily="2" charset="0"/>
                </a:rPr>
                <a:t>أَحْكَامِ (</a:t>
              </a:r>
              <a:r>
                <a:rPr lang="bn-BD" sz="1100" b="1" dirty="0">
                  <a:latin typeface="NikoshBAN" pitchFamily="2" charset="0"/>
                  <a:cs typeface="NikoshBAN" pitchFamily="2" charset="0"/>
                </a:rPr>
                <a:t>আহকাম):</a:t>
              </a:r>
              <a:r>
                <a:rPr lang="bn-BD" sz="1100" dirty="0">
                  <a:latin typeface="NikoshBAN" pitchFamily="2" charset="0"/>
                  <a:cs typeface="NikoshBAN" pitchFamily="2" charset="0"/>
                </a:rPr>
                <a:t> বিধানাবলি</a:t>
              </a:r>
            </a:p>
            <a:p>
              <a:r>
                <a:rPr lang="ar-SA" sz="1100" b="1" dirty="0">
                  <a:latin typeface="NikoshBAN" pitchFamily="2" charset="0"/>
                </a:rPr>
                <a:t>تَشْرِيعِيَّةِ (</a:t>
              </a:r>
              <a:r>
                <a:rPr lang="bn-BD" sz="1100" b="1" dirty="0">
                  <a:latin typeface="NikoshBAN" pitchFamily="2" charset="0"/>
                  <a:cs typeface="NikoshBAN" pitchFamily="2" charset="0"/>
                </a:rPr>
                <a:t>তাশরী‘ইয়্যাহ):</a:t>
              </a:r>
              <a:r>
                <a:rPr lang="bn-BD" sz="1100" dirty="0">
                  <a:latin typeface="NikoshBAN" pitchFamily="2" charset="0"/>
                  <a:cs typeface="NikoshBAN" pitchFamily="2" charset="0"/>
                </a:rPr>
                <a:t> আইনগত/শরিয়তগত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40204" y="1456398"/>
              <a:ext cx="2362200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1200" b="1" dirty="0">
                  <a:latin typeface="NikoshBAN" pitchFamily="2" charset="0"/>
                </a:rPr>
                <a:t>غَالِبًا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গালিফান):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সাধারণত</a:t>
              </a:r>
            </a:p>
            <a:p>
              <a:r>
                <a:rPr lang="ar-SA" sz="1200" b="1" dirty="0">
                  <a:latin typeface="NikoshBAN" pitchFamily="2" charset="0"/>
                </a:rPr>
                <a:t>أَطْوَلُ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আতওয়ালু):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সবচেয়ে দীর্ঘ</a:t>
              </a:r>
            </a:p>
            <a:p>
              <a:r>
                <a:rPr lang="ar-SA" sz="1200" b="1" dirty="0">
                  <a:latin typeface="NikoshBAN" pitchFamily="2" charset="0"/>
                </a:rPr>
                <a:t>أَقْصَرُ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আক্বসারু):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সবচেয়ে ছোট</a:t>
              </a:r>
            </a:p>
            <a:p>
              <a:r>
                <a:rPr lang="ar-SA" sz="1200" b="1" dirty="0">
                  <a:latin typeface="NikoshBAN" pitchFamily="2" charset="0"/>
                </a:rPr>
                <a:t>آيَةً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আয়াহ):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আয়াত</a:t>
              </a:r>
            </a:p>
            <a:p>
              <a:r>
                <a:rPr lang="ar-SA" sz="1200" b="1" dirty="0">
                  <a:latin typeface="NikoshBAN" pitchFamily="2" charset="0"/>
                </a:rPr>
                <a:t>تَحْفَظُ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তাহফাযু):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তুমি মুখস্থ রাখো/জানো</a:t>
              </a:r>
            </a:p>
            <a:p>
              <a:r>
                <a:rPr lang="ar-SA" sz="1200" b="1" dirty="0">
                  <a:latin typeface="NikoshBAN" pitchFamily="2" charset="0"/>
                </a:rPr>
                <a:t>حَفِظْتُهَا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হাফিযতুহা):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আমি তা মুখস্থ করেছি</a:t>
              </a:r>
            </a:p>
            <a:p>
              <a:r>
                <a:rPr lang="ar-SA" sz="1200" b="1" dirty="0">
                  <a:latin typeface="NikoshBAN" pitchFamily="2" charset="0"/>
                </a:rPr>
                <a:t>الْحَمْدُ لله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আলহামদুলিল্লাহ):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আল্লাহর প্রশংসা</a:t>
              </a:r>
            </a:p>
            <a:p>
              <a:r>
                <a:rPr lang="ar-SA" sz="1200" b="1" dirty="0">
                  <a:latin typeface="NikoshBAN" pitchFamily="2" charset="0"/>
                </a:rPr>
                <a:t>خِلَالَ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খিলালা):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সময়কালে/ব্যাপ্তিকালে</a:t>
              </a:r>
            </a:p>
            <a:p>
              <a:r>
                <a:rPr lang="ar-SA" sz="1200" b="1" dirty="0">
                  <a:latin typeface="NikoshBAN" pitchFamily="2" charset="0"/>
                </a:rPr>
                <a:t>سَنَةٍ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সানাতিন):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বছর</a:t>
              </a:r>
            </a:p>
            <a:p>
              <a:r>
                <a:rPr lang="ar-SA" sz="1200" b="1" dirty="0">
                  <a:latin typeface="NikoshBAN" pitchFamily="2" charset="0"/>
                </a:rPr>
                <a:t>تَمَّ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তাম্মা):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সম্পন্ন হয়েছে</a:t>
              </a:r>
            </a:p>
            <a:p>
              <a:r>
                <a:rPr lang="ar-SA" sz="1200" b="1" dirty="0">
                  <a:latin typeface="NikoshBAN" pitchFamily="2" charset="0"/>
                </a:rPr>
                <a:t>رَسُولِ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রাসূলি):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রাসূল</a:t>
              </a:r>
            </a:p>
            <a:p>
              <a:r>
                <a:rPr lang="ar-SA" sz="1200" b="1" dirty="0">
                  <a:latin typeface="NikoshBAN" pitchFamily="2" charset="0"/>
                </a:rPr>
                <a:t>رَتَّبَ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রাত্তাবা):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সাজিয়েছেন/বিন্যস্ত করেছেন</a:t>
              </a:r>
            </a:p>
            <a:p>
              <a:r>
                <a:rPr lang="ar-SA" sz="1200" b="1" dirty="0">
                  <a:latin typeface="NikoshBAN" pitchFamily="2" charset="0"/>
                </a:rPr>
                <a:t>الْمُصْحَفِ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আল-মুসহাফি):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কুরআন শরিফ</a:t>
              </a:r>
            </a:p>
            <a:p>
              <a:r>
                <a:rPr lang="ar-SA" sz="1200" b="1" dirty="0">
                  <a:latin typeface="NikoshBAN" pitchFamily="2" charset="0"/>
                </a:rPr>
                <a:t>أَمَرَ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আমারু):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আদেশ করেছেন</a:t>
              </a:r>
            </a:p>
            <a:p>
              <a:r>
                <a:rPr lang="ar-SA" sz="1200" b="1" dirty="0">
                  <a:latin typeface="NikoshBAN" pitchFamily="2" charset="0"/>
                </a:rPr>
                <a:t>جَمْعِ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জাম‘ই):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একত্রিত করা</a:t>
              </a:r>
            </a:p>
            <a:p>
              <a:r>
                <a:rPr lang="ar-SA" sz="1200" b="1" dirty="0">
                  <a:latin typeface="NikoshBAN" pitchFamily="2" charset="0"/>
                </a:rPr>
                <a:t>وَفَاةِ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ওয়াফাতি):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ইন্তেকাল/ওফাত</a:t>
              </a:r>
            </a:p>
            <a:p>
              <a:r>
                <a:rPr lang="ar-SA" sz="1200" b="1" dirty="0">
                  <a:latin typeface="NikoshBAN" pitchFamily="2" charset="0"/>
                </a:rPr>
                <a:t>سَيِّدُنَا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সায়্যিদুনা):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আমাদের নেতা</a:t>
              </a:r>
            </a:p>
            <a:p>
              <a:r>
                <a:rPr lang="ar-SA" sz="1200" b="1" dirty="0">
                  <a:latin typeface="NikoshBAN" pitchFamily="2" charset="0"/>
                </a:rPr>
                <a:t>مُمْتَازٌ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মুমতাজুন):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মেধাবী/চমৎকার</a:t>
              </a:r>
            </a:p>
            <a:p>
              <a:r>
                <a:rPr lang="ar-SA" sz="1200" b="1" dirty="0">
                  <a:latin typeface="NikoshBAN" pitchFamily="2" charset="0"/>
                </a:rPr>
                <a:t>أَدْعُو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আদ‘ঊ):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আমি দোয়া করি</a:t>
              </a:r>
            </a:p>
            <a:p>
              <a:r>
                <a:rPr lang="ar-SA" sz="1200" b="1" dirty="0">
                  <a:latin typeface="NikoshBAN" pitchFamily="2" charset="0"/>
                </a:rPr>
                <a:t>خَيْرًا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খাইরান):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কল্যাণ</a:t>
              </a:r>
            </a:p>
            <a:p>
              <a:r>
                <a:rPr lang="ar-SA" sz="1200" b="1" dirty="0">
                  <a:latin typeface="NikoshBAN" pitchFamily="2" charset="0"/>
                </a:rPr>
                <a:t>شُكْرًا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শুকরান):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ধন্যবাদ</a:t>
              </a:r>
            </a:p>
            <a:p>
              <a:r>
                <a:rPr lang="ar-SA" sz="1200" b="1" dirty="0">
                  <a:latin typeface="NikoshBAN" pitchFamily="2" charset="0"/>
                </a:rPr>
                <a:t>جَزِيلًا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জাযিলান):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অনেক/প্রচুর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70343" y="470535"/>
              <a:ext cx="236276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1200" b="1" dirty="0">
                  <a:latin typeface="NikoshBAN" pitchFamily="2" charset="0"/>
                </a:rPr>
                <a:t>الْهِجْرَةِ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আল-হিজরাহ):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হিজরত</a:t>
              </a:r>
            </a:p>
            <a:p>
              <a:r>
                <a:rPr lang="ar-SA" sz="1200" b="1" dirty="0">
                  <a:latin typeface="NikoshBAN" pitchFamily="2" charset="0"/>
                </a:rPr>
                <a:t>بَعْدَ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বা‘দা):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পরে</a:t>
              </a:r>
            </a:p>
            <a:p>
              <a:r>
                <a:rPr lang="ar-SA" sz="1200" b="1" dirty="0">
                  <a:latin typeface="NikoshBAN" pitchFamily="2" charset="0"/>
                </a:rPr>
                <a:t>خَصَائِصُ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খাসাইসু):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বৈশিষ্ট্যসমূহ</a:t>
              </a:r>
            </a:p>
            <a:p>
              <a:r>
                <a:rPr lang="ar-SA" sz="1200" b="1" dirty="0">
                  <a:latin typeface="NikoshBAN" pitchFamily="2" charset="0"/>
                </a:rPr>
                <a:t>وَعْدِ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ওয়া‘দি):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ওয়াদা/প্রতিশ্রুতি</a:t>
              </a:r>
            </a:p>
            <a:p>
              <a:r>
                <a:rPr lang="ar-SA" sz="1200" b="1" dirty="0">
                  <a:latin typeface="NikoshBAN" pitchFamily="2" charset="0"/>
                </a:rPr>
                <a:t>وَعِيدِ (</a:t>
              </a: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ওয়া‘ইদি):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হুমকি/ভয় প্রদর্শন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0"/>
            <a:ext cx="8697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bn-BD" dirty="0"/>
              <a:t>পুরো কথোপকথনের প্রতিটি শব্দের আলাদা আলাদা অর্থ নিচে দেওয়া হলো: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42435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522" y="0"/>
            <a:ext cx="9144000" cy="6942809"/>
            <a:chOff x="0" y="-20277"/>
            <a:chExt cx="9144000" cy="6942809"/>
          </a:xfrm>
        </p:grpSpPr>
        <p:sp>
          <p:nvSpPr>
            <p:cNvPr id="3" name="Rectangle 2"/>
            <p:cNvSpPr/>
            <p:nvPr/>
          </p:nvSpPr>
          <p:spPr>
            <a:xfrm>
              <a:off x="0" y="6519446"/>
              <a:ext cx="6934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29888" y="65532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20277"/>
              <a:ext cx="9144000" cy="6388066"/>
              <a:chOff x="-116238" y="-20277"/>
              <a:chExt cx="8357461" cy="6388066"/>
            </a:xfrm>
          </p:grpSpPr>
          <p:pic>
            <p:nvPicPr>
              <p:cNvPr id="6" name="Content Placeholder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238" y="610892"/>
                <a:ext cx="8357461" cy="487613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667108" y="5487026"/>
                <a:ext cx="4967207" cy="88076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72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الى اللقاء</a:t>
                </a:r>
                <a:endParaRPr lang="en-US" sz="7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9387" y="-20277"/>
                <a:ext cx="2057400" cy="1543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06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/>
        </p:nvSpPr>
        <p:spPr>
          <a:xfrm>
            <a:off x="8593262" y="65055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04800"/>
            <a:ext cx="8849581" cy="6598622"/>
            <a:chOff x="0" y="304800"/>
            <a:chExt cx="8849581" cy="659862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304800"/>
              <a:ext cx="8686800" cy="6598622"/>
              <a:chOff x="0" y="304800"/>
              <a:chExt cx="8686800" cy="659862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553200" y="4419600"/>
                <a:ext cx="2133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altLang="en-US" sz="3200" dirty="0" smtClean="0">
                    <a:solidFill>
                      <a:srgbClr val="7030A0"/>
                    </a:solidFill>
                    <a:cs typeface="Arabic Transparent" panose="020B0604020202020204" pitchFamily="34" charset="0"/>
                  </a:rPr>
                  <a:t>جميْلَةُ النسَاء </a:t>
                </a:r>
                <a:endParaRPr lang="ar-SA" altLang="en-US" sz="3200" dirty="0">
                  <a:solidFill>
                    <a:srgbClr val="7030A0"/>
                  </a:solidFill>
                  <a:cs typeface="Arabic Transparent" panose="020B0604020202020204" pitchFamily="34" charset="0"/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" y="1638503"/>
                <a:ext cx="5562600" cy="3997809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0" tIns="360000" rIns="360000" bIns="36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ar-SA" sz="3200" b="1" dirty="0">
                    <a:latin typeface="NikoshBAN" pitchFamily="2" charset="0"/>
                  </a:rPr>
                  <a:t>جميلة النساء</a:t>
                </a:r>
                <a:r>
                  <a:rPr lang="ar-SA" sz="3200" dirty="0">
                    <a:latin typeface="NikoshBAN" pitchFamily="2" charset="0"/>
                  </a:rPr>
                  <a:t/>
                </a:r>
                <a:br>
                  <a:rPr lang="ar-SA" sz="3200" dirty="0">
                    <a:latin typeface="NikoshBAN" pitchFamily="2" charset="0"/>
                  </a:rPr>
                </a:br>
                <a:r>
                  <a:rPr lang="ar-SA" sz="3200" dirty="0" smtClean="0">
                    <a:latin typeface="NikoshBAN" pitchFamily="2" charset="0"/>
                  </a:rPr>
                  <a:t>مساعدة المعلمة</a:t>
                </a:r>
                <a:r>
                  <a:rPr lang="ar-SA" sz="3200" dirty="0">
                    <a:latin typeface="NikoshBAN" pitchFamily="2" charset="0"/>
                  </a:rPr>
                  <a:t/>
                </a:r>
                <a:br>
                  <a:rPr lang="ar-SA" sz="3200" dirty="0">
                    <a:latin typeface="NikoshBAN" pitchFamily="2" charset="0"/>
                  </a:rPr>
                </a:br>
                <a:r>
                  <a:rPr lang="ar-SA" sz="3200" dirty="0">
                    <a:latin typeface="NikoshBAN" pitchFamily="2" charset="0"/>
                  </a:rPr>
                  <a:t>المدرسة الوحْدية دِي-مُكي، سرركوتي</a:t>
                </a:r>
                <a:br>
                  <a:rPr lang="ar-SA" sz="3200" dirty="0">
                    <a:latin typeface="NikoshBAN" pitchFamily="2" charset="0"/>
                  </a:rPr>
                </a:br>
                <a:r>
                  <a:rPr lang="ar-SA" sz="3200" dirty="0">
                    <a:latin typeface="NikoshBAN" pitchFamily="2" charset="0"/>
                  </a:rPr>
                  <a:t>داخل مدرسة سندرغنج، </a:t>
                </a:r>
                <a:r>
                  <a:rPr lang="ar-SA" sz="3200" dirty="0" smtClean="0">
                    <a:latin typeface="NikoshBAN" pitchFamily="2" charset="0"/>
                  </a:rPr>
                  <a:t>غيبندة</a:t>
                </a:r>
                <a:endParaRPr lang="en-US" sz="3200" dirty="0" smtClean="0">
                  <a:latin typeface="NikoshBAN" pitchFamily="2" charset="0"/>
                </a:endParaRPr>
              </a:p>
              <a:p>
                <a:r>
                  <a:rPr lang="ar-SA" sz="3200" dirty="0"/>
                  <a:t>رَقْمُ </a:t>
                </a:r>
                <a:r>
                  <a:rPr lang="ar-SA" sz="3200" dirty="0" smtClean="0"/>
                  <a:t>ٱلْجَوَّالِ</a:t>
                </a:r>
                <a:r>
                  <a:rPr lang="en-US" sz="3200" dirty="0" smtClean="0"/>
                  <a:t>: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০১৭৩৭৯৬২২৮১ </a:t>
                </a:r>
              </a:p>
              <a:p>
                <a:r>
                  <a:rPr lang="ar-SA" sz="3200" dirty="0" smtClean="0">
                    <a:hlinkClick r:id="rId2"/>
                  </a:rPr>
                  <a:t>إيميل</a:t>
                </a:r>
                <a:r>
                  <a:rPr lang="en-US" sz="3200" dirty="0" smtClean="0"/>
                  <a:t>: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nasrindakua@gmail.com</a:t>
                </a:r>
                <a:endParaRPr lang="en-US" alt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819398" y="304800"/>
                <a:ext cx="3078087" cy="92333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>
                <a:spAutoFit/>
              </a:bodyPr>
              <a:lstStyle/>
              <a:p>
                <a:r>
                  <a:rPr lang="ar-SA" sz="5400" dirty="0">
                    <a:latin typeface="NikoshBAN" pitchFamily="2" charset="0"/>
                  </a:rPr>
                  <a:t>تعريف المعلم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6564868"/>
                <a:ext cx="7010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জামিলাতুন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নেছা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মৌলভী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ছড়ারকুটি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আল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ওয়াহেদীয়া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‍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দ্বি-মুখী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দাখিল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সুন্দরগঞ্জ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206" y="1511300"/>
              <a:ext cx="2238375" cy="298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9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6592" y="643972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6158"/>
            <a:ext cx="9144000" cy="6846627"/>
            <a:chOff x="0" y="19334"/>
            <a:chExt cx="7010400" cy="6846627"/>
          </a:xfrm>
        </p:grpSpPr>
        <p:sp>
          <p:nvSpPr>
            <p:cNvPr id="3" name="Rectangle 2"/>
            <p:cNvSpPr/>
            <p:nvPr/>
          </p:nvSpPr>
          <p:spPr>
            <a:xfrm>
              <a:off x="0" y="6527407"/>
              <a:ext cx="7010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1529026"/>
                </p:ext>
              </p:extLst>
            </p:nvPr>
          </p:nvGraphicFramePr>
          <p:xfrm>
            <a:off x="4112185" y="2506639"/>
            <a:ext cx="2197453" cy="3497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Acrobat Document" r:id="rId3" imgW="4886129" imgH="6505454" progId="AcroExch.Document.7">
                    <p:embed/>
                  </p:oleObj>
                </mc:Choice>
                <mc:Fallback>
                  <p:oleObj name="Acrobat Document" r:id="rId3" imgW="4886129" imgH="6505454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185" y="2506639"/>
                          <a:ext cx="2197453" cy="3497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077311" y="19334"/>
              <a:ext cx="2133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5260" y="2474794"/>
              <a:ext cx="3721257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3200" dirty="0">
                  <a:latin typeface="NikoshBAN" pitchFamily="2" charset="0"/>
                </a:rPr>
                <a:t>اللُّغَةُ الْعَرَبِيَّةُ الْاِتِّصَالِيَّةُ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r-SA" sz="2800" dirty="0">
                  <a:latin typeface="NikoshBAN" pitchFamily="2" charset="0"/>
                </a:rPr>
                <a:t>لِلصَّفِّ التَّاسِعِ وَالْعَاشِرِ مِنَ </a:t>
              </a:r>
              <a:r>
                <a:rPr lang="ar-SA" sz="2800" dirty="0" smtClean="0">
                  <a:latin typeface="NikoshBAN" pitchFamily="2" charset="0"/>
                </a:rPr>
                <a:t>الدَّاخِلِ</a:t>
              </a:r>
              <a:endParaRPr lang="bn-BD" sz="2800" dirty="0" smtClean="0">
                <a:latin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ar-SA" sz="3200" dirty="0"/>
                <a:t>الْوَحْدَةُ </a:t>
              </a:r>
              <a:r>
                <a:rPr lang="ar-SA" sz="3200" dirty="0" smtClean="0"/>
                <a:t>الْأُولَى</a:t>
              </a:r>
              <a:endParaRPr lang="bn-BD" sz="3200" dirty="0" smtClean="0">
                <a:latin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ar-SA" sz="3200" dirty="0" smtClean="0">
                  <a:latin typeface="NikoshBAN" pitchFamily="2" charset="0"/>
                </a:rPr>
                <a:t>الدَّرْسُ </a:t>
              </a:r>
              <a:r>
                <a:rPr lang="ar-SA" sz="3200" dirty="0">
                  <a:latin typeface="NikoshBAN" pitchFamily="2" charset="0"/>
                </a:rPr>
                <a:t>الثَّانِي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r-SA" sz="3200" dirty="0">
                  <a:latin typeface="NikoshBAN" pitchFamily="2" charset="0"/>
                </a:rPr>
                <a:t>الْقُرْآنُ كِتَابُ اللهِ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5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তারতীল ও লাহনের বিবরণ: কুরআন পাঠের সঠিক পদ্ধতি ও সুর&quot; - কুরআন শিক্ষা -  তাজবীদসহ কোরআন তেলাওয়াত শেখ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59" y="31933"/>
            <a:ext cx="3625720" cy="20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57200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দেখো তো, ছবিতে শিক্ষার্থী কী করছে?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60032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কুরআন কার কিতাব?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21797"/>
            <a:ext cx="7494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ঠিক বলেছো। আমরা যখন বলি 'কুরআন আল্লাহর কিতাব', তখন আরবিতে বলা হয়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"</a:t>
            </a:r>
            <a:r>
              <a:rPr lang="ar-SA" sz="2800" b="1" dirty="0">
                <a:latin typeface="NikoshBAN" pitchFamily="2" charset="0"/>
              </a:rPr>
              <a:t>الْقُرْآنُ كِتَابُ اللهِ"</a:t>
            </a:r>
            <a:r>
              <a:rPr lang="ar-SA" sz="2800" dirty="0">
                <a:latin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এটাই আজকে আমাদের আলোচনার বিষয়।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880" y="3886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আচ্ছা, আমরা সবাই জানি কুরআন মাজিদ পৃথিবীর সবচেয়ে দামি ও শ্রেষ্ঠ বই। এই বইটি কে পাঠিয়েছেন? মহান আল্লাহ তাআলা। তাহলে আমরা বলতে পারি, "আল-কুরআন হলো আল্লাহর কিতাব"। এই কথাটিই আরবিতে সুন্দর করে লেখা আছে আমাদের আজকের পাঠে।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2391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80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latin typeface="NikoshBAN" pitchFamily="2" charset="0"/>
              </a:rPr>
              <a:t>دَرْسُ </a:t>
            </a:r>
            <a:r>
              <a:rPr lang="ar-SA" sz="3200" dirty="0" smtClean="0">
                <a:latin typeface="NikoshBAN" pitchFamily="2" charset="0"/>
              </a:rPr>
              <a:t>الْيَوْمِ</a:t>
            </a:r>
            <a:r>
              <a:rPr lang="bn-BD" sz="3200" dirty="0" smtClean="0">
                <a:latin typeface="NikoshBAN" pitchFamily="2" charset="0"/>
              </a:rPr>
              <a:t>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6724" y="1703457"/>
            <a:ext cx="2702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atin typeface="NikoshBAN" pitchFamily="2" charset="0"/>
              </a:rPr>
              <a:t>الْقُرْآنُ كِتَابُ </a:t>
            </a:r>
            <a:r>
              <a:rPr lang="ar-SA" sz="4000" b="1" dirty="0" smtClean="0">
                <a:latin typeface="NikoshBAN" pitchFamily="2" charset="0"/>
              </a:rPr>
              <a:t>الله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606724" y="2360848"/>
            <a:ext cx="27029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824" y="6488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032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6" y="304800"/>
            <a:ext cx="9124666" cy="6553200"/>
            <a:chOff x="-10236" y="304800"/>
            <a:chExt cx="9124666" cy="6553200"/>
          </a:xfrm>
        </p:grpSpPr>
        <p:sp>
          <p:nvSpPr>
            <p:cNvPr id="4" name="Rectangle 3"/>
            <p:cNvSpPr/>
            <p:nvPr/>
          </p:nvSpPr>
          <p:spPr>
            <a:xfrm>
              <a:off x="3094630" y="304800"/>
              <a:ext cx="6019800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2800" b="1" dirty="0"/>
                <a:t>أَهْدَافُ الدَّرْسِ:</a:t>
              </a:r>
              <a:r>
                <a:rPr lang="ar-SA" sz="2800" dirty="0"/>
                <a:t> </a:t>
              </a:r>
              <a:endParaRPr lang="bn-BD" sz="2800" dirty="0" smtClean="0"/>
            </a:p>
            <a:p>
              <a:pPr algn="r">
                <a:lnSpc>
                  <a:spcPct val="150000"/>
                </a:lnSpc>
              </a:pPr>
              <a:r>
                <a:rPr lang="ar-SA" sz="2800" b="1" dirty="0" smtClean="0"/>
                <a:t>بَعْدَ </a:t>
              </a:r>
              <a:r>
                <a:rPr lang="ar-SA" sz="2800" b="1" dirty="0"/>
                <a:t>إِكْمَالِ هَذَا الدَّرْسِ يَقْدِرُ الطَّالِبُ عَلَى مَا يَلِي</a:t>
              </a:r>
              <a:r>
                <a:rPr lang="ar-SA" b="1" dirty="0"/>
                <a:t>: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2129107"/>
              <a:ext cx="35221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indent="-514350">
                <a:buFont typeface="Wingdings" pitchFamily="2" charset="2"/>
                <a:buChar char="Ø"/>
              </a:pPr>
              <a:r>
                <a:rPr lang="ar-SA" sz="2800" b="1" dirty="0"/>
                <a:t>أَنْ يَقْرَأَ بِالنُّطْقِ الصَّحِيحِ.</a:t>
              </a:r>
              <a:endParaRPr lang="en-US" sz="28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1069" y="2870326"/>
              <a:ext cx="34628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ar-SA" sz="2800" b="1" dirty="0"/>
                <a:t>أَنْ يُبَيِّنَ الْمَعْنَى الْمُفْرَدَاتِ</a:t>
              </a:r>
              <a:endParaRPr lang="en-US" sz="28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3398222"/>
              <a:ext cx="4235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ar-SA" sz="2800" b="1" dirty="0"/>
                <a:t>أَنْ يُتَرْجِمَ الْجُمَلَ تَرْجَمَةً بَسِيطَةً.</a:t>
              </a:r>
              <a:endParaRPr lang="en-US" sz="28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0236" y="6488668"/>
              <a:ext cx="762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2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334" y="0"/>
            <a:ext cx="8591265" cy="6858000"/>
            <a:chOff x="19334" y="0"/>
            <a:chExt cx="8591265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0"/>
              <a:ext cx="7010399" cy="445599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334" y="6488668"/>
              <a:ext cx="8381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62066" y="4648200"/>
            <a:ext cx="8096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pPr algn="r"/>
            <a:r>
              <a:rPr lang="ar-SA" sz="2800" b="1" dirty="0" smtClean="0"/>
              <a:t>نُعْمَانُ </a:t>
            </a:r>
            <a:r>
              <a:rPr lang="ar-SA" sz="2800" b="1" dirty="0"/>
              <a:t>وَلَدٌ صَالِحٌ يَدْرُسُ فِي الصَّفِّ التَّاسِعِ مِنَ الدَّاخِلِ. وَهُوَ طَالِبٌ مُوَاظِبٌ وَمُطِيعٌ. وَأَبُوهُ أُسْتَاذُ الْقُرْآنِ الْكَرِيمِ. ذَاتَ يَوْمٍ كَانَ نُعْمَانُ يَقْرَأُ الْقُرْآنَ فَجَاءَهُ أَبُوهُ وَقَالَ لَهُ</a:t>
            </a:r>
            <a:r>
              <a:rPr lang="en-US" sz="2800" b="1" dirty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7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8153400" cy="6858000"/>
            <a:chOff x="0" y="0"/>
            <a:chExt cx="8153400" cy="6858000"/>
          </a:xfrm>
        </p:grpSpPr>
        <p:sp>
          <p:nvSpPr>
            <p:cNvPr id="2" name="Rectangle 1"/>
            <p:cNvSpPr/>
            <p:nvPr/>
          </p:nvSpPr>
          <p:spPr>
            <a:xfrm flipH="1">
              <a:off x="1219200" y="0"/>
              <a:ext cx="693420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مَاذَا تَقْرَأُ يَا نُعْمَانُ؟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أَقْرَأُ الْقُرْآنَ الْكَرِيمَ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كَمْ سَاعَةً تَقْرَأُ الْقُرْآنَ كُلَّ يَوْمٍ؟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أَقْرَأُ سَاعَةً وَالنِّصْفَ تَقْرِيبًا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أَأَنْتَ تَقْرَأُ الْقُرْآنَ بِالتَّرْجَمَةِ أَمْ تَتْلُو الْقُرْآنَ فَقَطْ؟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أَقْرَأُ الْقُرْآنَ بِالتَّرْجَمَةِ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أَحْسَنْتَ . مِنْ أَيْنَ أَنْتَ تَقْرَأُ الْقُرْآنَ الْآنَ؟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أَقْرَأُ مِنْ سُورَةِ الْبَقَرَةِ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مِنْ أَيِّ كِتَابٍ أَنْتَ تَقْرَأُ التَّرْجَمَةَ؟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88668"/>
              <a:ext cx="7696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0707" y="39806"/>
            <a:ext cx="9144000" cy="6806358"/>
            <a:chOff x="-30707" y="39806"/>
            <a:chExt cx="9144000" cy="6806358"/>
          </a:xfrm>
        </p:grpSpPr>
        <p:sp>
          <p:nvSpPr>
            <p:cNvPr id="2" name="Rectangle 1"/>
            <p:cNvSpPr/>
            <p:nvPr/>
          </p:nvSpPr>
          <p:spPr>
            <a:xfrm>
              <a:off x="-30707" y="39806"/>
              <a:ext cx="9144000" cy="5724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أَقْرَأُ مِنْ كِتَابِ الْمَدْرَسَةِ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هَذَا جَيِّدٌ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قَدْ يُفَسِّرُ الْأُسْتَاذُ فِي الْفَصْلِ ، يَا أَبِي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!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كَمْ سُورَةً فِي الْقُرْآنِ الْكَرِيمِ؟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نُعْمَانُ : فِي الْقُرْآنِ الْكَرِيمِ مِائَةٌ وَأَرْبَعَ عَشْرَةَ سُورَةً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مَا هِيَ السُّوَرُ الْمَكِّيَّةُ وَالْمَدَنِيَّةُ؟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400" b="1" dirty="0">
                  <a:latin typeface="NikoshBAN" pitchFamily="2" charset="0"/>
                </a:rPr>
                <a:t>نُعْمَانُ : فِي الْقُرْآنِ الْكَرِيمِ مِائَةٌ وَأَرْبَعَ عَشْرَةَ سُورَةً، أَمَّا السُّوَرُ الْمَكِّيَّةُ هِيَ الَّتِي نَزَلَتْ قَبْلَ الْهِجْرَةِ وَلَوْ فِي غَيْرِ مَكَّةَ وَالسُّوَرُ الْمَدَنِيَّةُ هِيَ الَّتِي نَزَلَتْ بَعْدَ الْهِجْرَةِ وَلَوْ فِي غَيْرِ الْمَدِينَةِ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ar-SA" sz="2800" b="1" dirty="0">
                  <a:latin typeface="NikoshBAN" pitchFamily="2" charset="0"/>
                </a:rPr>
                <a:t>الْأَبُ : مَا هِيَ خَصَائِصُ السُّوَرِ الْمَكِّيَّةِ وَالسُّوَرِ الْمَدَنِيَّةِ؟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7961" y="6476832"/>
              <a:ext cx="78565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3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কুরআন কিতাবুল্লাহ পার্ট-৩ পিপিট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কুরআন কিতাবুল্লাহ পার্ট-৩ পিপিটি</Template>
  <TotalTime>0</TotalTime>
  <Words>1371</Words>
  <Application>Microsoft Office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কুরআন কিতাবুল্লাহ পার্ট-৩ পিপিটি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2026-07-20T10:56:54Z</dcterms:created>
  <dcterms:modified xsi:type="dcterms:W3CDTF">2026-07-20T10:57:42Z</dcterms:modified>
</cp:coreProperties>
</file>