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85" r:id="rId3"/>
    <p:sldId id="286" r:id="rId4"/>
    <p:sldId id="266" r:id="rId5"/>
    <p:sldId id="288" r:id="rId6"/>
    <p:sldId id="287" r:id="rId7"/>
    <p:sldId id="267" r:id="rId8"/>
    <p:sldId id="268" r:id="rId9"/>
    <p:sldId id="269" r:id="rId10"/>
    <p:sldId id="278" r:id="rId11"/>
    <p:sldId id="279" r:id="rId12"/>
    <p:sldId id="270" r:id="rId13"/>
    <p:sldId id="271" r:id="rId14"/>
    <p:sldId id="272" r:id="rId15"/>
    <p:sldId id="273" r:id="rId16"/>
    <p:sldId id="258" r:id="rId17"/>
    <p:sldId id="277" r:id="rId18"/>
    <p:sldId id="281" r:id="rId19"/>
    <p:sldId id="283" r:id="rId20"/>
    <p:sldId id="259" r:id="rId21"/>
    <p:sldId id="260" r:id="rId22"/>
    <p:sldId id="263" r:id="rId23"/>
    <p:sldId id="264"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44" d="100"/>
          <a:sy n="44" d="100"/>
        </p:scale>
        <p:origin x="106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Greeting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8D2A45-21A1-34B6-2A67-8B86F1D6F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54461" y="1371600"/>
            <a:ext cx="3168603" cy="5000626"/>
          </a:xfrm>
          <a:prstGeom prst="rect">
            <a:avLst/>
          </a:prstGeom>
        </p:spPr>
      </p:pic>
      <p:sp>
        <p:nvSpPr>
          <p:cNvPr id="3" name="Rectangle: Rounded Corners 2">
            <a:extLst>
              <a:ext uri="{FF2B5EF4-FFF2-40B4-BE49-F238E27FC236}">
                <a16:creationId xmlns:a16="http://schemas.microsoft.com/office/drawing/2014/main" id="{7A26D00E-3B98-20A7-2F19-530B9544A039}"/>
              </a:ext>
            </a:extLst>
          </p:cNvPr>
          <p:cNvSpPr/>
          <p:nvPr/>
        </p:nvSpPr>
        <p:spPr>
          <a:xfrm>
            <a:off x="2675685" y="1234017"/>
            <a:ext cx="7911353" cy="3409419"/>
          </a:xfrm>
          <a:prstGeom prst="roundRect">
            <a:avLst/>
          </a:prstGeom>
          <a:gradFill>
            <a:gsLst>
              <a:gs pos="0">
                <a:schemeClr val="accent1">
                  <a:lumMod val="5000"/>
                  <a:lumOff val="95000"/>
                </a:schemeClr>
              </a:gs>
              <a:gs pos="100000">
                <a:schemeClr val="accent1">
                  <a:lumMod val="30000"/>
                  <a:lumOff val="70000"/>
                </a:schemeClr>
              </a:gs>
            </a:gsLst>
            <a:lin ang="5400000" scaled="1"/>
          </a:gradFill>
          <a:effectLst>
            <a:outerShdw blurRad="139700" dist="165100" dir="3900000" sx="99000" sy="99000" algn="ctr" rotWithShape="0">
              <a:srgbClr val="000000"/>
            </a:outerShdw>
          </a:effectLst>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pic>
        <p:nvPicPr>
          <p:cNvPr id="5" name="Picture 4">
            <a:extLst>
              <a:ext uri="{FF2B5EF4-FFF2-40B4-BE49-F238E27FC236}">
                <a16:creationId xmlns:a16="http://schemas.microsoft.com/office/drawing/2014/main" id="{4A4F4496-4915-9CAE-A99E-55A3B0B5870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5392637" y="1842076"/>
            <a:ext cx="2193306" cy="2193300"/>
          </a:xfrm>
          <a:prstGeom prst="rect">
            <a:avLst/>
          </a:prstGeom>
        </p:spPr>
      </p:pic>
      <p:pic>
        <p:nvPicPr>
          <p:cNvPr id="6" name="Picture 5">
            <a:extLst>
              <a:ext uri="{FF2B5EF4-FFF2-40B4-BE49-F238E27FC236}">
                <a16:creationId xmlns:a16="http://schemas.microsoft.com/office/drawing/2014/main" id="{83D5597B-7B11-E20A-F84A-61EEEC2F7F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7421"/>
            <a:ext cx="870801" cy="834227"/>
          </a:xfrm>
          <a:prstGeom prst="rect">
            <a:avLst/>
          </a:prstGeom>
        </p:spPr>
      </p:pic>
    </p:spTree>
    <p:extLst>
      <p:ext uri="{BB962C8B-B14F-4D97-AF65-F5344CB8AC3E}">
        <p14:creationId xmlns:p14="http://schemas.microsoft.com/office/powerpoint/2010/main" val="318369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937 -0.03912 L 0.64987 0.86644 " pathEditMode="relative" rAng="0" ptsTypes="AA">
                                      <p:cBhvr>
                                        <p:cTn id="6" dur="4000" fill="hold"/>
                                        <p:tgtEl>
                                          <p:spTgt spid="6"/>
                                        </p:tgtEl>
                                        <p:attrNameLst>
                                          <p:attrName>ppt_x</p:attrName>
                                          <p:attrName>ppt_y</p:attrName>
                                        </p:attrNameLst>
                                      </p:cBhvr>
                                      <p:rCtr x="32018" y="4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33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dendity">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6C0E0-AEBD-A6AD-7336-39B075885C8B}"/>
              </a:ext>
            </a:extLst>
          </p:cNvPr>
          <p:cNvSpPr txBox="1"/>
          <p:nvPr/>
        </p:nvSpPr>
        <p:spPr>
          <a:xfrm>
            <a:off x="5171693" y="462296"/>
            <a:ext cx="2082019" cy="769441"/>
          </a:xfrm>
          <a:prstGeom prst="rect">
            <a:avLst/>
          </a:prstGeom>
          <a:solidFill>
            <a:schemeClr val="bg1">
              <a:lumMod val="95000"/>
            </a:schemeClr>
          </a:solidFill>
          <a:ln w="28575">
            <a:noFill/>
          </a:ln>
          <a:scene3d>
            <a:camera prst="orthographicFront"/>
            <a:lightRig rig="threePt" dir="t"/>
          </a:scene3d>
          <a:sp3d>
            <a:bevelT w="114300" prst="artDeco"/>
          </a:sp3d>
        </p:spPr>
        <p:txBody>
          <a:bodyPr wrap="square" rtlCol="0">
            <a:spAutoFit/>
          </a:bodyPr>
          <a:lstStyle/>
          <a:p>
            <a:pPr algn="ctr"/>
            <a:r>
              <a:rPr lang="en-US" sz="4400" b="1" dirty="0" err="1">
                <a:latin typeface="NikoshBAN" panose="02000000000000000000" pitchFamily="2" charset="0"/>
                <a:cs typeface="NikoshBAN" panose="02000000000000000000" pitchFamily="2" charset="0"/>
              </a:rPr>
              <a:t>পরিচিতি</a:t>
            </a:r>
            <a:endParaRPr lang="en-US" sz="4400" b="1"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BA42758E-9EA4-428E-9F78-BBDF42125B0F}"/>
              </a:ext>
            </a:extLst>
          </p:cNvPr>
          <p:cNvSpPr/>
          <p:nvPr/>
        </p:nvSpPr>
        <p:spPr>
          <a:xfrm flipV="1">
            <a:off x="363415" y="1341715"/>
            <a:ext cx="11083512"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A3F07E6-1309-37C6-3309-E58345E229EB}"/>
              </a:ext>
            </a:extLst>
          </p:cNvPr>
          <p:cNvSpPr/>
          <p:nvPr/>
        </p:nvSpPr>
        <p:spPr>
          <a:xfrm flipV="1">
            <a:off x="4072776" y="1257138"/>
            <a:ext cx="7735194"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EB28EDD-F09C-1E93-4043-58BCAC4B3F8E}"/>
              </a:ext>
            </a:extLst>
          </p:cNvPr>
          <p:cNvSpPr/>
          <p:nvPr/>
        </p:nvSpPr>
        <p:spPr>
          <a:xfrm rot="5400000" flipV="1">
            <a:off x="4270531" y="3909144"/>
            <a:ext cx="3930064"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355BEEE2-C372-7224-CB6F-0079CE40E0A0}"/>
              </a:ext>
            </a:extLst>
          </p:cNvPr>
          <p:cNvSpPr>
            <a:spLocks noGrp="1"/>
          </p:cNvSpPr>
          <p:nvPr>
            <p:ph type="pic" sz="quarter" idx="10"/>
          </p:nvPr>
        </p:nvSpPr>
        <p:spPr>
          <a:xfrm>
            <a:off x="2317580" y="2241811"/>
            <a:ext cx="1970252" cy="1950843"/>
          </a:xfrm>
          <a:prstGeom prst="rect">
            <a:avLst/>
          </a:prstGeom>
        </p:spPr>
        <p:txBody>
          <a:bodyPr/>
          <a:lstStyle>
            <a:lvl1pPr>
              <a:defRPr sz="2000"/>
            </a:lvl1pPr>
          </a:lstStyle>
          <a:p>
            <a:r>
              <a:rPr lang="en-US"/>
              <a:t>Click icon to add picture</a:t>
            </a:r>
            <a:endParaRPr lang="en-US" dirty="0"/>
          </a:p>
        </p:txBody>
      </p:sp>
      <p:sp>
        <p:nvSpPr>
          <p:cNvPr id="12" name="Picture Placeholder 10">
            <a:extLst>
              <a:ext uri="{FF2B5EF4-FFF2-40B4-BE49-F238E27FC236}">
                <a16:creationId xmlns:a16="http://schemas.microsoft.com/office/drawing/2014/main" id="{AEC83A02-EA9B-F924-11E8-5D5D82A5F0D6}"/>
              </a:ext>
            </a:extLst>
          </p:cNvPr>
          <p:cNvSpPr>
            <a:spLocks noGrp="1"/>
          </p:cNvSpPr>
          <p:nvPr>
            <p:ph type="pic" sz="quarter" idx="11"/>
          </p:nvPr>
        </p:nvSpPr>
        <p:spPr>
          <a:xfrm>
            <a:off x="8067616" y="2241811"/>
            <a:ext cx="1970252" cy="1950843"/>
          </a:xfrm>
          <a:prstGeom prst="rect">
            <a:avLst/>
          </a:prstGeom>
        </p:spPr>
        <p:txBody>
          <a:bodyPr/>
          <a:lstStyle>
            <a:lvl1pPr>
              <a:defRPr sz="2000"/>
            </a:lvl1pPr>
          </a:lstStyle>
          <a:p>
            <a:r>
              <a:rPr lang="en-US"/>
              <a:t>Click icon to add picture</a:t>
            </a:r>
            <a:endParaRPr lang="en-US" dirty="0"/>
          </a:p>
        </p:txBody>
      </p:sp>
      <p:sp>
        <p:nvSpPr>
          <p:cNvPr id="8" name="TextBox 7">
            <a:extLst>
              <a:ext uri="{FF2B5EF4-FFF2-40B4-BE49-F238E27FC236}">
                <a16:creationId xmlns:a16="http://schemas.microsoft.com/office/drawing/2014/main" id="{A53B9FA6-4A0F-4E2B-6CEA-704829109C7D}"/>
              </a:ext>
            </a:extLst>
          </p:cNvPr>
          <p:cNvSpPr txBox="1"/>
          <p:nvPr/>
        </p:nvSpPr>
        <p:spPr>
          <a:xfrm>
            <a:off x="2201902" y="1553012"/>
            <a:ext cx="2201608" cy="523220"/>
          </a:xfrm>
          <a:prstGeom prst="rect">
            <a:avLst/>
          </a:prstGeom>
          <a:solidFill>
            <a:schemeClr val="bg1">
              <a:lumMod val="95000"/>
            </a:schemeClr>
          </a:solidFill>
          <a:ln w="28575">
            <a:noFill/>
          </a:ln>
          <a:scene3d>
            <a:camera prst="orthographicFront"/>
            <a:lightRig rig="threePt" dir="t"/>
          </a:scene3d>
          <a:sp3d>
            <a:bevelT w="114300" prst="artDeco"/>
          </a:sp3d>
        </p:spPr>
        <p:txBody>
          <a:bodyPr wrap="square" rtlCol="0">
            <a:spAutoFit/>
          </a:bodyPr>
          <a:lstStyle/>
          <a:p>
            <a:pPr algn="ctr"/>
            <a:r>
              <a:rPr lang="bn-IN" sz="2800" b="1" dirty="0">
                <a:latin typeface="NikoshBAN" panose="02000000000000000000" pitchFamily="2" charset="0"/>
                <a:cs typeface="NikoshBAN" panose="02000000000000000000" pitchFamily="2" charset="0"/>
              </a:rPr>
              <a:t>শিক্ষক </a:t>
            </a:r>
            <a:r>
              <a:rPr lang="en-US" sz="2800" b="1" dirty="0" err="1">
                <a:latin typeface="NikoshBAN" panose="02000000000000000000" pitchFamily="2" charset="0"/>
                <a:cs typeface="NikoshBAN" panose="02000000000000000000" pitchFamily="2" charset="0"/>
              </a:rPr>
              <a:t>পরিচিতি</a:t>
            </a:r>
            <a:endParaRPr lang="en-US" sz="2800" b="1"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427B961E-3913-4CCF-9314-6D725B6D97D5}"/>
              </a:ext>
            </a:extLst>
          </p:cNvPr>
          <p:cNvSpPr txBox="1"/>
          <p:nvPr/>
        </p:nvSpPr>
        <p:spPr>
          <a:xfrm>
            <a:off x="8067616" y="1553012"/>
            <a:ext cx="1970252" cy="523220"/>
          </a:xfrm>
          <a:prstGeom prst="rect">
            <a:avLst/>
          </a:prstGeom>
          <a:solidFill>
            <a:schemeClr val="bg1">
              <a:lumMod val="95000"/>
            </a:schemeClr>
          </a:solidFill>
          <a:ln w="28575">
            <a:noFill/>
          </a:ln>
          <a:scene3d>
            <a:camera prst="orthographicFront"/>
            <a:lightRig rig="threePt" dir="t"/>
          </a:scene3d>
          <a:sp3d>
            <a:bevelT w="114300" prst="artDeco"/>
          </a:sp3d>
        </p:spPr>
        <p:txBody>
          <a:bodyPr wrap="square" rtlCol="0">
            <a:spAutoFit/>
          </a:bodyPr>
          <a:lstStyle/>
          <a:p>
            <a:pPr algn="ctr"/>
            <a:r>
              <a:rPr lang="bn-IN" sz="2800" b="1" dirty="0">
                <a:latin typeface="NikoshBAN" panose="02000000000000000000" pitchFamily="2" charset="0"/>
                <a:cs typeface="NikoshBAN" panose="02000000000000000000" pitchFamily="2" charset="0"/>
              </a:rPr>
              <a:t>পাঠ পরিচিতি</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341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oup Wor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1B47E9-4A65-A2A2-6D3F-5E3DBED5D26A}"/>
              </a:ext>
            </a:extLst>
          </p:cNvPr>
          <p:cNvSpPr txBox="1"/>
          <p:nvPr/>
        </p:nvSpPr>
        <p:spPr>
          <a:xfrm>
            <a:off x="1487295" y="1022831"/>
            <a:ext cx="2647564" cy="83612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5833"/>
              </a:lnSpc>
            </a:pPr>
            <a:r>
              <a:rPr lang="bn-IN" sz="4400" dirty="0">
                <a:effectLst>
                  <a:outerShdw blurRad="38100" dist="38100" dir="2700000" algn="tl">
                    <a:srgbClr val="000000">
                      <a:alpha val="43137"/>
                    </a:srgbClr>
                  </a:outerShdw>
                </a:effectLst>
                <a:latin typeface="NikoshBAN" pitchFamily="2" charset="0"/>
                <a:cs typeface="NikoshBAN" pitchFamily="2" charset="0"/>
              </a:rPr>
              <a:t>দলীয় </a:t>
            </a:r>
            <a:r>
              <a:rPr lang="en-US" sz="4400" dirty="0" err="1">
                <a:effectLst>
                  <a:outerShdw blurRad="38100" dist="38100" dir="2700000" algn="tl">
                    <a:srgbClr val="000000">
                      <a:alpha val="43137"/>
                    </a:srgbClr>
                  </a:outerShdw>
                </a:effectLst>
                <a:latin typeface="NikoshBAN" pitchFamily="2" charset="0"/>
                <a:cs typeface="NikoshBAN" pitchFamily="2" charset="0"/>
              </a:rPr>
              <a:t>কাজ</a:t>
            </a:r>
            <a:r>
              <a:rPr lang="bn-IN" sz="3200" b="1" dirty="0">
                <a:ln w="11430"/>
                <a:effectLst>
                  <a:outerShdw blurRad="50800" dist="39000" dir="5460000" algn="tl">
                    <a:srgbClr val="000000">
                      <a:alpha val="38000"/>
                    </a:srgbClr>
                  </a:outerShdw>
                </a:effectLst>
                <a:latin typeface="NikoshBAN" pitchFamily="2" charset="0"/>
                <a:cs typeface="NikoshBAN" pitchFamily="2" charset="0"/>
              </a:rPr>
              <a:t>                         </a:t>
            </a:r>
            <a:endParaRPr lang="bn-IN" sz="5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4" name="Rectangle 3">
            <a:extLst>
              <a:ext uri="{FF2B5EF4-FFF2-40B4-BE49-F238E27FC236}">
                <a16:creationId xmlns:a16="http://schemas.microsoft.com/office/drawing/2014/main" id="{03FC6C1C-F4B9-4D76-A848-95D9704D9442}"/>
              </a:ext>
            </a:extLst>
          </p:cNvPr>
          <p:cNvSpPr/>
          <p:nvPr/>
        </p:nvSpPr>
        <p:spPr>
          <a:xfrm rot="10800000">
            <a:off x="771731" y="1765109"/>
            <a:ext cx="10648538"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7A97FF-4485-7CF1-D49C-6805D20D514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7692" b="83462" l="3385" r="92538">
                        <a14:foregroundMark x1="8846" y1="50154" x2="8846" y2="50154"/>
                        <a14:foregroundMark x1="4769" y1="48923" x2="4769" y2="48923"/>
                        <a14:foregroundMark x1="62769" y1="37000" x2="62769" y2="37000"/>
                        <a14:foregroundMark x1="61692" y1="36615" x2="61692" y2="36615"/>
                        <a14:foregroundMark x1="92692" y1="43538" x2="92692" y2="43538"/>
                        <a14:foregroundMark x1="81769" y1="64077" x2="81769" y2="64077"/>
                        <a14:foregroundMark x1="81769" y1="64077" x2="81769" y2="64077"/>
                        <a14:foregroundMark x1="24538" y1="37000" x2="24538" y2="37000"/>
                        <a14:foregroundMark x1="42769" y1="17769" x2="42769" y2="17769"/>
                        <a14:foregroundMark x1="41308" y1="34923" x2="41308" y2="34923"/>
                        <a14:foregroundMark x1="3385" y1="48077" x2="3385" y2="48077"/>
                        <a14:foregroundMark x1="38000" y1="39077" x2="38000" y2="39077"/>
                        <a14:foregroundMark x1="55154" y1="32923" x2="55154" y2="32923"/>
                      </a14:backgroundRemoval>
                    </a14:imgEffect>
                  </a14:imgLayer>
                </a14:imgProps>
              </a:ext>
              <a:ext uri="{28A0092B-C50C-407E-A947-70E740481C1C}">
                <a14:useLocalDpi xmlns:a14="http://schemas.microsoft.com/office/drawing/2010/main" val="0"/>
              </a:ext>
            </a:extLst>
          </a:blip>
          <a:srcRect t="10951" b="8280"/>
          <a:stretch/>
        </p:blipFill>
        <p:spPr>
          <a:xfrm>
            <a:off x="5173683" y="385729"/>
            <a:ext cx="1844634" cy="1326143"/>
          </a:xfrm>
          <a:prstGeom prst="rect">
            <a:avLst/>
          </a:prstGeom>
        </p:spPr>
      </p:pic>
      <p:pic>
        <p:nvPicPr>
          <p:cNvPr id="6" name="Picture 5">
            <a:extLst>
              <a:ext uri="{FF2B5EF4-FFF2-40B4-BE49-F238E27FC236}">
                <a16:creationId xmlns:a16="http://schemas.microsoft.com/office/drawing/2014/main" id="{D44663F5-F511-4080-762D-BB7C01908DE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7692" b="83462" l="3385" r="92538">
                        <a14:foregroundMark x1="8846" y1="50154" x2="8846" y2="50154"/>
                        <a14:foregroundMark x1="4769" y1="48923" x2="4769" y2="48923"/>
                        <a14:foregroundMark x1="62769" y1="37000" x2="62769" y2="37000"/>
                        <a14:foregroundMark x1="61692" y1="36615" x2="61692" y2="36615"/>
                        <a14:foregroundMark x1="92692" y1="43538" x2="92692" y2="43538"/>
                        <a14:foregroundMark x1="81769" y1="64077" x2="81769" y2="64077"/>
                        <a14:foregroundMark x1="81769" y1="64077" x2="81769" y2="64077"/>
                        <a14:foregroundMark x1="24538" y1="37000" x2="24538" y2="37000"/>
                        <a14:foregroundMark x1="42769" y1="17769" x2="42769" y2="17769"/>
                        <a14:foregroundMark x1="41308" y1="34923" x2="41308" y2="34923"/>
                        <a14:foregroundMark x1="3385" y1="48077" x2="3385" y2="48077"/>
                        <a14:foregroundMark x1="38000" y1="39077" x2="38000" y2="39077"/>
                        <a14:foregroundMark x1="55154" y1="32923" x2="55154" y2="32923"/>
                      </a14:backgroundRemoval>
                    </a14:imgEffect>
                  </a14:imgLayer>
                </a14:imgProps>
              </a:ext>
              <a:ext uri="{28A0092B-C50C-407E-A947-70E740481C1C}">
                <a14:useLocalDpi xmlns:a14="http://schemas.microsoft.com/office/drawing/2010/main" val="0"/>
              </a:ext>
            </a:extLst>
          </a:blip>
          <a:srcRect t="10951" b="8280"/>
          <a:stretch/>
        </p:blipFill>
        <p:spPr>
          <a:xfrm>
            <a:off x="7483496" y="389887"/>
            <a:ext cx="1844634" cy="1326143"/>
          </a:xfrm>
          <a:prstGeom prst="rect">
            <a:avLst/>
          </a:prstGeom>
        </p:spPr>
      </p:pic>
    </p:spTree>
    <p:extLst>
      <p:ext uri="{BB962C8B-B14F-4D97-AF65-F5344CB8AC3E}">
        <p14:creationId xmlns:p14="http://schemas.microsoft.com/office/powerpoint/2010/main" val="374069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irWor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1B47E9-4A65-A2A2-6D3F-5E3DBED5D26A}"/>
              </a:ext>
            </a:extLst>
          </p:cNvPr>
          <p:cNvSpPr txBox="1"/>
          <p:nvPr/>
        </p:nvSpPr>
        <p:spPr>
          <a:xfrm>
            <a:off x="1930354" y="1022831"/>
            <a:ext cx="2647564" cy="83612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5833"/>
              </a:lnSpc>
            </a:pPr>
            <a:r>
              <a:rPr lang="bn-IN" sz="4400" dirty="0">
                <a:effectLst>
                  <a:outerShdw blurRad="38100" dist="38100" dir="2700000" algn="tl">
                    <a:srgbClr val="000000">
                      <a:alpha val="43137"/>
                    </a:srgbClr>
                  </a:outerShdw>
                </a:effectLst>
                <a:latin typeface="NikoshBAN" pitchFamily="2" charset="0"/>
                <a:cs typeface="NikoshBAN" pitchFamily="2" charset="0"/>
              </a:rPr>
              <a:t>জোড়ায় </a:t>
            </a:r>
            <a:r>
              <a:rPr lang="en-US" sz="4400" dirty="0" err="1">
                <a:effectLst>
                  <a:outerShdw blurRad="38100" dist="38100" dir="2700000" algn="tl">
                    <a:srgbClr val="000000">
                      <a:alpha val="43137"/>
                    </a:srgbClr>
                  </a:outerShdw>
                </a:effectLst>
                <a:latin typeface="NikoshBAN" pitchFamily="2" charset="0"/>
                <a:cs typeface="NikoshBAN" pitchFamily="2" charset="0"/>
              </a:rPr>
              <a:t>কাজ</a:t>
            </a:r>
            <a:r>
              <a:rPr lang="bn-IN" sz="3200" b="1" dirty="0">
                <a:ln w="11430"/>
                <a:effectLst>
                  <a:outerShdw blurRad="50800" dist="39000" dir="5460000" algn="tl">
                    <a:srgbClr val="000000">
                      <a:alpha val="38000"/>
                    </a:srgbClr>
                  </a:outerShdw>
                </a:effectLst>
                <a:latin typeface="NikoshBAN" pitchFamily="2" charset="0"/>
                <a:cs typeface="NikoshBAN" pitchFamily="2" charset="0"/>
              </a:rPr>
              <a:t>                         </a:t>
            </a:r>
            <a:endParaRPr lang="bn-IN" sz="5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4" name="Rectangle 3">
            <a:extLst>
              <a:ext uri="{FF2B5EF4-FFF2-40B4-BE49-F238E27FC236}">
                <a16:creationId xmlns:a16="http://schemas.microsoft.com/office/drawing/2014/main" id="{03FC6C1C-F4B9-4D76-A848-95D9704D9442}"/>
              </a:ext>
            </a:extLst>
          </p:cNvPr>
          <p:cNvSpPr/>
          <p:nvPr/>
        </p:nvSpPr>
        <p:spPr>
          <a:xfrm rot="10800000">
            <a:off x="771731" y="1765109"/>
            <a:ext cx="10648538"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579B8868-7EC4-E706-E9B4-6740293321D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577918" y="518682"/>
            <a:ext cx="1198298" cy="1198298"/>
          </a:xfrm>
          <a:prstGeom prst="rect">
            <a:avLst/>
          </a:prstGeom>
        </p:spPr>
      </p:pic>
      <p:pic>
        <p:nvPicPr>
          <p:cNvPr id="7" name="Graphic 6">
            <a:extLst>
              <a:ext uri="{FF2B5EF4-FFF2-40B4-BE49-F238E27FC236}">
                <a16:creationId xmlns:a16="http://schemas.microsoft.com/office/drawing/2014/main" id="{5C87DC50-4D73-F1D6-CE85-9F673A216A8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120207" y="518682"/>
            <a:ext cx="1198298" cy="1198298"/>
          </a:xfrm>
          <a:prstGeom prst="rect">
            <a:avLst/>
          </a:prstGeom>
        </p:spPr>
      </p:pic>
      <p:pic>
        <p:nvPicPr>
          <p:cNvPr id="8" name="Graphic 7">
            <a:extLst>
              <a:ext uri="{FF2B5EF4-FFF2-40B4-BE49-F238E27FC236}">
                <a16:creationId xmlns:a16="http://schemas.microsoft.com/office/drawing/2014/main" id="{F5998754-D26F-8593-7BED-6F2AD326379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662497" y="518682"/>
            <a:ext cx="1198298" cy="1198298"/>
          </a:xfrm>
          <a:prstGeom prst="rect">
            <a:avLst/>
          </a:prstGeom>
        </p:spPr>
      </p:pic>
    </p:spTree>
    <p:extLst>
      <p:ext uri="{BB962C8B-B14F-4D97-AF65-F5344CB8AC3E}">
        <p14:creationId xmlns:p14="http://schemas.microsoft.com/office/powerpoint/2010/main" val="292234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dividualWor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1B47E9-4A65-A2A2-6D3F-5E3DBED5D26A}"/>
              </a:ext>
            </a:extLst>
          </p:cNvPr>
          <p:cNvSpPr txBox="1"/>
          <p:nvPr/>
        </p:nvSpPr>
        <p:spPr>
          <a:xfrm>
            <a:off x="1487295" y="1022831"/>
            <a:ext cx="2647564" cy="836126"/>
          </a:xfrm>
          <a:prstGeom prst="rect">
            <a:avLst/>
          </a:prstGeom>
          <a:noFill/>
          <a:ln>
            <a:no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5833"/>
              </a:lnSpc>
            </a:pPr>
            <a:r>
              <a:rPr lang="bn-IN" sz="4400" dirty="0">
                <a:effectLst>
                  <a:outerShdw blurRad="38100" dist="38100" dir="2700000" algn="tl">
                    <a:srgbClr val="000000">
                      <a:alpha val="43137"/>
                    </a:srgbClr>
                  </a:outerShdw>
                </a:effectLst>
                <a:latin typeface="NikoshBAN" pitchFamily="2" charset="0"/>
                <a:cs typeface="NikoshBAN" pitchFamily="2" charset="0"/>
              </a:rPr>
              <a:t>একক </a:t>
            </a:r>
            <a:r>
              <a:rPr lang="en-US" sz="4400" dirty="0" err="1">
                <a:effectLst>
                  <a:outerShdw blurRad="38100" dist="38100" dir="2700000" algn="tl">
                    <a:srgbClr val="000000">
                      <a:alpha val="43137"/>
                    </a:srgbClr>
                  </a:outerShdw>
                </a:effectLst>
                <a:latin typeface="NikoshBAN" pitchFamily="2" charset="0"/>
                <a:cs typeface="NikoshBAN" pitchFamily="2" charset="0"/>
              </a:rPr>
              <a:t>কাজ</a:t>
            </a:r>
            <a:r>
              <a:rPr lang="bn-IN" sz="3200" b="1" dirty="0">
                <a:ln w="11430"/>
                <a:effectLst>
                  <a:outerShdw blurRad="50800" dist="39000" dir="5460000" algn="tl">
                    <a:srgbClr val="000000">
                      <a:alpha val="38000"/>
                    </a:srgbClr>
                  </a:outerShdw>
                </a:effectLst>
                <a:latin typeface="NikoshBAN" pitchFamily="2" charset="0"/>
                <a:cs typeface="NikoshBAN" pitchFamily="2" charset="0"/>
              </a:rPr>
              <a:t>                         </a:t>
            </a:r>
            <a:endParaRPr lang="bn-IN" sz="5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4" name="Rectangle 3">
            <a:extLst>
              <a:ext uri="{FF2B5EF4-FFF2-40B4-BE49-F238E27FC236}">
                <a16:creationId xmlns:a16="http://schemas.microsoft.com/office/drawing/2014/main" id="{03FC6C1C-F4B9-4D76-A848-95D9704D9442}"/>
              </a:ext>
            </a:extLst>
          </p:cNvPr>
          <p:cNvSpPr/>
          <p:nvPr/>
        </p:nvSpPr>
        <p:spPr>
          <a:xfrm rot="10800000">
            <a:off x="771731" y="1765109"/>
            <a:ext cx="10648538"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23C8203A-B144-71F9-629E-7AA1C5AF793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590450" y="490194"/>
            <a:ext cx="1226786" cy="1226786"/>
          </a:xfrm>
          <a:prstGeom prst="rect">
            <a:avLst/>
          </a:prstGeom>
        </p:spPr>
      </p:pic>
      <p:pic>
        <p:nvPicPr>
          <p:cNvPr id="7" name="Graphic 6">
            <a:extLst>
              <a:ext uri="{FF2B5EF4-FFF2-40B4-BE49-F238E27FC236}">
                <a16:creationId xmlns:a16="http://schemas.microsoft.com/office/drawing/2014/main" id="{765FB252-1BCA-872A-1B93-6B1E14E5C18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66858" y="395660"/>
            <a:ext cx="1420933" cy="1420933"/>
          </a:xfrm>
          <a:prstGeom prst="rect">
            <a:avLst/>
          </a:prstGeom>
        </p:spPr>
      </p:pic>
      <p:pic>
        <p:nvPicPr>
          <p:cNvPr id="10" name="Graphic 9">
            <a:extLst>
              <a:ext uri="{FF2B5EF4-FFF2-40B4-BE49-F238E27FC236}">
                <a16:creationId xmlns:a16="http://schemas.microsoft.com/office/drawing/2014/main" id="{0931C303-E426-6793-EDC3-8EDF7AA4C5E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297381" y="466991"/>
            <a:ext cx="1226786" cy="1226786"/>
          </a:xfrm>
          <a:prstGeom prst="rect">
            <a:avLst/>
          </a:prstGeom>
        </p:spPr>
      </p:pic>
    </p:spTree>
    <p:extLst>
      <p:ext uri="{BB962C8B-B14F-4D97-AF65-F5344CB8AC3E}">
        <p14:creationId xmlns:p14="http://schemas.microsoft.com/office/powerpoint/2010/main" val="262539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valua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5E0898-8128-24A8-FADF-7A77D81201FE}"/>
              </a:ext>
            </a:extLst>
          </p:cNvPr>
          <p:cNvSpPr/>
          <p:nvPr/>
        </p:nvSpPr>
        <p:spPr>
          <a:xfrm>
            <a:off x="1804737" y="934613"/>
            <a:ext cx="1402949" cy="707886"/>
          </a:xfrm>
          <a:prstGeom prst="rect">
            <a:avLst/>
          </a:prstGeom>
        </p:spPr>
        <p:txBody>
          <a:bodyPr wrap="none">
            <a:spAutoFit/>
          </a:bodyPr>
          <a:lstStyle/>
          <a:p>
            <a:pPr algn="ctr"/>
            <a:r>
              <a:rPr lang="bn-IN" sz="4000" b="1" dirty="0">
                <a:solidFill>
                  <a:srgbClr val="002060"/>
                </a:solidFill>
                <a:latin typeface="NikoshBAN" panose="02000000000000000000" pitchFamily="2" charset="0"/>
                <a:cs typeface="NikoshBAN" panose="02000000000000000000" pitchFamily="2" charset="0"/>
              </a:rPr>
              <a:t>মূল্যায়ন</a:t>
            </a:r>
            <a:endParaRPr lang="en-US" sz="4000" b="1" dirty="0">
              <a:solidFill>
                <a:srgbClr val="002060"/>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1209D32A-EAA1-D7E4-909F-FFD664F2F4AB}"/>
              </a:ext>
            </a:extLst>
          </p:cNvPr>
          <p:cNvSpPr/>
          <p:nvPr/>
        </p:nvSpPr>
        <p:spPr>
          <a:xfrm rot="10800000">
            <a:off x="749835" y="1647920"/>
            <a:ext cx="10607040"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9CE8DBAB-10C4-C698-FC7A-57D34C7D02B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82764" y="409487"/>
            <a:ext cx="1182230" cy="1182230"/>
          </a:xfrm>
          <a:prstGeom prst="rect">
            <a:avLst/>
          </a:prstGeom>
        </p:spPr>
      </p:pic>
    </p:spTree>
    <p:extLst>
      <p:ext uri="{BB962C8B-B14F-4D97-AF65-F5344CB8AC3E}">
        <p14:creationId xmlns:p14="http://schemas.microsoft.com/office/powerpoint/2010/main" val="226578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ome Wo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5E0898-8128-24A8-FADF-7A77D81201FE}"/>
              </a:ext>
            </a:extLst>
          </p:cNvPr>
          <p:cNvSpPr/>
          <p:nvPr/>
        </p:nvSpPr>
        <p:spPr>
          <a:xfrm>
            <a:off x="2007803" y="962894"/>
            <a:ext cx="1996059" cy="707886"/>
          </a:xfrm>
          <a:prstGeom prst="rect">
            <a:avLst/>
          </a:prstGeom>
        </p:spPr>
        <p:txBody>
          <a:bodyPr wrap="none">
            <a:spAutoFit/>
          </a:bodyPr>
          <a:lstStyle/>
          <a:p>
            <a:pPr algn="ctr"/>
            <a:r>
              <a:rPr lang="en-US" sz="4000" b="1" dirty="0" err="1">
                <a:solidFill>
                  <a:srgbClr val="002060"/>
                </a:solidFill>
                <a:latin typeface="NikoshBAN" panose="02000000000000000000" pitchFamily="2" charset="0"/>
                <a:cs typeface="NikoshBAN" panose="02000000000000000000" pitchFamily="2" charset="0"/>
              </a:rPr>
              <a:t>বাড়ির</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কাজ</a:t>
            </a:r>
            <a:endParaRPr lang="en-US" sz="4000" b="1" dirty="0">
              <a:solidFill>
                <a:srgbClr val="002060"/>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1209D32A-EAA1-D7E4-909F-FFD664F2F4AB}"/>
              </a:ext>
            </a:extLst>
          </p:cNvPr>
          <p:cNvSpPr/>
          <p:nvPr/>
        </p:nvSpPr>
        <p:spPr>
          <a:xfrm rot="10800000">
            <a:off x="749835" y="1647920"/>
            <a:ext cx="10607040" cy="4571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FBFA1B8-A48D-255B-BB50-9E8F27EC005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49835" y="552034"/>
            <a:ext cx="1257968" cy="1095885"/>
          </a:xfrm>
          <a:prstGeom prst="rect">
            <a:avLst/>
          </a:prstGeom>
        </p:spPr>
      </p:pic>
    </p:spTree>
    <p:extLst>
      <p:ext uri="{BB962C8B-B14F-4D97-AF65-F5344CB8AC3E}">
        <p14:creationId xmlns:p14="http://schemas.microsoft.com/office/powerpoint/2010/main" val="217721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anks">
    <p:spTree>
      <p:nvGrpSpPr>
        <p:cNvPr id="1" name=""/>
        <p:cNvGrpSpPr/>
        <p:nvPr/>
      </p:nvGrpSpPr>
      <p:grpSpPr>
        <a:xfrm>
          <a:off x="0" y="0"/>
          <a:ext cx="0" cy="0"/>
          <a:chOff x="0" y="0"/>
          <a:chExt cx="0" cy="0"/>
        </a:xfrm>
      </p:grpSpPr>
      <p:pic>
        <p:nvPicPr>
          <p:cNvPr id="2" name="Picture 1" descr="kkk.png">
            <a:extLst>
              <a:ext uri="{FF2B5EF4-FFF2-40B4-BE49-F238E27FC236}">
                <a16:creationId xmlns:a16="http://schemas.microsoft.com/office/drawing/2014/main" id="{8D78984C-7611-ED3A-6893-97F0E59CECC0}"/>
              </a:ext>
            </a:extLst>
          </p:cNvPr>
          <p:cNvPicPr>
            <a:picLocks noChangeAspect="1"/>
          </p:cNvPicPr>
          <p:nvPr/>
        </p:nvPicPr>
        <p:blipFill>
          <a:blip r:embed="rId2"/>
          <a:stretch>
            <a:fillRect/>
          </a:stretch>
        </p:blipFill>
        <p:spPr>
          <a:xfrm>
            <a:off x="373994" y="5929248"/>
            <a:ext cx="7934895" cy="921633"/>
          </a:xfrm>
          <a:prstGeom prst="rect">
            <a:avLst/>
          </a:prstGeom>
        </p:spPr>
      </p:pic>
      <p:pic>
        <p:nvPicPr>
          <p:cNvPr id="3" name="Picture 2">
            <a:extLst>
              <a:ext uri="{FF2B5EF4-FFF2-40B4-BE49-F238E27FC236}">
                <a16:creationId xmlns:a16="http://schemas.microsoft.com/office/drawing/2014/main" id="{18D09034-B0CE-AEAB-57EF-9D72EA7723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994" y="5920556"/>
            <a:ext cx="879560" cy="802871"/>
          </a:xfrm>
          <a:prstGeom prst="rect">
            <a:avLst/>
          </a:prstGeom>
        </p:spPr>
      </p:pic>
      <p:pic>
        <p:nvPicPr>
          <p:cNvPr id="4" name="Picture 3">
            <a:extLst>
              <a:ext uri="{FF2B5EF4-FFF2-40B4-BE49-F238E27FC236}">
                <a16:creationId xmlns:a16="http://schemas.microsoft.com/office/drawing/2014/main" id="{C6D7AEC8-C47D-F90F-5C86-83EA47844A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94604" y="6126370"/>
            <a:ext cx="856521" cy="527387"/>
          </a:xfrm>
          <a:prstGeom prst="rect">
            <a:avLst/>
          </a:prstGeom>
        </p:spPr>
      </p:pic>
      <p:pic>
        <p:nvPicPr>
          <p:cNvPr id="5" name="Picture 4">
            <a:extLst>
              <a:ext uri="{FF2B5EF4-FFF2-40B4-BE49-F238E27FC236}">
                <a16:creationId xmlns:a16="http://schemas.microsoft.com/office/drawing/2014/main" id="{026EC8AC-13C0-7804-74FD-0F9CC44E94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989738">
            <a:off x="4714154" y="-647607"/>
            <a:ext cx="2795673" cy="5847399"/>
          </a:xfrm>
          <a:prstGeom prst="rect">
            <a:avLst/>
          </a:prstGeom>
        </p:spPr>
      </p:pic>
      <p:pic>
        <p:nvPicPr>
          <p:cNvPr id="6" name="Picture 5">
            <a:extLst>
              <a:ext uri="{FF2B5EF4-FFF2-40B4-BE49-F238E27FC236}">
                <a16:creationId xmlns:a16="http://schemas.microsoft.com/office/drawing/2014/main" id="{D4097423-3D74-84E9-2AD3-A45B310467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22" y="2713313"/>
            <a:ext cx="11957157" cy="2950740"/>
          </a:xfrm>
          <a:prstGeom prst="rect">
            <a:avLst/>
          </a:prstGeom>
        </p:spPr>
      </p:pic>
    </p:spTree>
    <p:extLst>
      <p:ext uri="{BB962C8B-B14F-4D97-AF65-F5344CB8AC3E}">
        <p14:creationId xmlns:p14="http://schemas.microsoft.com/office/powerpoint/2010/main" val="152256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www.peakpx.com/19235/water-droplet/1440x900-wallpaper" TargetMode="External"/><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B8E7872C-1867-4538-1453-42919C14ACF4}"/>
              </a:ext>
            </a:extLst>
          </p:cNvPr>
          <p:cNvSpPr/>
          <p:nvPr/>
        </p:nvSpPr>
        <p:spPr>
          <a:xfrm>
            <a:off x="0" y="0"/>
            <a:ext cx="12192000" cy="6858000"/>
          </a:xfrm>
          <a:prstGeom prst="frame">
            <a:avLst>
              <a:gd name="adj1" fmla="val 5483"/>
            </a:avLst>
          </a:prstGeom>
          <a:blipFill dpi="0" rotWithShape="1">
            <a:blip r:embed="rId11">
              <a:alphaModFix amt="40000"/>
              <a:extLst>
                <a:ext uri="{837473B0-CC2E-450A-ABE3-18F120FF3D39}">
                  <a1611:picAttrSrcUrl xmlns:a1611="http://schemas.microsoft.com/office/drawing/2016/11/main" r:id="rId12"/>
                </a:ext>
              </a:extLst>
            </a:blip>
            <a:srcRect/>
            <a:stretch>
              <a:fillRect/>
            </a:stretch>
          </a:blipFill>
          <a:ln>
            <a:solidFill>
              <a:schemeClr val="bg1">
                <a:lumMod val="85000"/>
              </a:schemeClr>
            </a:solidFill>
          </a:ln>
          <a:effectLst>
            <a:outerShdw blurRad="469900" dir="10800000" algn="ctr" rotWithShape="0">
              <a:schemeClr val="accent5">
                <a:lumMod val="20000"/>
                <a:lumOff val="80000"/>
                <a:alpha val="43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 name="Picture 1">
            <a:extLst>
              <a:ext uri="{FF2B5EF4-FFF2-40B4-BE49-F238E27FC236}">
                <a16:creationId xmlns:a16="http://schemas.microsoft.com/office/drawing/2014/main" id="{B665C2DF-2AB9-7F21-5E96-FA605259A4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60200" y="5869381"/>
            <a:ext cx="1294819" cy="681075"/>
          </a:xfrm>
          <a:prstGeom prst="rect">
            <a:avLst/>
          </a:prstGeom>
        </p:spPr>
      </p:pic>
      <p:pic>
        <p:nvPicPr>
          <p:cNvPr id="3" name="Picture 2">
            <a:extLst>
              <a:ext uri="{FF2B5EF4-FFF2-40B4-BE49-F238E27FC236}">
                <a16:creationId xmlns:a16="http://schemas.microsoft.com/office/drawing/2014/main" id="{D7C9FCA6-7C5B-24E4-2CDA-54DE98A615B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90976" y="6496095"/>
            <a:ext cx="1775334" cy="437321"/>
          </a:xfrm>
          <a:prstGeom prst="rect">
            <a:avLst/>
          </a:prstGeom>
        </p:spPr>
      </p:pic>
      <p:grpSp>
        <p:nvGrpSpPr>
          <p:cNvPr id="4" name="Group 3">
            <a:extLst>
              <a:ext uri="{FF2B5EF4-FFF2-40B4-BE49-F238E27FC236}">
                <a16:creationId xmlns:a16="http://schemas.microsoft.com/office/drawing/2014/main" id="{21B64F1D-3BD3-E04A-A351-E760650E81BE}"/>
              </a:ext>
            </a:extLst>
          </p:cNvPr>
          <p:cNvGrpSpPr/>
          <p:nvPr/>
        </p:nvGrpSpPr>
        <p:grpSpPr>
          <a:xfrm>
            <a:off x="8448390" y="6192772"/>
            <a:ext cx="1842586" cy="595015"/>
            <a:chOff x="8269280" y="6224725"/>
            <a:chExt cx="1842586" cy="595015"/>
          </a:xfrm>
        </p:grpSpPr>
        <p:pic>
          <p:nvPicPr>
            <p:cNvPr id="5" name="Picture 4">
              <a:extLst>
                <a:ext uri="{FF2B5EF4-FFF2-40B4-BE49-F238E27FC236}">
                  <a16:creationId xmlns:a16="http://schemas.microsoft.com/office/drawing/2014/main" id="{AB01C0FA-EAF3-2230-1057-0ACE4D0764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589114" y="6238903"/>
              <a:ext cx="522752" cy="580837"/>
            </a:xfrm>
            <a:prstGeom prst="rect">
              <a:avLst/>
            </a:prstGeom>
          </p:spPr>
        </p:pic>
        <p:pic>
          <p:nvPicPr>
            <p:cNvPr id="6" name="Picture 4">
              <a:extLst>
                <a:ext uri="{FF2B5EF4-FFF2-40B4-BE49-F238E27FC236}">
                  <a16:creationId xmlns:a16="http://schemas.microsoft.com/office/drawing/2014/main" id="{A4D0339B-1EE3-C51D-EFD5-C51AC58681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20459" y="6224725"/>
              <a:ext cx="595015" cy="59501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7161B21-6597-5C18-660F-12A44343A45D}"/>
                </a:ext>
              </a:extLst>
            </p:cNvPr>
            <p:cNvGrpSpPr/>
            <p:nvPr/>
          </p:nvGrpSpPr>
          <p:grpSpPr>
            <a:xfrm>
              <a:off x="8269280" y="6242202"/>
              <a:ext cx="577540" cy="577538"/>
              <a:chOff x="8269280" y="6239279"/>
              <a:chExt cx="577540" cy="577538"/>
            </a:xfrm>
          </p:grpSpPr>
          <p:sp>
            <p:nvSpPr>
              <p:cNvPr id="9" name="Oval 8">
                <a:extLst>
                  <a:ext uri="{FF2B5EF4-FFF2-40B4-BE49-F238E27FC236}">
                    <a16:creationId xmlns:a16="http://schemas.microsoft.com/office/drawing/2014/main" id="{2ECD49B4-5987-4771-C4D6-E110004DC35B}"/>
                  </a:ext>
                </a:extLst>
              </p:cNvPr>
              <p:cNvSpPr/>
              <p:nvPr/>
            </p:nvSpPr>
            <p:spPr>
              <a:xfrm>
                <a:off x="8269280" y="6239279"/>
                <a:ext cx="577540" cy="57753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0E932AB-17A7-2EAB-DA0F-FCE6805B576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81241" y="6251239"/>
                <a:ext cx="553618" cy="553618"/>
              </a:xfrm>
              <a:prstGeom prst="rect">
                <a:avLst/>
              </a:prstGeom>
            </p:spPr>
          </p:pic>
        </p:grpSp>
      </p:grpSp>
    </p:spTree>
    <p:extLst>
      <p:ext uri="{BB962C8B-B14F-4D97-AF65-F5344CB8AC3E}">
        <p14:creationId xmlns:p14="http://schemas.microsoft.com/office/powerpoint/2010/main" val="368138857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63" r:id="rId4"/>
    <p:sldLayoutId id="2147483667" r:id="rId5"/>
    <p:sldLayoutId id="2147483668" r:id="rId6"/>
    <p:sldLayoutId id="2147483669" r:id="rId7"/>
    <p:sldLayoutId id="2147483665" r:id="rId8"/>
    <p:sldLayoutId id="214748366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nigar.dipty@gmail.com" TargetMode="External"/><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C6FDF3-16EB-C603-0360-D80CAF33A00A}"/>
              </a:ext>
            </a:extLst>
          </p:cNvPr>
          <p:cNvSpPr txBox="1"/>
          <p:nvPr/>
        </p:nvSpPr>
        <p:spPr>
          <a:xfrm>
            <a:off x="3246120" y="1874520"/>
            <a:ext cx="6522720" cy="2123658"/>
          </a:xfrm>
          <a:prstGeom prst="rect">
            <a:avLst/>
          </a:prstGeom>
          <a:noFill/>
        </p:spPr>
        <p:txBody>
          <a:bodyPr wrap="square" rtlCol="0">
            <a:spAutoFit/>
          </a:bodyPr>
          <a:lstStyle/>
          <a:p>
            <a:pPr algn="ctr"/>
            <a:r>
              <a:rPr lang="bn-BD" sz="6600" b="1" dirty="0">
                <a:solidFill>
                  <a:schemeClr val="accent1">
                    <a:lumMod val="50000"/>
                  </a:schemeClr>
                </a:solidFill>
                <a:latin typeface="NikoshBAN" panose="02000000000000000000" pitchFamily="2" charset="0"/>
                <a:cs typeface="NikoshBAN" panose="02000000000000000000" pitchFamily="2" charset="0"/>
              </a:rPr>
              <a:t>আজকের ক্লাসে সবাইকে স্বাগতম </a:t>
            </a:r>
            <a:endParaRPr lang="en-US" sz="6600" b="1" dirty="0">
              <a:solidFill>
                <a:schemeClr val="accent1">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93938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ABE0-A27C-204D-69BB-29379BF3A7B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91D6E81-13E2-8022-F05A-61501E9A34F3}"/>
              </a:ext>
            </a:extLst>
          </p:cNvPr>
          <p:cNvSpPr txBox="1"/>
          <p:nvPr/>
        </p:nvSpPr>
        <p:spPr>
          <a:xfrm>
            <a:off x="1104900" y="1153150"/>
            <a:ext cx="9189720" cy="5324535"/>
          </a:xfrm>
          <a:prstGeom prst="rect">
            <a:avLst/>
          </a:prstGeom>
          <a:noFill/>
        </p:spPr>
        <p:txBody>
          <a:bodyPr wrap="square" rtlCol="0">
            <a:spAutoFit/>
          </a:bodyPr>
          <a:lstStyle/>
          <a:p>
            <a:r>
              <a:rPr lang="bn-BD" sz="3600" b="1" dirty="0">
                <a:solidFill>
                  <a:srgbClr val="FF0000"/>
                </a:solidFill>
                <a:latin typeface="NikoshBAN" panose="02000000000000000000" pitchFamily="2" charset="0"/>
                <a:cs typeface="NikoshBAN" panose="02000000000000000000" pitchFamily="2" charset="0"/>
              </a:rPr>
              <a:t>১. পেশা কাকে বলে</a:t>
            </a:r>
            <a:r>
              <a:rPr lang="en-US" sz="3600" b="1" dirty="0">
                <a:solidFill>
                  <a:srgbClr val="FF0000"/>
                </a:solidFill>
                <a:latin typeface="NikoshBAN" panose="02000000000000000000" pitchFamily="2" charset="0"/>
                <a:cs typeface="NikoshBAN" panose="02000000000000000000" pitchFamily="2" charset="0"/>
              </a:rPr>
              <a:t>?</a:t>
            </a:r>
            <a:br>
              <a:rPr lang="en-US" sz="3600" dirty="0">
                <a:latin typeface="NikoshBAN" panose="02000000000000000000" pitchFamily="2" charset="0"/>
                <a:cs typeface="NikoshBAN" panose="02000000000000000000" pitchFamily="2" charset="0"/>
              </a:rPr>
            </a:br>
            <a:r>
              <a:rPr lang="bn-BD" sz="4000" b="1" dirty="0">
                <a:solidFill>
                  <a:schemeClr val="accent3">
                    <a:lumMod val="50000"/>
                  </a:schemeClr>
                </a:solidFill>
                <a:latin typeface="NikoshBAN" panose="02000000000000000000" pitchFamily="2" charset="0"/>
                <a:cs typeface="NikoshBAN" panose="02000000000000000000" pitchFamily="2" charset="0"/>
              </a:rPr>
              <a:t>উত্তর: </a:t>
            </a:r>
            <a:r>
              <a:rPr lang="bn-BD" sz="3600" dirty="0">
                <a:latin typeface="NikoshBAN" panose="02000000000000000000" pitchFamily="2" charset="0"/>
                <a:cs typeface="NikoshBAN" panose="02000000000000000000" pitchFamily="2" charset="0"/>
              </a:rPr>
              <a:t>মানুষ যে কাজ করে জীবিকা নির্বাহ করে</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তাকে পেশা বলে</a:t>
            </a:r>
            <a:r>
              <a:rPr lang="hi-IN" sz="3600"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a:p>
            <a:r>
              <a:rPr lang="bn-BD" sz="3600" b="1" dirty="0">
                <a:solidFill>
                  <a:srgbClr val="FF0000"/>
                </a:solidFill>
                <a:latin typeface="NikoshBAN" panose="02000000000000000000" pitchFamily="2" charset="0"/>
                <a:cs typeface="NikoshBAN" panose="02000000000000000000" pitchFamily="2" charset="0"/>
              </a:rPr>
              <a:t>২. কৃষক কীভাবে জমি চাষ করেন</a:t>
            </a:r>
            <a:r>
              <a:rPr lang="en-US" sz="3600" b="1" dirty="0">
                <a:solidFill>
                  <a:srgbClr val="FF0000"/>
                </a:solidFill>
                <a:latin typeface="NikoshBAN" panose="02000000000000000000" pitchFamily="2" charset="0"/>
                <a:cs typeface="NikoshBAN" panose="02000000000000000000" pitchFamily="2" charset="0"/>
              </a:rPr>
              <a:t>?</a:t>
            </a:r>
            <a:br>
              <a:rPr lang="en-US" sz="3600" dirty="0">
                <a:latin typeface="NikoshBAN" panose="02000000000000000000" pitchFamily="2" charset="0"/>
                <a:cs typeface="NikoshBAN" panose="02000000000000000000" pitchFamily="2" charset="0"/>
              </a:rPr>
            </a:br>
            <a:r>
              <a:rPr lang="bn-BD" sz="4000" b="1" dirty="0">
                <a:solidFill>
                  <a:schemeClr val="accent3">
                    <a:lumMod val="50000"/>
                  </a:schemeClr>
                </a:solidFill>
                <a:latin typeface="NikoshBAN" panose="02000000000000000000" pitchFamily="2" charset="0"/>
                <a:cs typeface="NikoshBAN" panose="02000000000000000000" pitchFamily="2" charset="0"/>
              </a:rPr>
              <a:t>উত্তর: </a:t>
            </a:r>
            <a:r>
              <a:rPr lang="bn-BD" sz="3600" dirty="0">
                <a:latin typeface="NikoshBAN" panose="02000000000000000000" pitchFamily="2" charset="0"/>
                <a:cs typeface="NikoshBAN" panose="02000000000000000000" pitchFamily="2" charset="0"/>
              </a:rPr>
              <a:t>কৃষক লাঙল বা ট্রাক্টর দিয়ে জমি চাষ করেন</a:t>
            </a:r>
            <a:r>
              <a:rPr lang="hi-IN" sz="3600" dirty="0">
                <a:latin typeface="NikoshBAN" panose="02000000000000000000" pitchFamily="2" charset="0"/>
                <a:cs typeface="NikoshBAN" panose="02000000000000000000" pitchFamily="2" charset="0"/>
              </a:rPr>
              <a:t>।</a:t>
            </a:r>
            <a:endParaRPr lang="bn-BD" sz="3600" dirty="0">
              <a:latin typeface="NikoshBAN" panose="02000000000000000000" pitchFamily="2" charset="0"/>
              <a:cs typeface="NikoshBAN" panose="02000000000000000000" pitchFamily="2" charset="0"/>
            </a:endParaRPr>
          </a:p>
          <a:p>
            <a:r>
              <a:rPr lang="bn-BD" sz="3600" b="1" dirty="0">
                <a:solidFill>
                  <a:srgbClr val="FF0000"/>
                </a:solidFill>
                <a:latin typeface="NikoshBAN" panose="02000000000000000000" pitchFamily="2" charset="0"/>
                <a:cs typeface="NikoshBAN" panose="02000000000000000000" pitchFamily="2" charset="0"/>
              </a:rPr>
              <a:t>৩. জেলেরা কীভাবে মাছ ধরেন</a:t>
            </a:r>
            <a:r>
              <a:rPr lang="en-US" sz="3600" b="1" dirty="0">
                <a:solidFill>
                  <a:srgbClr val="FF0000"/>
                </a:solidFill>
                <a:latin typeface="NikoshBAN" panose="02000000000000000000" pitchFamily="2" charset="0"/>
                <a:cs typeface="NikoshBAN" panose="02000000000000000000" pitchFamily="2" charset="0"/>
              </a:rPr>
              <a:t>?</a:t>
            </a:r>
            <a:br>
              <a:rPr lang="en-US" sz="3600" dirty="0">
                <a:latin typeface="NikoshBAN" panose="02000000000000000000" pitchFamily="2" charset="0"/>
                <a:cs typeface="NikoshBAN" panose="02000000000000000000" pitchFamily="2" charset="0"/>
              </a:rPr>
            </a:br>
            <a:r>
              <a:rPr lang="bn-BD" sz="4000" b="1" dirty="0">
                <a:solidFill>
                  <a:schemeClr val="accent3">
                    <a:lumMod val="50000"/>
                  </a:schemeClr>
                </a:solidFill>
                <a:latin typeface="NikoshBAN" panose="02000000000000000000" pitchFamily="2" charset="0"/>
                <a:cs typeface="NikoshBAN" panose="02000000000000000000" pitchFamily="2" charset="0"/>
              </a:rPr>
              <a:t>উত্তর: </a:t>
            </a:r>
            <a:r>
              <a:rPr lang="bn-BD" sz="3600" dirty="0">
                <a:latin typeface="NikoshBAN" panose="02000000000000000000" pitchFamily="2" charset="0"/>
                <a:cs typeface="NikoshBAN" panose="02000000000000000000" pitchFamily="2" charset="0"/>
              </a:rPr>
              <a:t>জেলেরা জাল দিয়ে মাছ ধরেন</a:t>
            </a:r>
            <a:r>
              <a:rPr lang="hi-IN" sz="3600" dirty="0">
                <a:latin typeface="NikoshBAN" panose="02000000000000000000" pitchFamily="2" charset="0"/>
                <a:cs typeface="NikoshBAN" panose="02000000000000000000" pitchFamily="2" charset="0"/>
              </a:rPr>
              <a:t>।</a:t>
            </a:r>
            <a:endParaRPr lang="bn-BD" sz="3600" dirty="0">
              <a:latin typeface="NikoshBAN" panose="02000000000000000000" pitchFamily="2" charset="0"/>
              <a:cs typeface="NikoshBAN" panose="02000000000000000000" pitchFamily="2" charset="0"/>
            </a:endParaRPr>
          </a:p>
          <a:p>
            <a:r>
              <a:rPr lang="bn-BD" sz="3600" b="1" dirty="0">
                <a:solidFill>
                  <a:srgbClr val="FF0000"/>
                </a:solidFill>
                <a:latin typeface="NikoshBAN" panose="02000000000000000000" pitchFamily="2" charset="0"/>
                <a:cs typeface="NikoshBAN" panose="02000000000000000000" pitchFamily="2" charset="0"/>
              </a:rPr>
              <a:t>৪. কামার কী কী উপকরণ ব্যবহার করে কাজ করেন</a:t>
            </a:r>
            <a:r>
              <a:rPr lang="en-US" sz="3600" b="1" dirty="0">
                <a:solidFill>
                  <a:srgbClr val="FF0000"/>
                </a:solidFill>
                <a:latin typeface="NikoshBAN" panose="02000000000000000000" pitchFamily="2" charset="0"/>
                <a:cs typeface="NikoshBAN" panose="02000000000000000000" pitchFamily="2" charset="0"/>
              </a:rPr>
              <a:t>?</a:t>
            </a:r>
            <a:br>
              <a:rPr lang="en-US" sz="3600" dirty="0">
                <a:latin typeface="NikoshBAN" panose="02000000000000000000" pitchFamily="2" charset="0"/>
                <a:cs typeface="NikoshBAN" panose="02000000000000000000" pitchFamily="2" charset="0"/>
              </a:rPr>
            </a:br>
            <a:r>
              <a:rPr lang="bn-BD" sz="4000" b="1" dirty="0">
                <a:solidFill>
                  <a:schemeClr val="accent3">
                    <a:lumMod val="50000"/>
                  </a:schemeClr>
                </a:solidFill>
                <a:latin typeface="NikoshBAN" panose="02000000000000000000" pitchFamily="2" charset="0"/>
                <a:cs typeface="NikoshBAN" panose="02000000000000000000" pitchFamily="2" charset="0"/>
              </a:rPr>
              <a:t>উত্তর: </a:t>
            </a:r>
            <a:r>
              <a:rPr lang="bn-BD" sz="3600" dirty="0">
                <a:latin typeface="NikoshBAN" panose="02000000000000000000" pitchFamily="2" charset="0"/>
                <a:cs typeface="NikoshBAN" panose="02000000000000000000" pitchFamily="2" charset="0"/>
              </a:rPr>
              <a:t>কামার আগুন</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হাঁপর ও হাতুড়ির সাহায্যে কাজ করেন</a:t>
            </a:r>
            <a:r>
              <a:rPr lang="hi-IN" sz="3600"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A68C4E0-4F0C-3963-8E66-017AFFEBAA4F}"/>
              </a:ext>
            </a:extLst>
          </p:cNvPr>
          <p:cNvSpPr txBox="1"/>
          <p:nvPr/>
        </p:nvSpPr>
        <p:spPr>
          <a:xfrm>
            <a:off x="4648200" y="506819"/>
            <a:ext cx="3474720" cy="646331"/>
          </a:xfrm>
          <a:prstGeom prst="rect">
            <a:avLst/>
          </a:prstGeom>
          <a:noFill/>
        </p:spPr>
        <p:txBody>
          <a:bodyPr wrap="square" rtlCol="0">
            <a:spAutoFit/>
          </a:bodyPr>
          <a:lstStyle/>
          <a:p>
            <a:r>
              <a:rPr lang="bn-BD" sz="3600" b="1" u="sng" dirty="0">
                <a:solidFill>
                  <a:srgbClr val="FF0000"/>
                </a:solidFill>
                <a:latin typeface="NikoshBAN" panose="02000000000000000000" pitchFamily="2" charset="0"/>
                <a:cs typeface="NikoshBAN" panose="02000000000000000000" pitchFamily="2" charset="0"/>
              </a:rPr>
              <a:t>প্রশ্নোত্তর জেনে নেই </a:t>
            </a:r>
            <a:endParaRPr lang="en-US" sz="6600" u="sng"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816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E3CEA-8577-4E8A-52C8-A3BDD1036A7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C43A0E6-CF86-9F3F-67A9-A02173C8200A}"/>
              </a:ext>
            </a:extLst>
          </p:cNvPr>
          <p:cNvSpPr txBox="1"/>
          <p:nvPr/>
        </p:nvSpPr>
        <p:spPr>
          <a:xfrm>
            <a:off x="1280160" y="1671310"/>
            <a:ext cx="8702040" cy="4093428"/>
          </a:xfrm>
          <a:prstGeom prst="rect">
            <a:avLst/>
          </a:prstGeom>
          <a:noFill/>
        </p:spPr>
        <p:txBody>
          <a:bodyPr wrap="square" rtlCol="0">
            <a:spAutoFit/>
          </a:bodyPr>
          <a:lstStyle/>
          <a:p>
            <a:r>
              <a:rPr lang="bn-BD" sz="3600" b="1" dirty="0">
                <a:solidFill>
                  <a:srgbClr val="FF0000"/>
                </a:solidFill>
                <a:latin typeface="NikoshBAN" panose="02000000000000000000" pitchFamily="2" charset="0"/>
                <a:cs typeface="NikoshBAN" panose="02000000000000000000" pitchFamily="2" charset="0"/>
              </a:rPr>
              <a:t>৫. কুমার কীভাবে মাটির জিনিস তৈরি করেন</a:t>
            </a:r>
            <a:r>
              <a:rPr lang="en-US" sz="3600" b="1" dirty="0">
                <a:solidFill>
                  <a:srgbClr val="FF0000"/>
                </a:solidFill>
                <a:latin typeface="NikoshBAN" panose="02000000000000000000" pitchFamily="2" charset="0"/>
                <a:cs typeface="NikoshBAN" panose="02000000000000000000" pitchFamily="2" charset="0"/>
              </a:rPr>
              <a:t>?</a:t>
            </a:r>
            <a:br>
              <a:rPr lang="en-US" sz="3600" dirty="0">
                <a:latin typeface="NikoshBAN" panose="02000000000000000000" pitchFamily="2" charset="0"/>
                <a:cs typeface="NikoshBAN" panose="02000000000000000000" pitchFamily="2" charset="0"/>
              </a:rPr>
            </a:br>
            <a:r>
              <a:rPr lang="bn-BD" sz="4000" b="1" dirty="0">
                <a:solidFill>
                  <a:schemeClr val="accent3">
                    <a:lumMod val="50000"/>
                  </a:schemeClr>
                </a:solidFill>
                <a:latin typeface="NikoshBAN" panose="02000000000000000000" pitchFamily="2" charset="0"/>
                <a:cs typeface="NikoshBAN" panose="02000000000000000000" pitchFamily="2" charset="0"/>
              </a:rPr>
              <a:t>উত্তর: </a:t>
            </a:r>
            <a:r>
              <a:rPr lang="bn-BD" sz="3600" dirty="0">
                <a:latin typeface="NikoshBAN" panose="02000000000000000000" pitchFamily="2" charset="0"/>
                <a:cs typeface="NikoshBAN" panose="02000000000000000000" pitchFamily="2" charset="0"/>
              </a:rPr>
              <a:t>কুমার নরম কাদামাটি নিয়ে চাকায় ঘুরিয়ে মাটির হাঁড়িকুড়ি তৈরি করেন</a:t>
            </a:r>
            <a:r>
              <a:rPr lang="hi-IN" sz="3600"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a:p>
            <a:r>
              <a:rPr lang="bn-BD" sz="3600" b="1" dirty="0">
                <a:solidFill>
                  <a:srgbClr val="FF0000"/>
                </a:solidFill>
                <a:latin typeface="NikoshBAN" panose="02000000000000000000" pitchFamily="2" charset="0"/>
                <a:cs typeface="NikoshBAN" panose="02000000000000000000" pitchFamily="2" charset="0"/>
              </a:rPr>
              <a:t>৬. সব পেশার মানুষের শ্রম বাংলাদেশের জন্য কেন গুরুত্বপূর্ণ</a:t>
            </a:r>
            <a:r>
              <a:rPr lang="en-US" sz="3600" b="1" dirty="0">
                <a:solidFill>
                  <a:srgbClr val="FF0000"/>
                </a:solidFill>
                <a:latin typeface="NikoshBAN" panose="02000000000000000000" pitchFamily="2" charset="0"/>
                <a:cs typeface="NikoshBAN" panose="02000000000000000000" pitchFamily="2" charset="0"/>
              </a:rPr>
              <a:t>?</a:t>
            </a:r>
            <a:br>
              <a:rPr lang="en-US" sz="3600" dirty="0">
                <a:latin typeface="NikoshBAN" panose="02000000000000000000" pitchFamily="2" charset="0"/>
                <a:cs typeface="NikoshBAN" panose="02000000000000000000" pitchFamily="2" charset="0"/>
              </a:rPr>
            </a:br>
            <a:r>
              <a:rPr lang="bn-BD" sz="4000" b="1" dirty="0">
                <a:solidFill>
                  <a:schemeClr val="accent3">
                    <a:lumMod val="50000"/>
                  </a:schemeClr>
                </a:solidFill>
                <a:latin typeface="NikoshBAN" panose="02000000000000000000" pitchFamily="2" charset="0"/>
                <a:cs typeface="NikoshBAN" panose="02000000000000000000" pitchFamily="2" charset="0"/>
              </a:rPr>
              <a:t>উত্তর: </a:t>
            </a:r>
            <a:r>
              <a:rPr lang="bn-IN" sz="3600" dirty="0">
                <a:latin typeface="NikoshBAN" panose="02000000000000000000" pitchFamily="2" charset="0"/>
                <a:cs typeface="NikoshBAN" panose="02000000000000000000" pitchFamily="2" charset="0"/>
              </a:rPr>
              <a:t>সব পেশার মানুষ তাদের নিজ নিজ কাজের মাধ্যমে দেশের উন্নয়নে ভূমিকা রাখে। তাদের পরিশ্রমের ফলেই সমাজ সচল থাকে এবং বাংলাদেশ সমৃদ্ধ হয়।</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8FD8B1E1-5BDB-0154-3AA7-06AB3A196245}"/>
              </a:ext>
            </a:extLst>
          </p:cNvPr>
          <p:cNvSpPr txBox="1"/>
          <p:nvPr/>
        </p:nvSpPr>
        <p:spPr>
          <a:xfrm>
            <a:off x="4648200" y="506819"/>
            <a:ext cx="3474720" cy="646331"/>
          </a:xfrm>
          <a:prstGeom prst="rect">
            <a:avLst/>
          </a:prstGeom>
          <a:noFill/>
        </p:spPr>
        <p:txBody>
          <a:bodyPr wrap="square" rtlCol="0">
            <a:spAutoFit/>
          </a:bodyPr>
          <a:lstStyle/>
          <a:p>
            <a:r>
              <a:rPr lang="bn-BD" sz="3600" b="1" u="sng" dirty="0">
                <a:solidFill>
                  <a:srgbClr val="FF0000"/>
                </a:solidFill>
                <a:latin typeface="NikoshBAN" panose="02000000000000000000" pitchFamily="2" charset="0"/>
                <a:cs typeface="NikoshBAN" panose="02000000000000000000" pitchFamily="2" charset="0"/>
              </a:rPr>
              <a:t>প্রশ্নোত্তর জেনে নেই </a:t>
            </a:r>
            <a:endParaRPr lang="en-US" sz="6600" u="sng"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91318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06608-43FF-31E9-C46B-1F6DC683AB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3BD2483-5E3A-4ECF-1E38-EB75BF9458F7}"/>
              </a:ext>
            </a:extLst>
          </p:cNvPr>
          <p:cNvSpPr txBox="1"/>
          <p:nvPr/>
        </p:nvSpPr>
        <p:spPr>
          <a:xfrm>
            <a:off x="2331720" y="2425958"/>
            <a:ext cx="2377440" cy="2862322"/>
          </a:xfrm>
          <a:prstGeom prst="rect">
            <a:avLst/>
          </a:prstGeom>
          <a:noFill/>
        </p:spPr>
        <p:txBody>
          <a:bodyPr wrap="square" rtlCol="0">
            <a:spAutoFit/>
          </a:bodyPr>
          <a:lstStyle/>
          <a:p>
            <a:pPr lvl="0"/>
            <a:r>
              <a:rPr lang="bn-BD" sz="6000" dirty="0">
                <a:latin typeface="NikoshBAN" panose="02000000000000000000" pitchFamily="2" charset="0"/>
                <a:cs typeface="NikoshBAN" panose="02000000000000000000" pitchFamily="2" charset="0"/>
              </a:rPr>
              <a:t>পরিশ্রমী</a:t>
            </a:r>
            <a:endParaRPr lang="en-US" sz="6000" dirty="0">
              <a:latin typeface="NikoshBAN" panose="02000000000000000000" pitchFamily="2" charset="0"/>
              <a:cs typeface="NikoshBAN" panose="02000000000000000000" pitchFamily="2" charset="0"/>
            </a:endParaRPr>
          </a:p>
          <a:p>
            <a:pPr lvl="0"/>
            <a:r>
              <a:rPr lang="bn-BD" sz="6000" dirty="0">
                <a:latin typeface="NikoshBAN" panose="02000000000000000000" pitchFamily="2" charset="0"/>
                <a:cs typeface="NikoshBAN" panose="02000000000000000000" pitchFamily="2" charset="0"/>
              </a:rPr>
              <a:t>শহর</a:t>
            </a:r>
            <a:endParaRPr lang="en-US" sz="6000" dirty="0">
              <a:latin typeface="NikoshBAN" panose="02000000000000000000" pitchFamily="2" charset="0"/>
              <a:cs typeface="NikoshBAN" panose="02000000000000000000" pitchFamily="2" charset="0"/>
            </a:endParaRPr>
          </a:p>
          <a:p>
            <a:pPr lvl="0"/>
            <a:r>
              <a:rPr lang="bn-BD" sz="6000" dirty="0">
                <a:latin typeface="NikoshBAN" panose="02000000000000000000" pitchFamily="2" charset="0"/>
                <a:cs typeface="NikoshBAN" panose="02000000000000000000" pitchFamily="2" charset="0"/>
              </a:rPr>
              <a:t>সমৃদ্ধ</a:t>
            </a:r>
            <a:endParaRPr lang="en-US" sz="6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EB94A696-92C7-B7E9-1149-4B399A28A4DB}"/>
              </a:ext>
            </a:extLst>
          </p:cNvPr>
          <p:cNvSpPr txBox="1"/>
          <p:nvPr/>
        </p:nvSpPr>
        <p:spPr>
          <a:xfrm>
            <a:off x="5273040" y="2425958"/>
            <a:ext cx="3429000" cy="2862322"/>
          </a:xfrm>
          <a:prstGeom prst="rect">
            <a:avLst/>
          </a:prstGeom>
          <a:noFill/>
        </p:spPr>
        <p:txBody>
          <a:bodyPr wrap="square" rtlCol="0">
            <a:spAutoFit/>
          </a:bodyPr>
          <a:lstStyle/>
          <a:p>
            <a:pPr lvl="0"/>
            <a:r>
              <a:rPr lang="bn-BD" sz="6000" dirty="0">
                <a:latin typeface="NikoshBAN" panose="02000000000000000000" pitchFamily="2" charset="0"/>
                <a:cs typeface="NikoshBAN" panose="02000000000000000000" pitchFamily="2" charset="0"/>
              </a:rPr>
              <a:t>—— অলস</a:t>
            </a:r>
            <a:endParaRPr lang="en-US" sz="6000" dirty="0">
              <a:latin typeface="NikoshBAN" panose="02000000000000000000" pitchFamily="2" charset="0"/>
              <a:cs typeface="NikoshBAN" panose="02000000000000000000" pitchFamily="2" charset="0"/>
            </a:endParaRPr>
          </a:p>
          <a:p>
            <a:pPr lvl="0"/>
            <a:r>
              <a:rPr lang="bn-BD" sz="6000" dirty="0">
                <a:latin typeface="NikoshBAN" panose="02000000000000000000" pitchFamily="2" charset="0"/>
                <a:cs typeface="NikoshBAN" panose="02000000000000000000" pitchFamily="2" charset="0"/>
              </a:rPr>
              <a:t>—— গ্রাম</a:t>
            </a:r>
            <a:endParaRPr lang="en-US" sz="6000" dirty="0">
              <a:latin typeface="NikoshBAN" panose="02000000000000000000" pitchFamily="2" charset="0"/>
              <a:cs typeface="NikoshBAN" panose="02000000000000000000" pitchFamily="2" charset="0"/>
            </a:endParaRPr>
          </a:p>
          <a:p>
            <a:pPr lvl="0"/>
            <a:r>
              <a:rPr lang="bn-BD" sz="6000" dirty="0">
                <a:latin typeface="NikoshBAN" panose="02000000000000000000" pitchFamily="2" charset="0"/>
                <a:cs typeface="NikoshBAN" panose="02000000000000000000" pitchFamily="2" charset="0"/>
              </a:rPr>
              <a:t>—— দরিদ্র</a:t>
            </a:r>
            <a:endParaRPr lang="en-US" sz="60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6966ABC6-BF93-01FE-3B36-57260755B95C}"/>
              </a:ext>
            </a:extLst>
          </p:cNvPr>
          <p:cNvSpPr txBox="1"/>
          <p:nvPr/>
        </p:nvSpPr>
        <p:spPr>
          <a:xfrm>
            <a:off x="2529840" y="1569720"/>
            <a:ext cx="7132320" cy="769441"/>
          </a:xfrm>
          <a:prstGeom prst="rect">
            <a:avLst/>
          </a:prstGeom>
          <a:noFill/>
        </p:spPr>
        <p:txBody>
          <a:bodyPr wrap="square" rtlCol="0">
            <a:spAutoFit/>
          </a:bodyPr>
          <a:lstStyle/>
          <a:p>
            <a:r>
              <a:rPr lang="bn-BD" sz="4400" b="1" u="sng" dirty="0">
                <a:solidFill>
                  <a:schemeClr val="accent2">
                    <a:lumMod val="50000"/>
                  </a:schemeClr>
                </a:solidFill>
                <a:latin typeface="NikoshBAN" panose="02000000000000000000" pitchFamily="2" charset="0"/>
                <a:cs typeface="NikoshBAN" panose="02000000000000000000" pitchFamily="2" charset="0"/>
              </a:rPr>
              <a:t>প্রদত্ত শব্দ </a:t>
            </a:r>
            <a:r>
              <a:rPr lang="bn-BD" sz="4400" b="1" dirty="0">
                <a:solidFill>
                  <a:schemeClr val="accent2">
                    <a:lumMod val="50000"/>
                  </a:schemeClr>
                </a:solidFill>
                <a:latin typeface="NikoshBAN" panose="02000000000000000000" pitchFamily="2" charset="0"/>
                <a:cs typeface="NikoshBAN" panose="02000000000000000000" pitchFamily="2" charset="0"/>
              </a:rPr>
              <a:t>               </a:t>
            </a:r>
            <a:r>
              <a:rPr lang="bn-BD" sz="4400" b="1" u="sng" dirty="0">
                <a:solidFill>
                  <a:schemeClr val="accent2">
                    <a:lumMod val="50000"/>
                  </a:schemeClr>
                </a:solidFill>
                <a:latin typeface="NikoshBAN" panose="02000000000000000000" pitchFamily="2" charset="0"/>
                <a:cs typeface="NikoshBAN" panose="02000000000000000000" pitchFamily="2" charset="0"/>
              </a:rPr>
              <a:t>বিপরীত শব্দ</a:t>
            </a:r>
            <a:endParaRPr lang="en-US" sz="4400" u="sng" dirty="0">
              <a:solidFill>
                <a:schemeClr val="accent2">
                  <a:lumMod val="50000"/>
                </a:schemeClr>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411386F5-856A-4C26-9CBE-A54DE80DD916}"/>
              </a:ext>
            </a:extLst>
          </p:cNvPr>
          <p:cNvSpPr txBox="1"/>
          <p:nvPr/>
        </p:nvSpPr>
        <p:spPr>
          <a:xfrm>
            <a:off x="4709160" y="349984"/>
            <a:ext cx="2773680" cy="830997"/>
          </a:xfrm>
          <a:prstGeom prst="rect">
            <a:avLst/>
          </a:prstGeom>
          <a:noFill/>
        </p:spPr>
        <p:txBody>
          <a:bodyPr wrap="square" rtlCol="0">
            <a:spAutoFit/>
          </a:bodyPr>
          <a:lstStyle/>
          <a:p>
            <a:r>
              <a:rPr lang="bn-BD" sz="4800" b="1" u="sng" dirty="0">
                <a:solidFill>
                  <a:schemeClr val="accent1">
                    <a:lumMod val="50000"/>
                  </a:schemeClr>
                </a:solidFill>
                <a:latin typeface="NikoshBAN" panose="02000000000000000000" pitchFamily="2" charset="0"/>
                <a:cs typeface="NikoshBAN" panose="02000000000000000000" pitchFamily="2" charset="0"/>
              </a:rPr>
              <a:t>বিপরীত শব্দ</a:t>
            </a:r>
            <a:endParaRPr lang="en-US" sz="4800" b="1" u="sng" dirty="0">
              <a:solidFill>
                <a:schemeClr val="accent1">
                  <a:lumMod val="50000"/>
                </a:schemeClr>
              </a:solidFill>
            </a:endParaRPr>
          </a:p>
        </p:txBody>
      </p:sp>
    </p:spTree>
    <p:extLst>
      <p:ext uri="{BB962C8B-B14F-4D97-AF65-F5344CB8AC3E}">
        <p14:creationId xmlns:p14="http://schemas.microsoft.com/office/powerpoint/2010/main" val="311585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CFCFF-2F43-62D8-A714-FE2EA47FB3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52B7E78-ED2B-FD44-955B-07A269808C2F}"/>
              </a:ext>
            </a:extLst>
          </p:cNvPr>
          <p:cNvSpPr txBox="1"/>
          <p:nvPr/>
        </p:nvSpPr>
        <p:spPr>
          <a:xfrm>
            <a:off x="3230880" y="2712718"/>
            <a:ext cx="1630680" cy="2800767"/>
          </a:xfrm>
          <a:prstGeom prst="rect">
            <a:avLst/>
          </a:prstGeom>
          <a:noFill/>
        </p:spPr>
        <p:txBody>
          <a:bodyPr wrap="square" rtlCol="0">
            <a:spAutoFit/>
          </a:bodyPr>
          <a:lstStyle/>
          <a:p>
            <a:pPr lvl="0"/>
            <a:r>
              <a:rPr lang="bn-BD" sz="4400" dirty="0">
                <a:latin typeface="NikoshBAN" panose="02000000000000000000" pitchFamily="2" charset="0"/>
                <a:cs typeface="NikoshBAN" panose="02000000000000000000" pitchFamily="2" charset="0"/>
              </a:rPr>
              <a:t>পেশা</a:t>
            </a:r>
            <a:endParaRPr lang="en-US" sz="4400" dirty="0">
              <a:latin typeface="NikoshBAN" panose="02000000000000000000" pitchFamily="2" charset="0"/>
              <a:cs typeface="NikoshBAN" panose="02000000000000000000" pitchFamily="2" charset="0"/>
            </a:endParaRPr>
          </a:p>
          <a:p>
            <a:pPr lvl="0"/>
            <a:r>
              <a:rPr lang="bn-BD" sz="4400" dirty="0">
                <a:latin typeface="NikoshBAN" panose="02000000000000000000" pitchFamily="2" charset="0"/>
                <a:cs typeface="NikoshBAN" panose="02000000000000000000" pitchFamily="2" charset="0"/>
              </a:rPr>
              <a:t>মানুষ</a:t>
            </a:r>
            <a:endParaRPr lang="en-US" sz="4400" dirty="0">
              <a:latin typeface="NikoshBAN" panose="02000000000000000000" pitchFamily="2" charset="0"/>
              <a:cs typeface="NikoshBAN" panose="02000000000000000000" pitchFamily="2" charset="0"/>
            </a:endParaRPr>
          </a:p>
          <a:p>
            <a:pPr lvl="0"/>
            <a:r>
              <a:rPr lang="bn-BD" sz="4400" dirty="0">
                <a:latin typeface="NikoshBAN" panose="02000000000000000000" pitchFamily="2" charset="0"/>
                <a:cs typeface="NikoshBAN" panose="02000000000000000000" pitchFamily="2" charset="0"/>
              </a:rPr>
              <a:t>শ্রম</a:t>
            </a:r>
            <a:endParaRPr lang="en-US" sz="4400" dirty="0">
              <a:latin typeface="NikoshBAN" panose="02000000000000000000" pitchFamily="2" charset="0"/>
              <a:cs typeface="NikoshBAN" panose="02000000000000000000" pitchFamily="2" charset="0"/>
            </a:endParaRPr>
          </a:p>
          <a:p>
            <a:pPr lvl="0"/>
            <a:r>
              <a:rPr lang="bn-BD" sz="4400" dirty="0">
                <a:latin typeface="NikoshBAN" panose="02000000000000000000" pitchFamily="2" charset="0"/>
                <a:cs typeface="NikoshBAN" panose="02000000000000000000" pitchFamily="2" charset="0"/>
              </a:rPr>
              <a:t>তৈরি</a:t>
            </a:r>
            <a:endParaRPr lang="en-US" sz="4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EE2A1E68-C333-0FE8-58A8-39D80A71E985}"/>
              </a:ext>
            </a:extLst>
          </p:cNvPr>
          <p:cNvSpPr txBox="1"/>
          <p:nvPr/>
        </p:nvSpPr>
        <p:spPr>
          <a:xfrm>
            <a:off x="6096000" y="2712719"/>
            <a:ext cx="4297680" cy="2800767"/>
          </a:xfrm>
          <a:prstGeom prst="rect">
            <a:avLst/>
          </a:prstGeom>
          <a:noFill/>
        </p:spPr>
        <p:txBody>
          <a:bodyPr wrap="square" rtlCol="0">
            <a:spAutoFit/>
          </a:bodyPr>
          <a:lstStyle/>
          <a:p>
            <a:pPr lvl="0"/>
            <a:r>
              <a:rPr lang="bn-BD" sz="4400" dirty="0">
                <a:latin typeface="NikoshBAN" panose="02000000000000000000" pitchFamily="2" charset="0"/>
                <a:cs typeface="NikoshBAN" panose="02000000000000000000" pitchFamily="2" charset="0"/>
              </a:rPr>
              <a:t>——— জীবিকা</a:t>
            </a:r>
            <a:r>
              <a:rPr lang="en-US" sz="4400" dirty="0">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কর্ম</a:t>
            </a:r>
            <a:endParaRPr lang="en-US" sz="4400" dirty="0">
              <a:latin typeface="NikoshBAN" panose="02000000000000000000" pitchFamily="2" charset="0"/>
              <a:cs typeface="NikoshBAN" panose="02000000000000000000" pitchFamily="2" charset="0"/>
            </a:endParaRPr>
          </a:p>
          <a:p>
            <a:pPr lvl="0"/>
            <a:r>
              <a:rPr lang="bn-BD" sz="4400" dirty="0">
                <a:latin typeface="NikoshBAN" panose="02000000000000000000" pitchFamily="2" charset="0"/>
                <a:cs typeface="NikoshBAN" panose="02000000000000000000" pitchFamily="2" charset="0"/>
              </a:rPr>
              <a:t>——— মানব</a:t>
            </a:r>
            <a:r>
              <a:rPr lang="en-US" sz="4400" dirty="0">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ব্যক্তি</a:t>
            </a:r>
            <a:endParaRPr lang="en-US" sz="4400" dirty="0">
              <a:latin typeface="NikoshBAN" panose="02000000000000000000" pitchFamily="2" charset="0"/>
              <a:cs typeface="NikoshBAN" panose="02000000000000000000" pitchFamily="2" charset="0"/>
            </a:endParaRPr>
          </a:p>
          <a:p>
            <a:pPr lvl="0"/>
            <a:r>
              <a:rPr lang="bn-BD" sz="4400" dirty="0">
                <a:latin typeface="NikoshBAN" panose="02000000000000000000" pitchFamily="2" charset="0"/>
                <a:cs typeface="NikoshBAN" panose="02000000000000000000" pitchFamily="2" charset="0"/>
              </a:rPr>
              <a:t>——— পরিশ্রম</a:t>
            </a:r>
            <a:endParaRPr lang="en-US" sz="4400" dirty="0">
              <a:latin typeface="NikoshBAN" panose="02000000000000000000" pitchFamily="2" charset="0"/>
              <a:cs typeface="NikoshBAN" panose="02000000000000000000" pitchFamily="2" charset="0"/>
            </a:endParaRPr>
          </a:p>
          <a:p>
            <a:pPr lvl="0"/>
            <a:r>
              <a:rPr lang="bn-BD" sz="4400" dirty="0">
                <a:latin typeface="NikoshBAN" panose="02000000000000000000" pitchFamily="2" charset="0"/>
                <a:cs typeface="NikoshBAN" panose="02000000000000000000" pitchFamily="2" charset="0"/>
              </a:rPr>
              <a:t>——— নির্মাণ</a:t>
            </a:r>
            <a:endParaRPr lang="en-US" sz="4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FAFEC62-2303-03DA-2A24-BCD2EE1368A2}"/>
              </a:ext>
            </a:extLst>
          </p:cNvPr>
          <p:cNvSpPr txBox="1"/>
          <p:nvPr/>
        </p:nvSpPr>
        <p:spPr>
          <a:xfrm>
            <a:off x="4236720" y="594360"/>
            <a:ext cx="2743200" cy="923330"/>
          </a:xfrm>
          <a:prstGeom prst="rect">
            <a:avLst/>
          </a:prstGeom>
          <a:noFill/>
        </p:spPr>
        <p:txBody>
          <a:bodyPr wrap="square" rtlCol="0">
            <a:spAutoFit/>
          </a:bodyPr>
          <a:lstStyle/>
          <a:p>
            <a:r>
              <a:rPr lang="bn-BD" sz="5400" b="1" u="sng" dirty="0">
                <a:solidFill>
                  <a:schemeClr val="accent2">
                    <a:lumMod val="50000"/>
                  </a:schemeClr>
                </a:solidFill>
                <a:latin typeface="NikoshBAN" panose="02000000000000000000" pitchFamily="2" charset="0"/>
                <a:cs typeface="NikoshBAN" panose="02000000000000000000" pitchFamily="2" charset="0"/>
              </a:rPr>
              <a:t>সমার্থক শব্দ</a:t>
            </a:r>
            <a:endParaRPr lang="en-US" sz="5400" u="sng" dirty="0">
              <a:solidFill>
                <a:schemeClr val="accent2">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604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1AF0D-D6C8-E227-EF12-1B0E34D7AF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35249B-A163-C226-5630-1FA3BC9D917E}"/>
              </a:ext>
            </a:extLst>
          </p:cNvPr>
          <p:cNvSpPr txBox="1"/>
          <p:nvPr/>
        </p:nvSpPr>
        <p:spPr>
          <a:xfrm>
            <a:off x="1082040" y="2259926"/>
            <a:ext cx="6873240" cy="2800767"/>
          </a:xfrm>
          <a:prstGeom prst="rect">
            <a:avLst/>
          </a:prstGeom>
          <a:noFill/>
        </p:spPr>
        <p:txBody>
          <a:bodyPr wrap="square" rtlCol="0">
            <a:spAutoFit/>
          </a:bodyPr>
          <a:lstStyle/>
          <a:p>
            <a:pPr marL="742950" lvl="0" indent="-742950">
              <a:buAutoNum type="arabicParenR"/>
            </a:pPr>
            <a:r>
              <a:rPr lang="bn-BD" sz="4400" dirty="0">
                <a:latin typeface="NikoshBAN" panose="02000000000000000000" pitchFamily="2" charset="0"/>
                <a:cs typeface="NikoshBAN" panose="02000000000000000000" pitchFamily="2" charset="0"/>
              </a:rPr>
              <a:t>কৃষক ট্রাক্টর দিয়ে চাষ করেন। </a:t>
            </a:r>
          </a:p>
          <a:p>
            <a:pPr lvl="0"/>
            <a:r>
              <a:rPr lang="bn-BD" sz="4400" dirty="0">
                <a:latin typeface="NikoshBAN" panose="02000000000000000000" pitchFamily="2" charset="0"/>
                <a:cs typeface="NikoshBAN" panose="02000000000000000000" pitchFamily="2" charset="0"/>
              </a:rPr>
              <a:t>২) জেলেরা লাঙল দিয়ে মাছ ধরেন।</a:t>
            </a:r>
            <a:br>
              <a:rPr lang="en-US" sz="4400" dirty="0">
                <a:latin typeface="NikoshBAN" panose="02000000000000000000" pitchFamily="2" charset="0"/>
                <a:cs typeface="NikoshBAN" panose="02000000000000000000" pitchFamily="2" charset="0"/>
              </a:rPr>
            </a:br>
            <a:r>
              <a:rPr lang="bn-BD" sz="4400" dirty="0">
                <a:latin typeface="NikoshBAN" panose="02000000000000000000" pitchFamily="2" charset="0"/>
                <a:cs typeface="NikoshBAN" panose="02000000000000000000" pitchFamily="2" charset="0"/>
              </a:rPr>
              <a:t>৩) কামার লোহার জিনিস তৈরি করেন। </a:t>
            </a:r>
          </a:p>
          <a:p>
            <a:pPr lvl="0"/>
            <a:r>
              <a:rPr lang="bn-BD" sz="4400" dirty="0">
                <a:latin typeface="NikoshBAN" panose="02000000000000000000" pitchFamily="2" charset="0"/>
                <a:cs typeface="NikoshBAN" panose="02000000000000000000" pitchFamily="2" charset="0"/>
              </a:rPr>
              <a:t>৪) সব পেশার মানুষ অলস।</a:t>
            </a:r>
            <a:endParaRPr lang="en-US" sz="4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9E936BD0-45EB-426B-4286-FA968EE5BF48}"/>
              </a:ext>
            </a:extLst>
          </p:cNvPr>
          <p:cNvSpPr txBox="1"/>
          <p:nvPr/>
        </p:nvSpPr>
        <p:spPr>
          <a:xfrm>
            <a:off x="4518660" y="807720"/>
            <a:ext cx="3154680" cy="769441"/>
          </a:xfrm>
          <a:prstGeom prst="rect">
            <a:avLst/>
          </a:prstGeom>
          <a:noFill/>
        </p:spPr>
        <p:txBody>
          <a:bodyPr wrap="square" rtlCol="0">
            <a:spAutoFit/>
          </a:bodyPr>
          <a:lstStyle/>
          <a:p>
            <a:r>
              <a:rPr lang="bn-BD" sz="4400" b="1" u="sng" dirty="0">
                <a:solidFill>
                  <a:schemeClr val="accent2">
                    <a:lumMod val="50000"/>
                  </a:schemeClr>
                </a:solidFill>
                <a:latin typeface="NikoshBAN" panose="02000000000000000000" pitchFamily="2" charset="0"/>
                <a:cs typeface="NikoshBAN" panose="02000000000000000000" pitchFamily="2" charset="0"/>
              </a:rPr>
              <a:t>সত্য/ মিথ্যা লেখ</a:t>
            </a:r>
            <a:endParaRPr lang="en-US" sz="4400" u="sng" dirty="0">
              <a:solidFill>
                <a:schemeClr val="accent2">
                  <a:lumMod val="50000"/>
                </a:schemeClr>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E18EC29E-C0E4-74A0-D30C-127EE35AA30F}"/>
              </a:ext>
            </a:extLst>
          </p:cNvPr>
          <p:cNvSpPr txBox="1"/>
          <p:nvPr/>
        </p:nvSpPr>
        <p:spPr>
          <a:xfrm>
            <a:off x="8107680" y="2216588"/>
            <a:ext cx="3002280" cy="769441"/>
          </a:xfrm>
          <a:prstGeom prst="rect">
            <a:avLst/>
          </a:prstGeom>
          <a:noFill/>
        </p:spPr>
        <p:txBody>
          <a:bodyPr wrap="square" rtlCol="0">
            <a:spAutoFit/>
          </a:bodyPr>
          <a:lstStyle/>
          <a:p>
            <a:pPr lvl="0"/>
            <a:r>
              <a:rPr lang="bn-BD" sz="4400" dirty="0">
                <a:latin typeface="NikoshBAN" panose="02000000000000000000" pitchFamily="2" charset="0"/>
                <a:cs typeface="NikoshBAN" panose="02000000000000000000" pitchFamily="2" charset="0"/>
              </a:rPr>
              <a:t>—— সত্য</a:t>
            </a:r>
            <a:endParaRPr lang="en-US" sz="44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F2899EF1-6B73-A0C4-1A58-2FB7314879F5}"/>
              </a:ext>
            </a:extLst>
          </p:cNvPr>
          <p:cNvSpPr txBox="1"/>
          <p:nvPr/>
        </p:nvSpPr>
        <p:spPr>
          <a:xfrm>
            <a:off x="8107680" y="3712132"/>
            <a:ext cx="3002280" cy="769441"/>
          </a:xfrm>
          <a:prstGeom prst="rect">
            <a:avLst/>
          </a:prstGeom>
          <a:noFill/>
        </p:spPr>
        <p:txBody>
          <a:bodyPr wrap="square" rtlCol="0">
            <a:spAutoFit/>
          </a:bodyPr>
          <a:lstStyle/>
          <a:p>
            <a:pPr lvl="0"/>
            <a:r>
              <a:rPr lang="bn-BD" sz="4400" dirty="0">
                <a:latin typeface="NikoshBAN" panose="02000000000000000000" pitchFamily="2" charset="0"/>
                <a:cs typeface="NikoshBAN" panose="02000000000000000000" pitchFamily="2" charset="0"/>
              </a:rPr>
              <a:t>—— সত্য</a:t>
            </a:r>
            <a:endParaRPr lang="en-US" sz="44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030D85FA-E82D-C120-6780-521079EDA8DA}"/>
              </a:ext>
            </a:extLst>
          </p:cNvPr>
          <p:cNvSpPr txBox="1"/>
          <p:nvPr/>
        </p:nvSpPr>
        <p:spPr>
          <a:xfrm>
            <a:off x="8107680" y="3029367"/>
            <a:ext cx="3002280" cy="769441"/>
          </a:xfrm>
          <a:prstGeom prst="rect">
            <a:avLst/>
          </a:prstGeom>
          <a:noFill/>
        </p:spPr>
        <p:txBody>
          <a:bodyPr wrap="square" rtlCol="0">
            <a:spAutoFit/>
          </a:bodyPr>
          <a:lstStyle/>
          <a:p>
            <a:pPr lvl="0"/>
            <a:r>
              <a:rPr lang="bn-BD" sz="4400" dirty="0">
                <a:latin typeface="NikoshBAN" panose="02000000000000000000" pitchFamily="2" charset="0"/>
                <a:cs typeface="NikoshBAN" panose="02000000000000000000" pitchFamily="2" charset="0"/>
              </a:rPr>
              <a:t>—— মিথ্যা</a:t>
            </a:r>
            <a:endParaRPr lang="en-US" sz="44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0102D50A-59AB-EA28-D2C4-85F2F5BEEA2E}"/>
              </a:ext>
            </a:extLst>
          </p:cNvPr>
          <p:cNvSpPr txBox="1"/>
          <p:nvPr/>
        </p:nvSpPr>
        <p:spPr>
          <a:xfrm>
            <a:off x="8107680" y="4375906"/>
            <a:ext cx="2545080" cy="769441"/>
          </a:xfrm>
          <a:prstGeom prst="rect">
            <a:avLst/>
          </a:prstGeom>
          <a:noFill/>
        </p:spPr>
        <p:txBody>
          <a:bodyPr wrap="square" rtlCol="0">
            <a:spAutoFit/>
          </a:bodyPr>
          <a:lstStyle/>
          <a:p>
            <a:pPr lvl="0"/>
            <a:r>
              <a:rPr lang="bn-BD" sz="4400" dirty="0">
                <a:latin typeface="NikoshBAN" panose="02000000000000000000" pitchFamily="2" charset="0"/>
                <a:cs typeface="NikoshBAN" panose="02000000000000000000" pitchFamily="2" charset="0"/>
              </a:rPr>
              <a:t>—— মিথ্যা</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885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ppt_x</p:attrName>
                                        </p:attrNameLst>
                                      </p:cBhvr>
                                      <p:tavLst>
                                        <p:tav tm="0">
                                          <p:val>
                                            <p:strVal val="#ppt_x-#ppt_w*1.125000"/>
                                          </p:val>
                                        </p:tav>
                                        <p:tav tm="100000">
                                          <p:val>
                                            <p:strVal val="#ppt_x"/>
                                          </p:val>
                                        </p:tav>
                                      </p:tavLst>
                                    </p:anim>
                                    <p:animEffect transition="in" filter="wipe(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ppt_x</p:attrName>
                                        </p:attrNameLst>
                                      </p:cBhvr>
                                      <p:tavLst>
                                        <p:tav tm="0">
                                          <p:val>
                                            <p:strVal val="#ppt_x-#ppt_w*1.125000"/>
                                          </p:val>
                                        </p:tav>
                                        <p:tav tm="100000">
                                          <p:val>
                                            <p:strVal val="#ppt_x"/>
                                          </p:val>
                                        </p:tav>
                                      </p:tavLst>
                                    </p:anim>
                                    <p:animEffect transition="in" filter="wipe(righ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0E872-5186-C897-3679-CA498E0F25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FF80696-A0F3-C3D6-A164-AC214DB8E7A1}"/>
              </a:ext>
            </a:extLst>
          </p:cNvPr>
          <p:cNvSpPr txBox="1"/>
          <p:nvPr/>
        </p:nvSpPr>
        <p:spPr>
          <a:xfrm>
            <a:off x="1632888" y="1965960"/>
            <a:ext cx="4998720" cy="3785652"/>
          </a:xfrm>
          <a:prstGeom prst="rect">
            <a:avLst/>
          </a:prstGeom>
          <a:noFill/>
        </p:spPr>
        <p:txBody>
          <a:bodyPr wrap="square" rtlCol="0">
            <a:spAutoFit/>
          </a:bodyPr>
          <a:lstStyle/>
          <a:p>
            <a:r>
              <a:rPr lang="bn-BD" sz="4800" dirty="0">
                <a:latin typeface="NikoshBAN" panose="02000000000000000000" pitchFamily="2" charset="0"/>
                <a:cs typeface="NikoshBAN" panose="02000000000000000000" pitchFamily="2" charset="0"/>
              </a:rPr>
              <a:t>মাছ ধরার মানুষ</a:t>
            </a:r>
            <a:endParaRPr lang="en-US" sz="4800" dirty="0">
              <a:latin typeface="NikoshBAN" panose="02000000000000000000" pitchFamily="2" charset="0"/>
              <a:cs typeface="NikoshBAN" panose="02000000000000000000" pitchFamily="2" charset="0"/>
            </a:endParaRPr>
          </a:p>
          <a:p>
            <a:r>
              <a:rPr lang="bn-BD" sz="4800" dirty="0">
                <a:latin typeface="NikoshBAN" panose="02000000000000000000" pitchFamily="2" charset="0"/>
                <a:cs typeface="NikoshBAN" panose="02000000000000000000" pitchFamily="2" charset="0"/>
              </a:rPr>
              <a:t>লোহার কারিগর</a:t>
            </a:r>
          </a:p>
          <a:p>
            <a:r>
              <a:rPr lang="bn-BD" sz="4800" dirty="0">
                <a:latin typeface="NikoshBAN" panose="02000000000000000000" pitchFamily="2" charset="0"/>
                <a:cs typeface="NikoshBAN" panose="02000000000000000000" pitchFamily="2" charset="0"/>
              </a:rPr>
              <a:t>মাটির কারিগর</a:t>
            </a:r>
            <a:endParaRPr lang="en-US" sz="4800" dirty="0">
              <a:latin typeface="NikoshBAN" panose="02000000000000000000" pitchFamily="2" charset="0"/>
              <a:cs typeface="NikoshBAN" panose="02000000000000000000" pitchFamily="2" charset="0"/>
            </a:endParaRPr>
          </a:p>
          <a:p>
            <a:r>
              <a:rPr lang="bn-BD" sz="4800" dirty="0">
                <a:latin typeface="NikoshBAN" panose="02000000000000000000" pitchFamily="2" charset="0"/>
                <a:cs typeface="NikoshBAN" panose="02000000000000000000" pitchFamily="2" charset="0"/>
              </a:rPr>
              <a:t>আগুন জ্বালানোর যন্ত্র</a:t>
            </a:r>
            <a:endParaRPr lang="en-US" sz="4800" dirty="0">
              <a:latin typeface="NikoshBAN" panose="02000000000000000000" pitchFamily="2" charset="0"/>
              <a:cs typeface="NikoshBAN" panose="02000000000000000000" pitchFamily="2" charset="0"/>
            </a:endParaRPr>
          </a:p>
          <a:p>
            <a:r>
              <a:rPr lang="bn-BD" sz="4800" dirty="0">
                <a:latin typeface="NikoshBAN" panose="02000000000000000000" pitchFamily="2" charset="0"/>
                <a:cs typeface="NikoshBAN" panose="02000000000000000000" pitchFamily="2" charset="0"/>
              </a:rPr>
              <a:t>লোহার কাজের হাতিয়ার</a:t>
            </a:r>
            <a:endParaRPr lang="en-US" sz="48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29974ECC-73A6-2464-8647-24BE124036A0}"/>
              </a:ext>
            </a:extLst>
          </p:cNvPr>
          <p:cNvSpPr txBox="1"/>
          <p:nvPr/>
        </p:nvSpPr>
        <p:spPr>
          <a:xfrm>
            <a:off x="4572000" y="670560"/>
            <a:ext cx="4119216" cy="830997"/>
          </a:xfrm>
          <a:prstGeom prst="rect">
            <a:avLst/>
          </a:prstGeom>
          <a:noFill/>
        </p:spPr>
        <p:txBody>
          <a:bodyPr wrap="square" rtlCol="0">
            <a:spAutoFit/>
          </a:bodyPr>
          <a:lstStyle/>
          <a:p>
            <a:r>
              <a:rPr lang="bn-IN" sz="4800" u="sng" dirty="0">
                <a:solidFill>
                  <a:schemeClr val="accent2">
                    <a:lumMod val="50000"/>
                  </a:schemeClr>
                </a:solidFill>
                <a:latin typeface="NikoshBAN" panose="02000000000000000000" pitchFamily="2" charset="0"/>
                <a:cs typeface="NikoshBAN" panose="02000000000000000000" pitchFamily="2" charset="0"/>
              </a:rPr>
              <a:t>এক কথায় প্রকাশ </a:t>
            </a:r>
            <a:endParaRPr lang="en-US" sz="4800" u="sng" dirty="0">
              <a:solidFill>
                <a:schemeClr val="accent2">
                  <a:lumMod val="50000"/>
                </a:schemeClr>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724C7928-D3F6-8F9E-9B46-FDD5941DC831}"/>
              </a:ext>
            </a:extLst>
          </p:cNvPr>
          <p:cNvSpPr txBox="1"/>
          <p:nvPr/>
        </p:nvSpPr>
        <p:spPr>
          <a:xfrm>
            <a:off x="6631608" y="1965960"/>
            <a:ext cx="2971798" cy="830997"/>
          </a:xfrm>
          <a:prstGeom prst="rect">
            <a:avLst/>
          </a:prstGeom>
          <a:noFill/>
        </p:spPr>
        <p:txBody>
          <a:bodyPr wrap="square" rtlCol="0">
            <a:spAutoFit/>
          </a:bodyPr>
          <a:lstStyle/>
          <a:p>
            <a:r>
              <a:rPr lang="bn-BD" sz="4800" dirty="0">
                <a:latin typeface="NikoshBAN" panose="02000000000000000000" pitchFamily="2" charset="0"/>
                <a:cs typeface="NikoshBAN" panose="02000000000000000000" pitchFamily="2" charset="0"/>
              </a:rPr>
              <a:t>→জেলে </a:t>
            </a:r>
          </a:p>
        </p:txBody>
      </p:sp>
      <p:sp>
        <p:nvSpPr>
          <p:cNvPr id="5" name="TextBox 4">
            <a:extLst>
              <a:ext uri="{FF2B5EF4-FFF2-40B4-BE49-F238E27FC236}">
                <a16:creationId xmlns:a16="http://schemas.microsoft.com/office/drawing/2014/main" id="{264E8BFF-BE45-B9DC-9169-694B321BC370}"/>
              </a:ext>
            </a:extLst>
          </p:cNvPr>
          <p:cNvSpPr txBox="1"/>
          <p:nvPr/>
        </p:nvSpPr>
        <p:spPr>
          <a:xfrm>
            <a:off x="6631608" y="4909073"/>
            <a:ext cx="2207592" cy="830997"/>
          </a:xfrm>
          <a:prstGeom prst="rect">
            <a:avLst/>
          </a:prstGeom>
          <a:noFill/>
        </p:spPr>
        <p:txBody>
          <a:bodyPr wrap="square" rtlCol="0">
            <a:spAutoFit/>
          </a:bodyPr>
          <a:lstStyle/>
          <a:p>
            <a:r>
              <a:rPr lang="bn-BD" sz="4800" dirty="0">
                <a:latin typeface="NikoshBAN" panose="02000000000000000000" pitchFamily="2" charset="0"/>
                <a:cs typeface="NikoshBAN" panose="02000000000000000000" pitchFamily="2" charset="0"/>
              </a:rPr>
              <a:t>→হাতুড়ি</a:t>
            </a:r>
            <a:endParaRPr lang="en-US" sz="48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65576848-4DBD-77AD-CAD8-6B2E034A5D16}"/>
              </a:ext>
            </a:extLst>
          </p:cNvPr>
          <p:cNvSpPr txBox="1"/>
          <p:nvPr/>
        </p:nvSpPr>
        <p:spPr>
          <a:xfrm>
            <a:off x="6631608" y="2658458"/>
            <a:ext cx="2207592" cy="830997"/>
          </a:xfrm>
          <a:prstGeom prst="rect">
            <a:avLst/>
          </a:prstGeom>
          <a:noFill/>
        </p:spPr>
        <p:txBody>
          <a:bodyPr wrap="square" rtlCol="0">
            <a:spAutoFit/>
          </a:bodyPr>
          <a:lstStyle/>
          <a:p>
            <a:r>
              <a:rPr lang="bn-BD" sz="4800" dirty="0">
                <a:latin typeface="NikoshBAN" panose="02000000000000000000" pitchFamily="2" charset="0"/>
                <a:cs typeface="NikoshBAN" panose="02000000000000000000" pitchFamily="2" charset="0"/>
              </a:rPr>
              <a:t>→কামার</a:t>
            </a:r>
          </a:p>
        </p:txBody>
      </p:sp>
      <p:sp>
        <p:nvSpPr>
          <p:cNvPr id="7" name="TextBox 6">
            <a:extLst>
              <a:ext uri="{FF2B5EF4-FFF2-40B4-BE49-F238E27FC236}">
                <a16:creationId xmlns:a16="http://schemas.microsoft.com/office/drawing/2014/main" id="{F1F18F6E-891E-8F3E-BE35-F41D63EC818C}"/>
              </a:ext>
            </a:extLst>
          </p:cNvPr>
          <p:cNvSpPr txBox="1"/>
          <p:nvPr/>
        </p:nvSpPr>
        <p:spPr>
          <a:xfrm>
            <a:off x="6631608" y="3316331"/>
            <a:ext cx="2059608" cy="830997"/>
          </a:xfrm>
          <a:prstGeom prst="rect">
            <a:avLst/>
          </a:prstGeom>
          <a:noFill/>
        </p:spPr>
        <p:txBody>
          <a:bodyPr wrap="square" rtlCol="0">
            <a:spAutoFit/>
          </a:bodyPr>
          <a:lstStyle/>
          <a:p>
            <a:r>
              <a:rPr lang="bn-BD" sz="4800" dirty="0">
                <a:latin typeface="NikoshBAN" panose="02000000000000000000" pitchFamily="2" charset="0"/>
                <a:cs typeface="NikoshBAN" panose="02000000000000000000" pitchFamily="2" charset="0"/>
              </a:rPr>
              <a:t>→কুমার </a:t>
            </a:r>
          </a:p>
        </p:txBody>
      </p:sp>
      <p:sp>
        <p:nvSpPr>
          <p:cNvPr id="8" name="TextBox 7">
            <a:extLst>
              <a:ext uri="{FF2B5EF4-FFF2-40B4-BE49-F238E27FC236}">
                <a16:creationId xmlns:a16="http://schemas.microsoft.com/office/drawing/2014/main" id="{E4D07884-970D-352C-1D71-8A0F3FAF1220}"/>
              </a:ext>
            </a:extLst>
          </p:cNvPr>
          <p:cNvSpPr txBox="1"/>
          <p:nvPr/>
        </p:nvSpPr>
        <p:spPr>
          <a:xfrm>
            <a:off x="6631608" y="4112702"/>
            <a:ext cx="2059608" cy="830997"/>
          </a:xfrm>
          <a:prstGeom prst="rect">
            <a:avLst/>
          </a:prstGeom>
          <a:noFill/>
        </p:spPr>
        <p:txBody>
          <a:bodyPr wrap="square" rtlCol="0">
            <a:spAutoFit/>
          </a:bodyPr>
          <a:lstStyle/>
          <a:p>
            <a:r>
              <a:rPr lang="bn-BD" sz="4800" dirty="0">
                <a:latin typeface="NikoshBAN" panose="02000000000000000000" pitchFamily="2" charset="0"/>
                <a:cs typeface="NikoshBAN" panose="02000000000000000000" pitchFamily="2" charset="0"/>
              </a:rPr>
              <a:t>→হাঁপর</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6547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ppt_x</p:attrName>
                                        </p:attrNameLst>
                                      </p:cBhvr>
                                      <p:tavLst>
                                        <p:tav tm="0">
                                          <p:val>
                                            <p:strVal val="#ppt_x-#ppt_w*1.125000"/>
                                          </p:val>
                                        </p:tav>
                                        <p:tav tm="100000">
                                          <p:val>
                                            <p:strVal val="#ppt_x"/>
                                          </p:val>
                                        </p:tav>
                                      </p:tavLst>
                                    </p:anim>
                                    <p:animEffect transition="in" filter="wipe(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ppt_x</p:attrName>
                                        </p:attrNameLst>
                                      </p:cBhvr>
                                      <p:tavLst>
                                        <p:tav tm="0">
                                          <p:val>
                                            <p:strVal val="#ppt_x-#ppt_w*1.125000"/>
                                          </p:val>
                                        </p:tav>
                                        <p:tav tm="100000">
                                          <p:val>
                                            <p:strVal val="#ppt_x"/>
                                          </p:val>
                                        </p:tav>
                                      </p:tavLst>
                                    </p:anim>
                                    <p:animEffect transition="in" filter="wipe(righ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ppt_x</p:attrName>
                                        </p:attrNameLst>
                                      </p:cBhvr>
                                      <p:tavLst>
                                        <p:tav tm="0">
                                          <p:val>
                                            <p:strVal val="#ppt_x-#ppt_w*1.125000"/>
                                          </p:val>
                                        </p:tav>
                                        <p:tav tm="100000">
                                          <p:val>
                                            <p:strVal val="#ppt_x"/>
                                          </p:val>
                                        </p:tav>
                                      </p:tavLst>
                                    </p:anim>
                                    <p:animEffect transition="in" filter="wipe(righ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9CCF0-8D80-8929-348B-CC2E59493BC2}"/>
              </a:ext>
            </a:extLst>
          </p:cNvPr>
          <p:cNvSpPr txBox="1"/>
          <p:nvPr/>
        </p:nvSpPr>
        <p:spPr>
          <a:xfrm>
            <a:off x="800100" y="1996440"/>
            <a:ext cx="10591800" cy="4093428"/>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বাংলাদেশে অনেক পেশার মানুষ আছে। যেমন-কৃষক, জেলে, কামার, কুমার, তাঁতি ইত্যাদি। মানুষ যে কাজ করে জীবিকা নির্বাহ করে, সেই কাজকে তার পেশা বলে। ফসলের মাঠে কৃষক লাঙল বা ট্রাক্টর দিয়ে চাষ করেন। জেলেরা জাল দিয়ে মাছ ধরেন। কামার আগুন, হাঁপর আর হাতুড়ির সাহায্যে লোহার জিনিস তৈরি করেন। কুমার নরম কাদামাটি নিয়ে চাকায় ঘুরিয়ে মাটির হাঁড়িকুড়ি তৈরি করেন। তাঁতি কাপড় বোনেন। এছাড়া বাংলাদেশের শহর ও গ্রামে আরো নানা পেশার মানুষ দেখা যায়। সব পেশার মানুষই পরিশ্রমী। তাদের শ্রম বাংলাদেশকে সমৃদ্ধ করেছে। </a:t>
            </a:r>
            <a:r>
              <a:rPr lang="bn-BD" sz="2800" b="1" dirty="0">
                <a:latin typeface="NikoshBAN" panose="02000000000000000000" pitchFamily="2" charset="0"/>
                <a:cs typeface="NikoshBAN" panose="02000000000000000000" pitchFamily="2" charset="0"/>
              </a:rPr>
              <a:t>————</a:t>
            </a:r>
          </a:p>
          <a:p>
            <a:r>
              <a:rPr lang="bn-BD" sz="3600" b="1" dirty="0">
                <a:solidFill>
                  <a:srgbClr val="C00000"/>
                </a:solidFill>
                <a:latin typeface="NikoshBAN" panose="02000000000000000000" pitchFamily="2" charset="0"/>
                <a:cs typeface="NikoshBAN" panose="02000000000000000000" pitchFamily="2" charset="0"/>
              </a:rPr>
              <a:t>এ</a:t>
            </a:r>
            <a:r>
              <a:rPr lang="as-IN" sz="3600" b="1" dirty="0">
                <a:solidFill>
                  <a:srgbClr val="C00000"/>
                </a:solidFill>
                <a:latin typeface="NikoshBAN" panose="02000000000000000000" pitchFamily="2" charset="0"/>
                <a:cs typeface="NikoshBAN" panose="02000000000000000000" pitchFamily="2" charset="0"/>
              </a:rPr>
              <a:t>খান থেকে কে,</a:t>
            </a:r>
            <a:r>
              <a:rPr lang="bn-BD" sz="3600" b="1" dirty="0">
                <a:solidFill>
                  <a:srgbClr val="C00000"/>
                </a:solidFill>
                <a:latin typeface="NikoshBAN" panose="02000000000000000000" pitchFamily="2" charset="0"/>
                <a:cs typeface="NikoshBAN" panose="02000000000000000000" pitchFamily="2" charset="0"/>
              </a:rPr>
              <a:t> </a:t>
            </a:r>
            <a:r>
              <a:rPr lang="as-IN" sz="3600" b="1" dirty="0">
                <a:solidFill>
                  <a:srgbClr val="C00000"/>
                </a:solidFill>
                <a:latin typeface="NikoshBAN" panose="02000000000000000000" pitchFamily="2" charset="0"/>
                <a:cs typeface="NikoshBAN" panose="02000000000000000000" pitchFamily="2" charset="0"/>
              </a:rPr>
              <a:t>কি,</a:t>
            </a:r>
            <a:r>
              <a:rPr lang="bn-BD" sz="3600" b="1" dirty="0">
                <a:solidFill>
                  <a:srgbClr val="C00000"/>
                </a:solidFill>
                <a:latin typeface="NikoshBAN" panose="02000000000000000000" pitchFamily="2" charset="0"/>
                <a:cs typeface="NikoshBAN" panose="02000000000000000000" pitchFamily="2" charset="0"/>
              </a:rPr>
              <a:t> </a:t>
            </a:r>
            <a:r>
              <a:rPr lang="as-IN" sz="3600" b="1" dirty="0">
                <a:solidFill>
                  <a:srgbClr val="C00000"/>
                </a:solidFill>
                <a:latin typeface="NikoshBAN" panose="02000000000000000000" pitchFamily="2" charset="0"/>
                <a:cs typeface="NikoshBAN" panose="02000000000000000000" pitchFamily="2" charset="0"/>
              </a:rPr>
              <a:t>কেন,</a:t>
            </a:r>
            <a:r>
              <a:rPr lang="bn-BD" sz="3600" b="1" dirty="0">
                <a:solidFill>
                  <a:srgbClr val="C00000"/>
                </a:solidFill>
                <a:latin typeface="NikoshBAN" panose="02000000000000000000" pitchFamily="2" charset="0"/>
                <a:cs typeface="NikoshBAN" panose="02000000000000000000" pitchFamily="2" charset="0"/>
              </a:rPr>
              <a:t> </a:t>
            </a:r>
            <a:r>
              <a:rPr lang="as-IN" sz="3600" b="1" dirty="0">
                <a:solidFill>
                  <a:srgbClr val="C00000"/>
                </a:solidFill>
                <a:latin typeface="NikoshBAN" panose="02000000000000000000" pitchFamily="2" charset="0"/>
                <a:cs typeface="NikoshBAN" panose="02000000000000000000" pitchFamily="2" charset="0"/>
              </a:rPr>
              <a:t>কখন,</a:t>
            </a:r>
            <a:r>
              <a:rPr lang="bn-BD" sz="3600" b="1" dirty="0">
                <a:solidFill>
                  <a:srgbClr val="C00000"/>
                </a:solidFill>
                <a:latin typeface="NikoshBAN" panose="02000000000000000000" pitchFamily="2" charset="0"/>
                <a:cs typeface="NikoshBAN" panose="02000000000000000000" pitchFamily="2" charset="0"/>
              </a:rPr>
              <a:t> </a:t>
            </a:r>
            <a:r>
              <a:rPr lang="as-IN" sz="3600" b="1" dirty="0">
                <a:solidFill>
                  <a:srgbClr val="C00000"/>
                </a:solidFill>
                <a:latin typeface="NikoshBAN" panose="02000000000000000000" pitchFamily="2" charset="0"/>
                <a:cs typeface="NikoshBAN" panose="02000000000000000000" pitchFamily="2" charset="0"/>
              </a:rPr>
              <a:t>কিভাবে,</a:t>
            </a:r>
            <a:r>
              <a:rPr lang="bn-BD" sz="3600" b="1" dirty="0">
                <a:solidFill>
                  <a:srgbClr val="C00000"/>
                </a:solidFill>
                <a:latin typeface="NikoshBAN" panose="02000000000000000000" pitchFamily="2" charset="0"/>
                <a:cs typeface="NikoshBAN" panose="02000000000000000000" pitchFamily="2" charset="0"/>
              </a:rPr>
              <a:t> </a:t>
            </a:r>
            <a:r>
              <a:rPr lang="as-IN" sz="3600" b="1" dirty="0">
                <a:solidFill>
                  <a:srgbClr val="C00000"/>
                </a:solidFill>
                <a:latin typeface="NikoshBAN" panose="02000000000000000000" pitchFamily="2" charset="0"/>
                <a:cs typeface="NikoshBAN" panose="02000000000000000000" pitchFamily="2" charset="0"/>
              </a:rPr>
              <a:t>কোথায়, কারা দিয়ে </a:t>
            </a:r>
            <a:r>
              <a:rPr lang="bn-BD" sz="3600" b="1" dirty="0">
                <a:solidFill>
                  <a:srgbClr val="C00000"/>
                </a:solidFill>
                <a:latin typeface="NikoshBAN" panose="02000000000000000000" pitchFamily="2" charset="0"/>
                <a:cs typeface="NikoshBAN" panose="02000000000000000000" pitchFamily="2" charset="0"/>
              </a:rPr>
              <a:t>প্র</a:t>
            </a:r>
            <a:r>
              <a:rPr lang="as-IN" sz="3600" b="1" dirty="0">
                <a:solidFill>
                  <a:srgbClr val="C00000"/>
                </a:solidFill>
                <a:latin typeface="NikoshBAN" panose="02000000000000000000" pitchFamily="2" charset="0"/>
                <a:cs typeface="NikoshBAN" panose="02000000000000000000" pitchFamily="2" charset="0"/>
              </a:rPr>
              <a:t>শ্ন কর</a:t>
            </a:r>
            <a:r>
              <a:rPr lang="bn-BD" sz="3600" b="1" dirty="0">
                <a:solidFill>
                  <a:srgbClr val="C00000"/>
                </a:solidFill>
                <a:latin typeface="NikoshBAN" panose="02000000000000000000" pitchFamily="2" charset="0"/>
                <a:cs typeface="NikoshBAN" panose="02000000000000000000" pitchFamily="2" charset="0"/>
              </a:rPr>
              <a:t>। </a:t>
            </a:r>
            <a:endParaRPr lang="en-US" sz="3600"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4712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F0070-4A70-BC9B-BB31-81BB4FD83C4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3AC496F-69C9-03E7-21A2-C259BE1E8357}"/>
              </a:ext>
            </a:extLst>
          </p:cNvPr>
          <p:cNvSpPr txBox="1"/>
          <p:nvPr/>
        </p:nvSpPr>
        <p:spPr>
          <a:xfrm>
            <a:off x="1722120" y="826204"/>
            <a:ext cx="9646920" cy="5632311"/>
          </a:xfrm>
          <a:prstGeom prst="rect">
            <a:avLst/>
          </a:prstGeom>
          <a:noFill/>
        </p:spPr>
        <p:txBody>
          <a:bodyPr wrap="square" rtlCol="0">
            <a:spAutoFit/>
          </a:bodyPr>
          <a:lstStyle/>
          <a:p>
            <a:r>
              <a:rPr lang="as-IN" sz="4000" b="1" dirty="0">
                <a:latin typeface="NikoshBAN" panose="02000000000000000000" pitchFamily="2" charset="0"/>
                <a:cs typeface="NikoshBAN" panose="02000000000000000000" pitchFamily="2" charset="0"/>
              </a:rPr>
              <a:t>১) কে দিয়ে প্রশ্ন</a:t>
            </a:r>
          </a:p>
          <a:p>
            <a:pPr marL="742950" indent="-742950">
              <a:buAutoNum type="arabicParenR"/>
            </a:pPr>
            <a:r>
              <a:rPr lang="as-IN" sz="4000" dirty="0">
                <a:latin typeface="NikoshBAN" panose="02000000000000000000" pitchFamily="2" charset="0"/>
                <a:cs typeface="NikoshBAN" panose="02000000000000000000" pitchFamily="2" charset="0"/>
              </a:rPr>
              <a:t>কে ফসল চাষ করেন?</a:t>
            </a:r>
            <a:r>
              <a:rPr lang="bn-BD" sz="4000" dirty="0">
                <a:latin typeface="NikoshBAN" panose="02000000000000000000" pitchFamily="2" charset="0"/>
                <a:cs typeface="NikoshBAN" panose="02000000000000000000" pitchFamily="2" charset="0"/>
              </a:rPr>
              <a:t> </a:t>
            </a:r>
          </a:p>
          <a:p>
            <a:r>
              <a:rPr lang="as-IN" sz="4000" dirty="0">
                <a:latin typeface="NikoshBAN" panose="02000000000000000000" pitchFamily="2" charset="0"/>
                <a:cs typeface="NikoshBAN" panose="02000000000000000000" pitchFamily="2" charset="0"/>
              </a:rPr>
              <a:t>২) কে লোহার জিনিস তৈরি করেন?</a:t>
            </a:r>
            <a:r>
              <a:rPr lang="bn-BD" sz="4000" dirty="0">
                <a:latin typeface="NikoshBAN" panose="02000000000000000000" pitchFamily="2" charset="0"/>
                <a:cs typeface="NikoshBAN" panose="02000000000000000000" pitchFamily="2" charset="0"/>
              </a:rPr>
              <a:t> </a:t>
            </a:r>
          </a:p>
          <a:p>
            <a:r>
              <a:rPr lang="bn-BD" sz="4000" dirty="0">
                <a:latin typeface="NikoshBAN" panose="02000000000000000000" pitchFamily="2" charset="0"/>
                <a:cs typeface="NikoshBAN" panose="02000000000000000000" pitchFamily="2" charset="0"/>
              </a:rPr>
              <a:t>৩</a:t>
            </a:r>
            <a:r>
              <a:rPr lang="as-IN" sz="4000" dirty="0">
                <a:latin typeface="NikoshBAN" panose="02000000000000000000" pitchFamily="2" charset="0"/>
                <a:cs typeface="NikoshBAN" panose="02000000000000000000" pitchFamily="2" charset="0"/>
              </a:rPr>
              <a:t>) কে মাটির হাঁড়িকুড়ি তৈরি করেন?</a:t>
            </a:r>
            <a:endParaRPr lang="bn-BD" sz="4000" dirty="0">
              <a:latin typeface="NikoshBAN" panose="02000000000000000000" pitchFamily="2" charset="0"/>
              <a:cs typeface="NikoshBAN" panose="02000000000000000000" pitchFamily="2" charset="0"/>
            </a:endParaRPr>
          </a:p>
          <a:p>
            <a:r>
              <a:rPr lang="as-IN" sz="4000" b="1" dirty="0">
                <a:latin typeface="NikoshBAN" panose="02000000000000000000" pitchFamily="2" charset="0"/>
                <a:cs typeface="NikoshBAN" panose="02000000000000000000" pitchFamily="2" charset="0"/>
              </a:rPr>
              <a:t>২) কি দিয়ে প্রশ্ন</a:t>
            </a:r>
          </a:p>
          <a:p>
            <a:r>
              <a:rPr lang="as-IN" sz="4000" dirty="0">
                <a:latin typeface="NikoshBAN" panose="02000000000000000000" pitchFamily="2" charset="0"/>
                <a:cs typeface="NikoshBAN" panose="02000000000000000000" pitchFamily="2" charset="0"/>
              </a:rPr>
              <a:t>১) কামার কি ব্যবহার করে লোহার জিনিস তৈরি করেন?</a:t>
            </a:r>
            <a:r>
              <a:rPr lang="bn-BD" sz="4000" dirty="0">
                <a:latin typeface="NikoshBAN" panose="02000000000000000000" pitchFamily="2" charset="0"/>
                <a:cs typeface="NikoshBAN" panose="02000000000000000000" pitchFamily="2" charset="0"/>
              </a:rPr>
              <a:t> </a:t>
            </a:r>
            <a:br>
              <a:rPr lang="as-IN" sz="4000" dirty="0">
                <a:latin typeface="NikoshBAN" panose="02000000000000000000" pitchFamily="2" charset="0"/>
                <a:cs typeface="NikoshBAN" panose="02000000000000000000" pitchFamily="2" charset="0"/>
              </a:rPr>
            </a:br>
            <a:r>
              <a:rPr lang="as-IN" sz="4000" dirty="0">
                <a:latin typeface="NikoshBAN" panose="02000000000000000000" pitchFamily="2" charset="0"/>
                <a:cs typeface="NikoshBAN" panose="02000000000000000000" pitchFamily="2" charset="0"/>
              </a:rPr>
              <a:t>২) জেলেরা মাছ ধরতে কি ব্যবহার করেন?</a:t>
            </a:r>
            <a:br>
              <a:rPr lang="as-IN" sz="4000" dirty="0">
                <a:latin typeface="NikoshBAN" panose="02000000000000000000" pitchFamily="2" charset="0"/>
                <a:cs typeface="NikoshBAN" panose="02000000000000000000" pitchFamily="2" charset="0"/>
              </a:rPr>
            </a:br>
            <a:r>
              <a:rPr lang="as-IN" sz="4000" dirty="0">
                <a:latin typeface="NikoshBAN" panose="02000000000000000000" pitchFamily="2" charset="0"/>
                <a:cs typeface="NikoshBAN" panose="02000000000000000000" pitchFamily="2" charset="0"/>
              </a:rPr>
              <a:t>৩) কুমার কি ব্যবহার করে হাঁড়িকুড়ি বানান?</a:t>
            </a:r>
            <a:br>
              <a:rPr lang="as-IN" sz="4000" dirty="0">
                <a:latin typeface="NikoshBAN" panose="02000000000000000000" pitchFamily="2" charset="0"/>
                <a:cs typeface="NikoshBAN" panose="02000000000000000000" pitchFamily="2" charset="0"/>
              </a:rPr>
            </a:br>
            <a:endParaRPr lang="bn-BD"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03179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8D76D-73E7-FDDB-9480-A122505A377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B2C7A5A-49B1-0FEA-F37D-612B5F444664}"/>
              </a:ext>
            </a:extLst>
          </p:cNvPr>
          <p:cNvSpPr txBox="1"/>
          <p:nvPr/>
        </p:nvSpPr>
        <p:spPr>
          <a:xfrm>
            <a:off x="1097280" y="889843"/>
            <a:ext cx="10332720" cy="4524315"/>
          </a:xfrm>
          <a:prstGeom prst="rect">
            <a:avLst/>
          </a:prstGeom>
          <a:noFill/>
        </p:spPr>
        <p:txBody>
          <a:bodyPr wrap="square" rtlCol="0">
            <a:spAutoFit/>
          </a:bodyPr>
          <a:lstStyle/>
          <a:p>
            <a:r>
              <a:rPr lang="as-IN" sz="3600" b="1" dirty="0">
                <a:latin typeface="NikoshBAN" panose="02000000000000000000" pitchFamily="2" charset="0"/>
                <a:cs typeface="NikoshBAN" panose="02000000000000000000" pitchFamily="2" charset="0"/>
              </a:rPr>
              <a:t>৩) কেন দিয়ে প্রশ্ন</a:t>
            </a:r>
          </a:p>
          <a:p>
            <a:pPr marL="742950" indent="-742950">
              <a:buAutoNum type="arabicParenR"/>
            </a:pPr>
            <a:r>
              <a:rPr lang="as-IN" sz="3600" dirty="0">
                <a:latin typeface="NikoshBAN" panose="02000000000000000000" pitchFamily="2" charset="0"/>
                <a:cs typeface="NikoshBAN" panose="02000000000000000000" pitchFamily="2" charset="0"/>
              </a:rPr>
              <a:t>মানুষ যে কাজ করে জীবিকা নির্বাহ করে, কেন তাকে পেশা বলে?</a:t>
            </a:r>
            <a:endParaRPr lang="bn-BD" sz="3600" dirty="0">
              <a:latin typeface="NikoshBAN" panose="02000000000000000000" pitchFamily="2" charset="0"/>
              <a:cs typeface="NikoshBAN" panose="02000000000000000000" pitchFamily="2" charset="0"/>
            </a:endParaRPr>
          </a:p>
          <a:p>
            <a:r>
              <a:rPr lang="as-IN" sz="3600" dirty="0">
                <a:latin typeface="NikoshBAN" panose="02000000000000000000" pitchFamily="2" charset="0"/>
                <a:cs typeface="NikoshBAN" panose="02000000000000000000" pitchFamily="2" charset="0"/>
              </a:rPr>
              <a:t>২) সব পেশার মানুষ পরিশ্রমী কেন?</a:t>
            </a:r>
            <a:br>
              <a:rPr lang="as-IN" sz="3600" dirty="0">
                <a:latin typeface="NikoshBAN" panose="02000000000000000000" pitchFamily="2" charset="0"/>
                <a:cs typeface="NikoshBAN" panose="02000000000000000000" pitchFamily="2" charset="0"/>
              </a:rPr>
            </a:br>
            <a:endParaRPr lang="bn-BD" sz="3600" dirty="0">
              <a:latin typeface="NikoshBAN" panose="02000000000000000000" pitchFamily="2" charset="0"/>
              <a:cs typeface="NikoshBAN" panose="02000000000000000000" pitchFamily="2" charset="0"/>
            </a:endParaRPr>
          </a:p>
          <a:p>
            <a:r>
              <a:rPr lang="as-IN" sz="3600" b="1" dirty="0">
                <a:latin typeface="NikoshBAN" panose="02000000000000000000" pitchFamily="2" charset="0"/>
                <a:cs typeface="NikoshBAN" panose="02000000000000000000" pitchFamily="2" charset="0"/>
              </a:rPr>
              <a:t>৪) কিভাবে দিয়ে প্রশ্ন</a:t>
            </a:r>
            <a:endParaRPr lang="bn-BD" sz="3600" dirty="0">
              <a:latin typeface="NikoshBAN" panose="02000000000000000000" pitchFamily="2" charset="0"/>
              <a:cs typeface="NikoshBAN" panose="02000000000000000000" pitchFamily="2" charset="0"/>
            </a:endParaRPr>
          </a:p>
          <a:p>
            <a:pPr marL="742950" indent="-742950">
              <a:buAutoNum type="arabicParenR"/>
            </a:pPr>
            <a:r>
              <a:rPr lang="as-IN" sz="3600" dirty="0">
                <a:latin typeface="NikoshBAN" panose="02000000000000000000" pitchFamily="2" charset="0"/>
                <a:cs typeface="NikoshBAN" panose="02000000000000000000" pitchFamily="2" charset="0"/>
              </a:rPr>
              <a:t>কামার কিভাবে লোহার জিনিস তৈরি করেন?</a:t>
            </a:r>
            <a:endParaRPr lang="bn-BD" sz="3600" dirty="0">
              <a:latin typeface="NikoshBAN" panose="02000000000000000000" pitchFamily="2" charset="0"/>
              <a:cs typeface="NikoshBAN" panose="02000000000000000000" pitchFamily="2" charset="0"/>
            </a:endParaRPr>
          </a:p>
          <a:p>
            <a:pPr marL="742950" indent="-742950">
              <a:buAutoNum type="arabicParenR"/>
            </a:pPr>
            <a:r>
              <a:rPr lang="as-IN" sz="3600" dirty="0">
                <a:latin typeface="NikoshBAN" panose="02000000000000000000" pitchFamily="2" charset="0"/>
                <a:cs typeface="NikoshBAN" panose="02000000000000000000" pitchFamily="2" charset="0"/>
              </a:rPr>
              <a:t> জেলেরা কিভাবে মাছ ধরেন?</a:t>
            </a:r>
            <a:endParaRPr lang="bn-BD" sz="3600" dirty="0">
              <a:latin typeface="NikoshBAN" panose="02000000000000000000" pitchFamily="2" charset="0"/>
              <a:cs typeface="NikoshBAN" panose="02000000000000000000" pitchFamily="2" charset="0"/>
            </a:endParaRPr>
          </a:p>
          <a:p>
            <a:pPr marL="742950" indent="-742950">
              <a:buAutoNum type="arabicParenR"/>
            </a:pPr>
            <a:r>
              <a:rPr lang="as-IN" sz="3600" dirty="0">
                <a:latin typeface="NikoshBAN" panose="02000000000000000000" pitchFamily="2" charset="0"/>
                <a:cs typeface="NikoshBAN" panose="02000000000000000000" pitchFamily="2" charset="0"/>
              </a:rPr>
              <a:t> কুমার কিভাবে হাঁড়িকুড়ি তৈরি করেন?</a:t>
            </a:r>
          </a:p>
        </p:txBody>
      </p:sp>
    </p:spTree>
    <p:extLst>
      <p:ext uri="{BB962C8B-B14F-4D97-AF65-F5344CB8AC3E}">
        <p14:creationId xmlns:p14="http://schemas.microsoft.com/office/powerpoint/2010/main" val="4239368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42464-5967-1C61-6533-53797374AF7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7268DCA-FBA8-7388-DAD9-F7819D20D411}"/>
              </a:ext>
            </a:extLst>
          </p:cNvPr>
          <p:cNvSpPr txBox="1"/>
          <p:nvPr/>
        </p:nvSpPr>
        <p:spPr>
          <a:xfrm>
            <a:off x="2293620" y="853350"/>
            <a:ext cx="6118860" cy="5632311"/>
          </a:xfrm>
          <a:prstGeom prst="rect">
            <a:avLst/>
          </a:prstGeom>
          <a:noFill/>
        </p:spPr>
        <p:txBody>
          <a:bodyPr wrap="square" rtlCol="0">
            <a:spAutoFit/>
          </a:bodyPr>
          <a:lstStyle/>
          <a:p>
            <a:r>
              <a:rPr lang="as-IN" sz="4000" b="1" dirty="0">
                <a:latin typeface="NikoshBAN" panose="02000000000000000000" pitchFamily="2" charset="0"/>
                <a:cs typeface="NikoshBAN" panose="02000000000000000000" pitchFamily="2" charset="0"/>
              </a:rPr>
              <a:t>৫) কখন দিয়ে প্রশ্ন</a:t>
            </a:r>
          </a:p>
          <a:p>
            <a:pPr marL="742950" indent="-742950">
              <a:buAutoNum type="arabicParenR"/>
            </a:pPr>
            <a:r>
              <a:rPr lang="as-IN" sz="4000" dirty="0">
                <a:latin typeface="NikoshBAN" panose="02000000000000000000" pitchFamily="2" charset="0"/>
                <a:cs typeface="NikoshBAN" panose="02000000000000000000" pitchFamily="2" charset="0"/>
              </a:rPr>
              <a:t>কৃষক কখন চাষ করেন?</a:t>
            </a:r>
            <a:endParaRPr lang="bn-BD" sz="4000" dirty="0">
              <a:latin typeface="NikoshBAN" panose="02000000000000000000" pitchFamily="2" charset="0"/>
              <a:cs typeface="NikoshBAN" panose="02000000000000000000" pitchFamily="2" charset="0"/>
            </a:endParaRPr>
          </a:p>
          <a:p>
            <a:endParaRPr lang="bn-BD" sz="4000" b="1" dirty="0">
              <a:latin typeface="NikoshBAN" panose="02000000000000000000" pitchFamily="2" charset="0"/>
              <a:cs typeface="NikoshBAN" panose="02000000000000000000" pitchFamily="2" charset="0"/>
            </a:endParaRPr>
          </a:p>
          <a:p>
            <a:r>
              <a:rPr lang="as-IN" sz="4000" b="1" dirty="0">
                <a:latin typeface="NikoshBAN" panose="02000000000000000000" pitchFamily="2" charset="0"/>
                <a:cs typeface="NikoshBAN" panose="02000000000000000000" pitchFamily="2" charset="0"/>
              </a:rPr>
              <a:t>৬) কোথায় দিয়ে প্রশ্ন</a:t>
            </a:r>
          </a:p>
          <a:p>
            <a:pPr marL="742950" indent="-742950">
              <a:buAutoNum type="arabicParenR"/>
            </a:pPr>
            <a:r>
              <a:rPr lang="as-IN" sz="4000" dirty="0">
                <a:latin typeface="NikoshBAN" panose="02000000000000000000" pitchFamily="2" charset="0"/>
                <a:cs typeface="NikoshBAN" panose="02000000000000000000" pitchFamily="2" charset="0"/>
              </a:rPr>
              <a:t>কৃষক কোথায় চাষ করেন?</a:t>
            </a:r>
            <a:br>
              <a:rPr lang="as-IN" sz="4000" dirty="0">
                <a:latin typeface="NikoshBAN" panose="02000000000000000000" pitchFamily="2" charset="0"/>
                <a:cs typeface="NikoshBAN" panose="02000000000000000000" pitchFamily="2" charset="0"/>
              </a:rPr>
            </a:br>
            <a:endParaRPr lang="bn-BD" sz="4000" dirty="0">
              <a:latin typeface="NikoshBAN" panose="02000000000000000000" pitchFamily="2" charset="0"/>
              <a:cs typeface="NikoshBAN" panose="02000000000000000000" pitchFamily="2" charset="0"/>
            </a:endParaRPr>
          </a:p>
          <a:p>
            <a:pPr marL="742950" indent="-742950">
              <a:buAutoNum type="arabicParenR"/>
            </a:pPr>
            <a:r>
              <a:rPr lang="as-IN" sz="4000" b="1" dirty="0">
                <a:latin typeface="NikoshBAN" panose="02000000000000000000" pitchFamily="2" charset="0"/>
                <a:cs typeface="NikoshBAN" panose="02000000000000000000" pitchFamily="2" charset="0"/>
              </a:rPr>
              <a:t>৭) কারা দিয়ে প্রশ্ন</a:t>
            </a:r>
          </a:p>
          <a:p>
            <a:r>
              <a:rPr lang="as-IN" sz="4000" dirty="0">
                <a:latin typeface="NikoshBAN" panose="02000000000000000000" pitchFamily="2" charset="0"/>
                <a:cs typeface="NikoshBAN" panose="02000000000000000000" pitchFamily="2" charset="0"/>
              </a:rPr>
              <a:t>১) বাংলাদেশের পেশাজীবী কারা?</a:t>
            </a:r>
            <a:br>
              <a:rPr lang="as-IN" sz="4000" dirty="0">
                <a:latin typeface="NikoshBAN" panose="02000000000000000000" pitchFamily="2" charset="0"/>
                <a:cs typeface="NikoshBAN" panose="02000000000000000000" pitchFamily="2" charset="0"/>
              </a:rPr>
            </a:br>
            <a:endParaRPr lang="as-IN"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867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6">
            <a:extLst>
              <a:ext uri="{FF2B5EF4-FFF2-40B4-BE49-F238E27FC236}">
                <a16:creationId xmlns:a16="http://schemas.microsoft.com/office/drawing/2014/main" id="{A9564BB7-AFA6-26C5-D365-A5D475E2197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83" b="483"/>
          <a:stretch>
            <a:fillRect/>
          </a:stretch>
        </p:blipFill>
        <p:spPr>
          <a:xfrm>
            <a:off x="2462359" y="2288061"/>
            <a:ext cx="1608171" cy="1592329"/>
          </a:xfrm>
        </p:spPr>
      </p:pic>
      <p:sp>
        <p:nvSpPr>
          <p:cNvPr id="6" name="TextBox 5">
            <a:extLst>
              <a:ext uri="{FF2B5EF4-FFF2-40B4-BE49-F238E27FC236}">
                <a16:creationId xmlns:a16="http://schemas.microsoft.com/office/drawing/2014/main" id="{D55BFF41-3A1B-C040-E1E2-2D8C574057FF}"/>
              </a:ext>
            </a:extLst>
          </p:cNvPr>
          <p:cNvSpPr txBox="1"/>
          <p:nvPr/>
        </p:nvSpPr>
        <p:spPr>
          <a:xfrm>
            <a:off x="1595661" y="4100980"/>
            <a:ext cx="3552357" cy="1938992"/>
          </a:xfrm>
          <a:prstGeom prst="rect">
            <a:avLst/>
          </a:prstGeom>
          <a:noFill/>
        </p:spPr>
        <p:txBody>
          <a:bodyPr wrap="square">
            <a:spAutoFit/>
          </a:bodyPr>
          <a:lstStyle/>
          <a:p>
            <a:pPr algn="ctr"/>
            <a:r>
              <a:rPr lang="bn-BD" sz="2400" dirty="0">
                <a:latin typeface="NikoshBAN" panose="02000000000000000000" pitchFamily="2" charset="0"/>
                <a:cs typeface="NikoshBAN" panose="02000000000000000000" pitchFamily="2" charset="0"/>
              </a:rPr>
              <a:t>নিগার সুলতানা</a:t>
            </a:r>
          </a:p>
          <a:p>
            <a:pPr algn="ctr"/>
            <a:r>
              <a:rPr lang="bn-BD" sz="2400" dirty="0">
                <a:latin typeface="NikoshBAN" panose="02000000000000000000" pitchFamily="2" charset="0"/>
                <a:cs typeface="NikoshBAN" panose="02000000000000000000" pitchFamily="2" charset="0"/>
              </a:rPr>
              <a:t>সহকারী শিক্ষক</a:t>
            </a:r>
          </a:p>
          <a:p>
            <a:pPr algn="ctr"/>
            <a:r>
              <a:rPr lang="bn-BD" sz="2400" dirty="0">
                <a:latin typeface="NikoshBAN" panose="02000000000000000000" pitchFamily="2" charset="0"/>
                <a:cs typeface="NikoshBAN" panose="02000000000000000000" pitchFamily="2" charset="0"/>
              </a:rPr>
              <a:t>ঝিলটুলী সরকারি প্রাথমিক বিদ্যালয়</a:t>
            </a:r>
          </a:p>
          <a:p>
            <a:pPr algn="ctr"/>
            <a:r>
              <a:rPr lang="bn-BD" sz="2400" dirty="0">
                <a:latin typeface="NikoshBAN" panose="02000000000000000000" pitchFamily="2" charset="0"/>
                <a:cs typeface="NikoshBAN" panose="02000000000000000000" pitchFamily="2" charset="0"/>
              </a:rPr>
              <a:t>ফরিদপুর সদর- ফরিদপুর।</a:t>
            </a:r>
          </a:p>
          <a:p>
            <a:pPr algn="ctr"/>
            <a:r>
              <a:rPr lang="bn-BD" sz="2400" dirty="0">
                <a:latin typeface="Times New Roman" panose="02020603050405020304" pitchFamily="18" charset="0"/>
                <a:cs typeface="Times New Roman" panose="02020603050405020304" pitchFamily="18" charset="0"/>
                <a:hlinkClick r:id="rId3"/>
              </a:rPr>
              <a:t>nigar.dipty@gmail.com</a:t>
            </a:r>
            <a:r>
              <a:rPr lang="bn-BD" sz="2400" dirty="0">
                <a:latin typeface="Times New Roman" panose="02020603050405020304" pitchFamily="18" charset="0"/>
                <a:cs typeface="Times New Roman" panose="02020603050405020304" pitchFamily="18" charset="0"/>
              </a:rPr>
              <a:t>  </a:t>
            </a:r>
            <a:endParaRPr lang="en-US" sz="2000" dirty="0" err="1">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997B375-C226-B311-F99E-B9F5F406BAFD}"/>
              </a:ext>
            </a:extLst>
          </p:cNvPr>
          <p:cNvSpPr txBox="1"/>
          <p:nvPr/>
        </p:nvSpPr>
        <p:spPr>
          <a:xfrm>
            <a:off x="6563432" y="4239098"/>
            <a:ext cx="5086166" cy="1938992"/>
          </a:xfrm>
          <a:prstGeom prst="rect">
            <a:avLst/>
          </a:prstGeom>
          <a:noFill/>
        </p:spPr>
        <p:txBody>
          <a:bodyPr wrap="square" rtlCol="0">
            <a:spAutoFit/>
          </a:bodyPr>
          <a:lstStyle/>
          <a:p>
            <a:pPr algn="ctr"/>
            <a:r>
              <a:rPr lang="bn-IN" sz="2400" dirty="0">
                <a:latin typeface="NikoshBAN" panose="02000000000000000000" pitchFamily="2" charset="0"/>
                <a:cs typeface="NikoshBAN" panose="02000000000000000000" pitchFamily="2" charset="0"/>
              </a:rPr>
              <a:t>শ্রেণিঃ </a:t>
            </a:r>
            <a:r>
              <a:rPr lang="en-US" sz="2400" dirty="0">
                <a:latin typeface="NikoshBAN" panose="02000000000000000000" pitchFamily="2" charset="0"/>
                <a:cs typeface="NikoshBAN" panose="02000000000000000000" pitchFamily="2" charset="0"/>
              </a:rPr>
              <a:t>৫ম </a:t>
            </a:r>
            <a:endParaRPr lang="bn-IN" sz="2400" dirty="0">
              <a:latin typeface="NikoshBAN" panose="02000000000000000000" pitchFamily="2" charset="0"/>
              <a:cs typeface="NikoshBAN" panose="02000000000000000000" pitchFamily="2" charset="0"/>
            </a:endParaRPr>
          </a:p>
          <a:p>
            <a:pPr algn="ctr"/>
            <a:r>
              <a:rPr lang="bn-IN" sz="2400" dirty="0">
                <a:latin typeface="NikoshBAN" panose="02000000000000000000" pitchFamily="2" charset="0"/>
                <a:cs typeface="NikoshBAN" panose="02000000000000000000" pitchFamily="2" charset="0"/>
              </a:rPr>
              <a:t>বিষয়ঃ বাংলা</a:t>
            </a:r>
          </a:p>
          <a:p>
            <a:pPr algn="ctr"/>
            <a:r>
              <a:rPr lang="bn-IN" sz="2400" dirty="0">
                <a:latin typeface="NikoshBAN" panose="02000000000000000000" pitchFamily="2" charset="0"/>
                <a:cs typeface="NikoshBAN" panose="02000000000000000000" pitchFamily="2" charset="0"/>
              </a:rPr>
              <a:t>পাঠ শিরোনামঃ </a:t>
            </a:r>
            <a:r>
              <a:rPr lang="en-US" sz="2400" dirty="0" err="1">
                <a:latin typeface="NikoshBAN" panose="02000000000000000000" pitchFamily="2" charset="0"/>
                <a:cs typeface="NikoshBAN" panose="02000000000000000000" pitchFamily="2" charset="0"/>
              </a:rPr>
              <a:t>বৈচিত্র্যময়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বাংলাদেশ</a:t>
            </a:r>
            <a:endParaRPr lang="en-US" sz="2400" dirty="0">
              <a:latin typeface="NikoshBAN" panose="02000000000000000000" pitchFamily="2" charset="0"/>
              <a:cs typeface="NikoshBAN" panose="02000000000000000000" pitchFamily="2" charset="0"/>
            </a:endParaRPr>
          </a:p>
          <a:p>
            <a:pPr algn="ctr"/>
            <a:r>
              <a:rPr lang="bn-IN" sz="2400" dirty="0">
                <a:latin typeface="NikoshBAN" panose="02000000000000000000" pitchFamily="2" charset="0"/>
                <a:cs typeface="NikoshBAN" panose="02000000000000000000" pitchFamily="2" charset="0"/>
              </a:rPr>
              <a:t>পাঠ্যাংশঃ বাংলাদেশে অনেক </a:t>
            </a:r>
            <a:r>
              <a:rPr lang="as-IN" sz="2400" dirty="0">
                <a:latin typeface="NikoshBAN" panose="02000000000000000000" pitchFamily="2" charset="0"/>
                <a:cs typeface="NikoshBAN" panose="02000000000000000000" pitchFamily="2" charset="0"/>
              </a:rPr>
              <a:t>..........</a:t>
            </a:r>
            <a:r>
              <a:rPr lang="bn-IN" sz="2400" dirty="0">
                <a:latin typeface="NikoshBAN" panose="02000000000000000000" pitchFamily="2" charset="0"/>
                <a:cs typeface="NikoshBAN" panose="02000000000000000000" pitchFamily="2" charset="0"/>
              </a:rPr>
              <a:t> বাংলাদেশকে সমৃদ্ধ করেছে।</a:t>
            </a:r>
            <a:endParaRPr lang="as-IN" sz="2400" dirty="0">
              <a:latin typeface="NikoshBAN" panose="02000000000000000000" pitchFamily="2" charset="0"/>
              <a:cs typeface="NikoshBAN" panose="02000000000000000000" pitchFamily="2" charset="0"/>
            </a:endParaRPr>
          </a:p>
        </p:txBody>
      </p:sp>
      <p:pic>
        <p:nvPicPr>
          <p:cNvPr id="9" name="Picture Placeholder 8">
            <a:extLst>
              <a:ext uri="{FF2B5EF4-FFF2-40B4-BE49-F238E27FC236}">
                <a16:creationId xmlns:a16="http://schemas.microsoft.com/office/drawing/2014/main" id="{A9FD2C45-C96D-62AD-CDCA-5866294076C1}"/>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6032" b="16032"/>
          <a:stretch>
            <a:fillRect/>
          </a:stretch>
        </p:blipFill>
        <p:spPr>
          <a:xfrm>
            <a:off x="8121472" y="2288061"/>
            <a:ext cx="1970087" cy="1951037"/>
          </a:xfrm>
        </p:spPr>
      </p:pic>
    </p:spTree>
    <p:extLst>
      <p:ext uri="{BB962C8B-B14F-4D97-AF65-F5344CB8AC3E}">
        <p14:creationId xmlns:p14="http://schemas.microsoft.com/office/powerpoint/2010/main" val="333518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5F505F-B5F4-A635-BF5D-FCA479F7F289}"/>
              </a:ext>
            </a:extLst>
          </p:cNvPr>
          <p:cNvSpPr txBox="1"/>
          <p:nvPr/>
        </p:nvSpPr>
        <p:spPr>
          <a:xfrm>
            <a:off x="1996440" y="2484120"/>
            <a:ext cx="8199120" cy="2554545"/>
          </a:xfrm>
          <a:prstGeom prst="rect">
            <a:avLst/>
          </a:prstGeom>
          <a:noFill/>
        </p:spPr>
        <p:txBody>
          <a:bodyPr wrap="square" rtlCol="0">
            <a:spAutoFit/>
          </a:bodyPr>
          <a:lstStyle/>
          <a:p>
            <a:pPr algn="ctr"/>
            <a:r>
              <a:rPr lang="bn-BD" sz="4000" b="1" dirty="0">
                <a:solidFill>
                  <a:srgbClr val="C00000"/>
                </a:solidFill>
                <a:latin typeface="NikoshBAN" panose="02000000000000000000" pitchFamily="2" charset="0"/>
                <a:cs typeface="NikoshBAN" panose="02000000000000000000" pitchFamily="2" charset="0"/>
              </a:rPr>
              <a:t>বর্ণগুলো সাজিয়ে অর্থবোধক শব্দ তৈরি কর </a:t>
            </a:r>
          </a:p>
          <a:p>
            <a:pPr algn="ctr"/>
            <a:endParaRPr lang="bn-BD" sz="4000" b="1" dirty="0">
              <a:solidFill>
                <a:srgbClr val="C00000"/>
              </a:solidFill>
              <a:latin typeface="NikoshBAN" panose="02000000000000000000" pitchFamily="2" charset="0"/>
              <a:cs typeface="NikoshBAN" panose="02000000000000000000" pitchFamily="2" charset="0"/>
            </a:endParaRPr>
          </a:p>
          <a:p>
            <a:pPr algn="ctr"/>
            <a:r>
              <a:rPr lang="bn-BD" sz="4000" b="1" dirty="0">
                <a:solidFill>
                  <a:srgbClr val="C00000"/>
                </a:solidFill>
                <a:latin typeface="NikoshBAN" panose="02000000000000000000" pitchFamily="2" charset="0"/>
                <a:cs typeface="NikoshBAN" panose="02000000000000000000" pitchFamily="2" charset="0"/>
              </a:rPr>
              <a:t>মিজুন্মভূ,  রিরীকশা,   ত্র্যচিবৈ,  তিসম্প্রী,  গোতিষ্ঠীজা</a:t>
            </a:r>
            <a:endParaRPr lang="en-US" sz="4000"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49071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6FD67C-FD32-AE12-7BB0-1A25FB828EEE}"/>
              </a:ext>
            </a:extLst>
          </p:cNvPr>
          <p:cNvSpPr txBox="1"/>
          <p:nvPr/>
        </p:nvSpPr>
        <p:spPr>
          <a:xfrm>
            <a:off x="900956" y="3320623"/>
            <a:ext cx="8153400" cy="2554545"/>
          </a:xfrm>
          <a:prstGeom prst="rect">
            <a:avLst/>
          </a:prstGeom>
          <a:noFill/>
        </p:spPr>
        <p:txBody>
          <a:bodyPr wrap="square" rtlCol="0">
            <a:spAutoFit/>
          </a:bodyPr>
          <a:lstStyle/>
          <a:p>
            <a:r>
              <a:rPr lang="bn-BD" sz="4000" dirty="0">
                <a:latin typeface="NikoshBAN" panose="02000000000000000000" pitchFamily="2" charset="0"/>
                <a:cs typeface="NikoshBAN" panose="02000000000000000000" pitchFamily="2" charset="0"/>
              </a:rPr>
              <a:t>১) কৃষক জাল দিয়ে মাছ ধরেন।</a:t>
            </a:r>
            <a:br>
              <a:rPr lang="en-US" sz="4000" dirty="0">
                <a:latin typeface="NikoshBAN" panose="02000000000000000000" pitchFamily="2" charset="0"/>
                <a:cs typeface="NikoshBAN" panose="02000000000000000000" pitchFamily="2" charset="0"/>
              </a:rPr>
            </a:br>
            <a:r>
              <a:rPr lang="bn-BD" sz="4000" dirty="0">
                <a:latin typeface="NikoshBAN" panose="02000000000000000000" pitchFamily="2" charset="0"/>
                <a:cs typeface="NikoshBAN" panose="02000000000000000000" pitchFamily="2" charset="0"/>
              </a:rPr>
              <a:t>২) কুমার চাকায় ঘুরিয়ে মাটির জিনিস তৈরি করেন।</a:t>
            </a:r>
            <a:br>
              <a:rPr lang="en-US" sz="4000" dirty="0">
                <a:latin typeface="NikoshBAN" panose="02000000000000000000" pitchFamily="2" charset="0"/>
                <a:cs typeface="NikoshBAN" panose="02000000000000000000" pitchFamily="2" charset="0"/>
              </a:rPr>
            </a:br>
            <a:r>
              <a:rPr lang="bn-BD" sz="4000" dirty="0">
                <a:latin typeface="NikoshBAN" panose="02000000000000000000" pitchFamily="2" charset="0"/>
                <a:cs typeface="NikoshBAN" panose="02000000000000000000" pitchFamily="2" charset="0"/>
              </a:rPr>
              <a:t>৩) তাঁতি লোহার জিনিস বানান।</a:t>
            </a:r>
            <a:br>
              <a:rPr lang="en-US" sz="4000" dirty="0">
                <a:latin typeface="NikoshBAN" panose="02000000000000000000" pitchFamily="2" charset="0"/>
                <a:cs typeface="NikoshBAN" panose="02000000000000000000" pitchFamily="2" charset="0"/>
              </a:rPr>
            </a:br>
            <a:r>
              <a:rPr lang="bn-BD" sz="4000" dirty="0">
                <a:latin typeface="NikoshBAN" panose="02000000000000000000" pitchFamily="2" charset="0"/>
                <a:cs typeface="NikoshBAN" panose="02000000000000000000" pitchFamily="2" charset="0"/>
              </a:rPr>
              <a:t>৪) সব পেশার মানুষই পরিশ্রমী।</a:t>
            </a:r>
            <a:endParaRPr lang="en-US" sz="4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8ECBEB35-08CC-030F-E3DD-E99AC186C976}"/>
              </a:ext>
            </a:extLst>
          </p:cNvPr>
          <p:cNvSpPr txBox="1"/>
          <p:nvPr/>
        </p:nvSpPr>
        <p:spPr>
          <a:xfrm>
            <a:off x="5059679" y="2103120"/>
            <a:ext cx="3994677" cy="769441"/>
          </a:xfrm>
          <a:prstGeom prst="rect">
            <a:avLst/>
          </a:prstGeom>
          <a:noFill/>
        </p:spPr>
        <p:txBody>
          <a:bodyPr wrap="square" rtlCol="0">
            <a:spAutoFit/>
          </a:bodyPr>
          <a:lstStyle/>
          <a:p>
            <a:r>
              <a:rPr lang="bn-BD" sz="4400" b="1" dirty="0">
                <a:latin typeface="NikoshBAN" panose="02000000000000000000" pitchFamily="2" charset="0"/>
                <a:cs typeface="NikoshBAN" panose="02000000000000000000" pitchFamily="2" charset="0"/>
              </a:rPr>
              <a:t>সত্য-মিথ্যা লেখ</a:t>
            </a:r>
            <a:endParaRPr lang="en-US" sz="4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47E51872-935A-0CDD-73E0-786BA257F6A2}"/>
              </a:ext>
            </a:extLst>
          </p:cNvPr>
          <p:cNvSpPr txBox="1"/>
          <p:nvPr/>
        </p:nvSpPr>
        <p:spPr>
          <a:xfrm>
            <a:off x="9054356" y="3197511"/>
            <a:ext cx="2040364" cy="2800767"/>
          </a:xfrm>
          <a:prstGeom prst="rect">
            <a:avLst/>
          </a:prstGeom>
          <a:noFill/>
        </p:spPr>
        <p:txBody>
          <a:bodyPr wrap="square" rtlCol="0">
            <a:spAutoFit/>
          </a:bodyPr>
          <a:lstStyle/>
          <a:p>
            <a:r>
              <a:rPr lang="bn-BD" sz="4400" dirty="0">
                <a:latin typeface="NikoshBAN" panose="02000000000000000000" pitchFamily="2" charset="0"/>
                <a:cs typeface="NikoshBAN" panose="02000000000000000000" pitchFamily="2" charset="0"/>
              </a:rPr>
              <a:t>— </a:t>
            </a:r>
            <a:r>
              <a:rPr lang="bn-BD" sz="4400" b="1" dirty="0">
                <a:latin typeface="NikoshBAN" panose="02000000000000000000" pitchFamily="2" charset="0"/>
                <a:cs typeface="NikoshBAN" panose="02000000000000000000" pitchFamily="2" charset="0"/>
              </a:rPr>
              <a:t>মিথ্যা</a:t>
            </a:r>
          </a:p>
          <a:p>
            <a:r>
              <a:rPr lang="bn-BD" sz="4400" dirty="0">
                <a:latin typeface="NikoshBAN" panose="02000000000000000000" pitchFamily="2" charset="0"/>
                <a:cs typeface="NikoshBAN" panose="02000000000000000000" pitchFamily="2" charset="0"/>
              </a:rPr>
              <a:t>— </a:t>
            </a:r>
            <a:r>
              <a:rPr lang="bn-BD" sz="4400" b="1" dirty="0">
                <a:latin typeface="NikoshBAN" panose="02000000000000000000" pitchFamily="2" charset="0"/>
                <a:cs typeface="NikoshBAN" panose="02000000000000000000" pitchFamily="2" charset="0"/>
              </a:rPr>
              <a:t>সত্য</a:t>
            </a:r>
          </a:p>
          <a:p>
            <a:r>
              <a:rPr lang="bn-BD" sz="4400" dirty="0">
                <a:latin typeface="NikoshBAN" panose="02000000000000000000" pitchFamily="2" charset="0"/>
                <a:cs typeface="NikoshBAN" panose="02000000000000000000" pitchFamily="2" charset="0"/>
              </a:rPr>
              <a:t>— </a:t>
            </a:r>
            <a:r>
              <a:rPr lang="bn-BD" sz="4400" b="1" dirty="0">
                <a:latin typeface="NikoshBAN" panose="02000000000000000000" pitchFamily="2" charset="0"/>
                <a:cs typeface="NikoshBAN" panose="02000000000000000000" pitchFamily="2" charset="0"/>
              </a:rPr>
              <a:t>মিথ্যা</a:t>
            </a:r>
          </a:p>
          <a:p>
            <a:r>
              <a:rPr lang="bn-BD" sz="4400" dirty="0">
                <a:latin typeface="NikoshBAN" panose="02000000000000000000" pitchFamily="2" charset="0"/>
                <a:cs typeface="NikoshBAN" panose="02000000000000000000" pitchFamily="2" charset="0"/>
              </a:rPr>
              <a:t>— </a:t>
            </a:r>
            <a:r>
              <a:rPr lang="bn-BD" sz="4400" b="1" dirty="0">
                <a:latin typeface="NikoshBAN" panose="02000000000000000000" pitchFamily="2" charset="0"/>
                <a:cs typeface="NikoshBAN" panose="02000000000000000000" pitchFamily="2" charset="0"/>
              </a:rPr>
              <a:t>সত্য</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85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A8C02F-83F3-836B-40C4-DD3A3E7B261A}"/>
              </a:ext>
            </a:extLst>
          </p:cNvPr>
          <p:cNvSpPr txBox="1"/>
          <p:nvPr/>
        </p:nvSpPr>
        <p:spPr>
          <a:xfrm>
            <a:off x="1432560" y="3429000"/>
            <a:ext cx="7772400" cy="1323439"/>
          </a:xfrm>
          <a:prstGeom prst="rect">
            <a:avLst/>
          </a:prstGeom>
          <a:noFill/>
        </p:spPr>
        <p:txBody>
          <a:bodyPr wrap="square" rtlCol="0">
            <a:spAutoFit/>
          </a:bodyPr>
          <a:lstStyle/>
          <a:p>
            <a:pPr marL="514350" indent="-514350">
              <a:buAutoNum type="arabicParenR"/>
            </a:pPr>
            <a:r>
              <a:rPr lang="bn-BD" sz="4000" b="1" dirty="0">
                <a:solidFill>
                  <a:srgbClr val="C00000"/>
                </a:solidFill>
                <a:latin typeface="NikoshBAN" panose="02000000000000000000" pitchFamily="2" charset="0"/>
                <a:cs typeface="NikoshBAN" panose="02000000000000000000" pitchFamily="2" charset="0"/>
              </a:rPr>
              <a:t>কোন পেশার মানুষ কী কাজ করে?</a:t>
            </a:r>
          </a:p>
          <a:p>
            <a:pPr marL="514350" indent="-514350">
              <a:buAutoNum type="arabicParenR"/>
            </a:pPr>
            <a:r>
              <a:rPr lang="bn-BD" sz="4000" b="1" dirty="0">
                <a:solidFill>
                  <a:srgbClr val="C00000"/>
                </a:solidFill>
                <a:latin typeface="NikoshBAN" panose="02000000000000000000" pitchFamily="2" charset="0"/>
                <a:cs typeface="NikoshBAN" panose="02000000000000000000" pitchFamily="2" charset="0"/>
              </a:rPr>
              <a:t>বাংলাদেশে কী কী উৎসব উদযাপন করা হয়? </a:t>
            </a:r>
            <a:endParaRPr lang="en-US" sz="4000" b="1" dirty="0">
              <a:solidFill>
                <a:srgbClr val="C000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BC18DFB2-2506-61B7-D448-3FB3B00592EE}"/>
              </a:ext>
            </a:extLst>
          </p:cNvPr>
          <p:cNvSpPr txBox="1"/>
          <p:nvPr/>
        </p:nvSpPr>
        <p:spPr>
          <a:xfrm>
            <a:off x="2849880" y="2209800"/>
            <a:ext cx="4937760" cy="707886"/>
          </a:xfrm>
          <a:prstGeom prst="rect">
            <a:avLst/>
          </a:prstGeom>
          <a:noFill/>
        </p:spPr>
        <p:txBody>
          <a:bodyPr wrap="square" rtlCol="0">
            <a:spAutoFit/>
          </a:bodyPr>
          <a:lstStyle/>
          <a:p>
            <a:pPr algn="ctr"/>
            <a:r>
              <a:rPr lang="bn-BD" sz="4000" b="1" dirty="0">
                <a:solidFill>
                  <a:schemeClr val="accent1">
                    <a:lumMod val="50000"/>
                  </a:schemeClr>
                </a:solidFill>
                <a:latin typeface="NikoshBAN" panose="02000000000000000000" pitchFamily="2" charset="0"/>
                <a:cs typeface="NikoshBAN" panose="02000000000000000000" pitchFamily="2" charset="0"/>
              </a:rPr>
              <a:t>নিচের প্রশ্নের উত্তরগুলো লিখ। </a:t>
            </a:r>
            <a:endParaRPr lang="en-US" sz="4000" b="1" dirty="0">
              <a:solidFill>
                <a:schemeClr val="accent1">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07679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B2E315-07C4-2C26-0A9B-0A8028F7C636}"/>
              </a:ext>
            </a:extLst>
          </p:cNvPr>
          <p:cNvSpPr txBox="1"/>
          <p:nvPr/>
        </p:nvSpPr>
        <p:spPr>
          <a:xfrm>
            <a:off x="2918460" y="2767280"/>
            <a:ext cx="6355080" cy="1323439"/>
          </a:xfrm>
          <a:prstGeom prst="rect">
            <a:avLst/>
          </a:prstGeom>
          <a:noFill/>
        </p:spPr>
        <p:txBody>
          <a:bodyPr wrap="square" rtlCol="0">
            <a:spAutoFit/>
          </a:bodyPr>
          <a:lstStyle/>
          <a:p>
            <a:pPr algn="ctr"/>
            <a:r>
              <a:rPr lang="bn-BD" sz="4000" b="1" dirty="0">
                <a:solidFill>
                  <a:schemeClr val="accent3">
                    <a:lumMod val="50000"/>
                  </a:schemeClr>
                </a:solidFill>
                <a:latin typeface="NikoshBAN" panose="02000000000000000000" pitchFamily="2" charset="0"/>
                <a:cs typeface="NikoshBAN" panose="02000000000000000000" pitchFamily="2" charset="0"/>
              </a:rPr>
              <a:t>বাংলাদেশের কোনো একটি বৈচিত্র্য নিয়ে ছবি আকঁ ও বিবরণ লেখ। </a:t>
            </a:r>
            <a:endParaRPr lang="en-US" sz="4000" b="1" dirty="0">
              <a:solidFill>
                <a:schemeClr val="accent3">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51495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03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5461A-58C4-B421-EEE7-BA28C8231E29}"/>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D86D1923-7714-3F46-5BDB-40B7028AF6BE}"/>
              </a:ext>
            </a:extLst>
          </p:cNvPr>
          <p:cNvSpPr txBox="1"/>
          <p:nvPr/>
        </p:nvSpPr>
        <p:spPr>
          <a:xfrm>
            <a:off x="5169108" y="704141"/>
            <a:ext cx="1853784" cy="769441"/>
          </a:xfrm>
          <a:prstGeom prst="rect">
            <a:avLst/>
          </a:prstGeom>
          <a:noFill/>
        </p:spPr>
        <p:txBody>
          <a:bodyPr wrap="square" rtlCol="0">
            <a:spAutoFit/>
          </a:bodyPr>
          <a:lstStyle/>
          <a:p>
            <a:pPr algn="l"/>
            <a:r>
              <a:rPr lang="bn-BD" sz="4400" b="1" u="sng" dirty="0">
                <a:solidFill>
                  <a:schemeClr val="accent1">
                    <a:lumMod val="50000"/>
                  </a:schemeClr>
                </a:solidFill>
                <a:latin typeface="NikoshBAN" panose="02000000000000000000" pitchFamily="2" charset="0"/>
                <a:cs typeface="NikoshBAN" panose="02000000000000000000" pitchFamily="2" charset="0"/>
              </a:rPr>
              <a:t>শিখনফল</a:t>
            </a:r>
            <a:r>
              <a:rPr lang="bn-BD" sz="3600" u="sng" dirty="0">
                <a:latin typeface="NikoshBAN" panose="02000000000000000000" pitchFamily="2" charset="0"/>
                <a:cs typeface="NikoshBAN" panose="02000000000000000000" pitchFamily="2" charset="0"/>
              </a:rPr>
              <a:t>  </a:t>
            </a:r>
            <a:endParaRPr lang="en-US" sz="3600" u="sng" dirty="0">
              <a:latin typeface="NikoshBAN" panose="02000000000000000000" pitchFamily="2" charset="0"/>
              <a:cs typeface="NikoshBAN" panose="02000000000000000000" pitchFamily="2" charset="0"/>
            </a:endParaRPr>
          </a:p>
        </p:txBody>
      </p:sp>
      <p:sp>
        <p:nvSpPr>
          <p:cNvPr id="26" name="TextBox 25">
            <a:extLst>
              <a:ext uri="{FF2B5EF4-FFF2-40B4-BE49-F238E27FC236}">
                <a16:creationId xmlns:a16="http://schemas.microsoft.com/office/drawing/2014/main" id="{01915266-6600-9331-3BAE-4D3A7A30CCEC}"/>
              </a:ext>
            </a:extLst>
          </p:cNvPr>
          <p:cNvSpPr txBox="1"/>
          <p:nvPr/>
        </p:nvSpPr>
        <p:spPr>
          <a:xfrm>
            <a:off x="1079293" y="2040417"/>
            <a:ext cx="10268262" cy="3539430"/>
          </a:xfrm>
          <a:prstGeom prst="rect">
            <a:avLst/>
          </a:prstGeom>
          <a:noFill/>
        </p:spPr>
        <p:txBody>
          <a:bodyPr wrap="square" rtlCol="0">
            <a:spAutoFit/>
          </a:bodyPr>
          <a:lstStyle/>
          <a:p>
            <a:pPr algn="l"/>
            <a:r>
              <a:rPr lang="bn-BD" sz="3200" b="1" dirty="0">
                <a:solidFill>
                  <a:schemeClr val="accent4">
                    <a:lumMod val="50000"/>
                  </a:schemeClr>
                </a:solidFill>
                <a:latin typeface="NikoshBAN" panose="02000000000000000000" pitchFamily="2" charset="0"/>
                <a:cs typeface="NikoshBAN" panose="02000000000000000000" pitchFamily="2" charset="0"/>
              </a:rPr>
              <a:t>এই পাঠ শেষে শিক্ষার্থীরা ---</a:t>
            </a:r>
          </a:p>
          <a:p>
            <a:pPr algn="l"/>
            <a:endParaRPr lang="bn-BD" sz="3200" b="1" dirty="0">
              <a:solidFill>
                <a:schemeClr val="accent4">
                  <a:lumMod val="50000"/>
                </a:schemeClr>
              </a:solidFill>
              <a:latin typeface="NikoshBAN" panose="02000000000000000000" pitchFamily="2" charset="0"/>
              <a:cs typeface="NikoshBAN" panose="02000000000000000000" pitchFamily="2" charset="0"/>
            </a:endParaRPr>
          </a:p>
          <a:p>
            <a:pPr algn="l"/>
            <a:r>
              <a:rPr lang="bn-BD" sz="3200" b="1" dirty="0">
                <a:solidFill>
                  <a:schemeClr val="accent4">
                    <a:lumMod val="50000"/>
                  </a:schemeClr>
                </a:solidFill>
                <a:latin typeface="NikoshBAN" panose="02000000000000000000" pitchFamily="2" charset="0"/>
                <a:cs typeface="NikoshBAN" panose="02000000000000000000" pitchFamily="2" charset="0"/>
              </a:rPr>
              <a:t>১.১.১ বাক্য ও শব্দে ব্যবহৃত যুক্তবর্ণের ধ্বনি শুনে শনাক্ত করতে পারবে।</a:t>
            </a:r>
          </a:p>
          <a:p>
            <a:r>
              <a:rPr lang="bn-BD" sz="3200" b="1" dirty="0">
                <a:solidFill>
                  <a:schemeClr val="accent4">
                    <a:lumMod val="50000"/>
                  </a:schemeClr>
                </a:solidFill>
                <a:latin typeface="NikoshBAN" panose="02000000000000000000" pitchFamily="2" charset="0"/>
                <a:cs typeface="NikoshBAN" panose="02000000000000000000" pitchFamily="2" charset="0"/>
              </a:rPr>
              <a:t>১.১.</a:t>
            </a:r>
            <a:r>
              <a:rPr lang="en-US" sz="3200" b="1" dirty="0">
                <a:solidFill>
                  <a:schemeClr val="accent4">
                    <a:lumMod val="50000"/>
                  </a:schemeClr>
                </a:solidFill>
                <a:latin typeface="NikoshBAN" panose="02000000000000000000" pitchFamily="2" charset="0"/>
                <a:cs typeface="NikoshBAN" panose="02000000000000000000" pitchFamily="2" charset="0"/>
              </a:rPr>
              <a:t>২ </a:t>
            </a:r>
            <a:r>
              <a:rPr lang="bn-BD" sz="3200" b="1" dirty="0">
                <a:solidFill>
                  <a:schemeClr val="accent4">
                    <a:lumMod val="50000"/>
                  </a:schemeClr>
                </a:solidFill>
                <a:latin typeface="NikoshBAN" panose="02000000000000000000" pitchFamily="2" charset="0"/>
                <a:cs typeface="NikoshBAN" panose="02000000000000000000" pitchFamily="2" charset="0"/>
              </a:rPr>
              <a:t>বাক্য ও শব্দে ব্যবহৃত </a:t>
            </a:r>
            <a:r>
              <a:rPr lang="en-US" sz="3200" b="1" dirty="0" err="1">
                <a:solidFill>
                  <a:schemeClr val="accent4">
                    <a:lumMod val="50000"/>
                  </a:schemeClr>
                </a:solidFill>
                <a:latin typeface="NikoshBAN" panose="02000000000000000000" pitchFamily="2" charset="0"/>
                <a:cs typeface="NikoshBAN" panose="02000000000000000000" pitchFamily="2" charset="0"/>
              </a:rPr>
              <a:t>ফলাযুক্ত</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bn-BD" sz="3200" b="1" dirty="0">
                <a:solidFill>
                  <a:schemeClr val="accent4">
                    <a:lumMod val="50000"/>
                  </a:schemeClr>
                </a:solidFill>
                <a:latin typeface="NikoshBAN" panose="02000000000000000000" pitchFamily="2" charset="0"/>
                <a:cs typeface="NikoshBAN" panose="02000000000000000000" pitchFamily="2" charset="0"/>
              </a:rPr>
              <a:t>যুক্তবর্ণের ধ্বনি শুনে শনাক্ত করতে পারবে।</a:t>
            </a:r>
          </a:p>
          <a:p>
            <a:r>
              <a:rPr lang="bn-BD" sz="3200" b="1" dirty="0">
                <a:solidFill>
                  <a:schemeClr val="accent4">
                    <a:lumMod val="50000"/>
                  </a:schemeClr>
                </a:solidFill>
                <a:latin typeface="NikoshBAN" panose="02000000000000000000" pitchFamily="2" charset="0"/>
                <a:cs typeface="NikoshBAN" panose="02000000000000000000" pitchFamily="2" charset="0"/>
              </a:rPr>
              <a:t>১.১.</a:t>
            </a:r>
            <a:r>
              <a:rPr lang="en-US" sz="3200" b="1" dirty="0">
                <a:solidFill>
                  <a:schemeClr val="accent4">
                    <a:lumMod val="50000"/>
                  </a:schemeClr>
                </a:solidFill>
                <a:latin typeface="NikoshBAN" panose="02000000000000000000" pitchFamily="2" charset="0"/>
                <a:cs typeface="NikoshBAN" panose="02000000000000000000" pitchFamily="2" charset="0"/>
              </a:rPr>
              <a:t>৩ </a:t>
            </a:r>
            <a:r>
              <a:rPr lang="en-US" sz="3200" b="1" dirty="0" err="1">
                <a:solidFill>
                  <a:schemeClr val="accent4">
                    <a:lumMod val="50000"/>
                  </a:schemeClr>
                </a:solidFill>
                <a:latin typeface="NikoshBAN" panose="02000000000000000000" pitchFamily="2" charset="0"/>
                <a:cs typeface="NikoshBAN" panose="02000000000000000000" pitchFamily="2" charset="0"/>
              </a:rPr>
              <a:t>যুক্তবর্ণ</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en-US" sz="3200" b="1" dirty="0" err="1">
                <a:solidFill>
                  <a:schemeClr val="accent4">
                    <a:lumMod val="50000"/>
                  </a:schemeClr>
                </a:solidFill>
                <a:latin typeface="NikoshBAN" panose="02000000000000000000" pitchFamily="2" charset="0"/>
                <a:cs typeface="NikoshBAN" panose="02000000000000000000" pitchFamily="2" charset="0"/>
              </a:rPr>
              <a:t>যোগে</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en-US" sz="3200" b="1" dirty="0" err="1">
                <a:solidFill>
                  <a:schemeClr val="accent4">
                    <a:lumMod val="50000"/>
                  </a:schemeClr>
                </a:solidFill>
                <a:latin typeface="NikoshBAN" panose="02000000000000000000" pitchFamily="2" charset="0"/>
                <a:cs typeface="NikoshBAN" panose="02000000000000000000" pitchFamily="2" charset="0"/>
              </a:rPr>
              <a:t>গঠিত</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en-US" sz="3200" b="1" dirty="0" err="1">
                <a:solidFill>
                  <a:schemeClr val="accent4">
                    <a:lumMod val="50000"/>
                  </a:schemeClr>
                </a:solidFill>
                <a:latin typeface="NikoshBAN" panose="02000000000000000000" pitchFamily="2" charset="0"/>
                <a:cs typeface="NikoshBAN" panose="02000000000000000000" pitchFamily="2" charset="0"/>
              </a:rPr>
              <a:t>শব্দ</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bn-BD" sz="3200" b="1" dirty="0">
                <a:solidFill>
                  <a:schemeClr val="accent4">
                    <a:lumMod val="50000"/>
                  </a:schemeClr>
                </a:solidFill>
                <a:latin typeface="NikoshBAN" panose="02000000000000000000" pitchFamily="2" charset="0"/>
                <a:cs typeface="NikoshBAN" panose="02000000000000000000" pitchFamily="2" charset="0"/>
              </a:rPr>
              <a:t>শুনে শনাক্ত করতে পারবে।</a:t>
            </a:r>
          </a:p>
          <a:p>
            <a:r>
              <a:rPr lang="bn-BD" sz="3200" b="1" dirty="0">
                <a:solidFill>
                  <a:schemeClr val="accent4">
                    <a:lumMod val="50000"/>
                  </a:schemeClr>
                </a:solidFill>
                <a:latin typeface="NikoshBAN" panose="02000000000000000000" pitchFamily="2" charset="0"/>
                <a:cs typeface="NikoshBAN" panose="02000000000000000000" pitchFamily="2" charset="0"/>
              </a:rPr>
              <a:t>১.১.</a:t>
            </a:r>
            <a:r>
              <a:rPr lang="en-US" sz="3200" b="1" dirty="0">
                <a:solidFill>
                  <a:schemeClr val="accent4">
                    <a:lumMod val="50000"/>
                  </a:schemeClr>
                </a:solidFill>
                <a:latin typeface="NikoshBAN" panose="02000000000000000000" pitchFamily="2" charset="0"/>
                <a:cs typeface="NikoshBAN" panose="02000000000000000000" pitchFamily="2" charset="0"/>
              </a:rPr>
              <a:t>৪ </a:t>
            </a:r>
            <a:r>
              <a:rPr lang="en-US" sz="3200" b="1" dirty="0" err="1">
                <a:solidFill>
                  <a:schemeClr val="accent4">
                    <a:lumMod val="50000"/>
                  </a:schemeClr>
                </a:solidFill>
                <a:latin typeface="NikoshBAN" panose="02000000000000000000" pitchFamily="2" charset="0"/>
                <a:cs typeface="NikoshBAN" panose="02000000000000000000" pitchFamily="2" charset="0"/>
              </a:rPr>
              <a:t>ফলাযুক্ত</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en-US" sz="3200" b="1" dirty="0" err="1">
                <a:solidFill>
                  <a:schemeClr val="accent4">
                    <a:lumMod val="50000"/>
                  </a:schemeClr>
                </a:solidFill>
                <a:latin typeface="NikoshBAN" panose="02000000000000000000" pitchFamily="2" charset="0"/>
                <a:cs typeface="NikoshBAN" panose="02000000000000000000" pitchFamily="2" charset="0"/>
              </a:rPr>
              <a:t>যুক্তবর্ণ</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en-US" sz="3200" b="1" dirty="0" err="1">
                <a:solidFill>
                  <a:schemeClr val="accent4">
                    <a:lumMod val="50000"/>
                  </a:schemeClr>
                </a:solidFill>
                <a:latin typeface="NikoshBAN" panose="02000000000000000000" pitchFamily="2" charset="0"/>
                <a:cs typeface="NikoshBAN" panose="02000000000000000000" pitchFamily="2" charset="0"/>
              </a:rPr>
              <a:t>যোগে</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en-US" sz="3200" b="1" dirty="0" err="1">
                <a:solidFill>
                  <a:schemeClr val="accent4">
                    <a:lumMod val="50000"/>
                  </a:schemeClr>
                </a:solidFill>
                <a:latin typeface="NikoshBAN" panose="02000000000000000000" pitchFamily="2" charset="0"/>
                <a:cs typeface="NikoshBAN" panose="02000000000000000000" pitchFamily="2" charset="0"/>
              </a:rPr>
              <a:t>গঠিত</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en-US" sz="3200" b="1" dirty="0" err="1">
                <a:solidFill>
                  <a:schemeClr val="accent4">
                    <a:lumMod val="50000"/>
                  </a:schemeClr>
                </a:solidFill>
                <a:latin typeface="NikoshBAN" panose="02000000000000000000" pitchFamily="2" charset="0"/>
                <a:cs typeface="NikoshBAN" panose="02000000000000000000" pitchFamily="2" charset="0"/>
              </a:rPr>
              <a:t>শব্দ</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bn-BD" sz="3200" b="1" dirty="0">
                <a:solidFill>
                  <a:schemeClr val="accent4">
                    <a:lumMod val="50000"/>
                  </a:schemeClr>
                </a:solidFill>
                <a:latin typeface="NikoshBAN" panose="02000000000000000000" pitchFamily="2" charset="0"/>
                <a:cs typeface="NikoshBAN" panose="02000000000000000000" pitchFamily="2" charset="0"/>
              </a:rPr>
              <a:t>শুনে শনাক্ত করতে পারবে।</a:t>
            </a:r>
          </a:p>
          <a:p>
            <a:r>
              <a:rPr lang="bn-BD" sz="3200" b="1" dirty="0">
                <a:solidFill>
                  <a:schemeClr val="accent4">
                    <a:lumMod val="50000"/>
                  </a:schemeClr>
                </a:solidFill>
                <a:latin typeface="NikoshBAN" panose="02000000000000000000" pitchFamily="2" charset="0"/>
                <a:cs typeface="NikoshBAN" panose="02000000000000000000" pitchFamily="2" charset="0"/>
              </a:rPr>
              <a:t>১</a:t>
            </a:r>
            <a:r>
              <a:rPr lang="en-US" sz="3200" b="1" dirty="0">
                <a:solidFill>
                  <a:schemeClr val="accent4">
                    <a:lumMod val="50000"/>
                  </a:schemeClr>
                </a:solidFill>
                <a:latin typeface="NikoshBAN" panose="02000000000000000000" pitchFamily="2" charset="0"/>
                <a:cs typeface="NikoshBAN" panose="02000000000000000000" pitchFamily="2" charset="0"/>
              </a:rPr>
              <a:t>৩</a:t>
            </a:r>
            <a:r>
              <a:rPr lang="bn-BD" sz="3200" b="1" dirty="0">
                <a:solidFill>
                  <a:schemeClr val="accent4">
                    <a:lumMod val="50000"/>
                  </a:schemeClr>
                </a:solidFill>
                <a:latin typeface="NikoshBAN" panose="02000000000000000000" pitchFamily="2" charset="0"/>
                <a:cs typeface="NikoshBAN" panose="02000000000000000000" pitchFamily="2" charset="0"/>
              </a:rPr>
              <a:t>.১.</a:t>
            </a:r>
            <a:r>
              <a:rPr lang="en-US" sz="3200" b="1" dirty="0">
                <a:solidFill>
                  <a:schemeClr val="accent4">
                    <a:lumMod val="50000"/>
                  </a:schemeClr>
                </a:solidFill>
                <a:latin typeface="NikoshBAN" panose="02000000000000000000" pitchFamily="2" charset="0"/>
                <a:cs typeface="NikoshBAN" panose="02000000000000000000" pitchFamily="2" charset="0"/>
              </a:rPr>
              <a:t>৩ </a:t>
            </a:r>
            <a:r>
              <a:rPr lang="en-US" sz="3200" b="1" dirty="0" err="1">
                <a:solidFill>
                  <a:schemeClr val="accent4">
                    <a:lumMod val="50000"/>
                  </a:schemeClr>
                </a:solidFill>
                <a:latin typeface="NikoshBAN" panose="02000000000000000000" pitchFamily="2" charset="0"/>
                <a:cs typeface="NikoshBAN" panose="02000000000000000000" pitchFamily="2" charset="0"/>
              </a:rPr>
              <a:t>যুক্তব্যঞ্জন</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en-US" sz="3200" b="1" dirty="0" err="1">
                <a:solidFill>
                  <a:schemeClr val="accent4">
                    <a:lumMod val="50000"/>
                  </a:schemeClr>
                </a:solidFill>
                <a:latin typeface="NikoshBAN" panose="02000000000000000000" pitchFamily="2" charset="0"/>
                <a:cs typeface="NikoshBAN" panose="02000000000000000000" pitchFamily="2" charset="0"/>
              </a:rPr>
              <a:t>বর্ণ</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en-US" sz="3200" b="1" dirty="0" err="1">
                <a:solidFill>
                  <a:schemeClr val="accent4">
                    <a:lumMod val="50000"/>
                  </a:schemeClr>
                </a:solidFill>
                <a:latin typeface="NikoshBAN" panose="02000000000000000000" pitchFamily="2" charset="0"/>
                <a:cs typeface="NikoshBAN" panose="02000000000000000000" pitchFamily="2" charset="0"/>
              </a:rPr>
              <a:t>সহযোগে</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en-US" sz="3200" b="1" dirty="0" err="1">
                <a:solidFill>
                  <a:schemeClr val="accent4">
                    <a:lumMod val="50000"/>
                  </a:schemeClr>
                </a:solidFill>
                <a:latin typeface="NikoshBAN" panose="02000000000000000000" pitchFamily="2" charset="0"/>
                <a:cs typeface="NikoshBAN" panose="02000000000000000000" pitchFamily="2" charset="0"/>
              </a:rPr>
              <a:t>গঠিত</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en-US" sz="3200" b="1" dirty="0" err="1">
                <a:solidFill>
                  <a:schemeClr val="accent4">
                    <a:lumMod val="50000"/>
                  </a:schemeClr>
                </a:solidFill>
                <a:latin typeface="NikoshBAN" panose="02000000000000000000" pitchFamily="2" charset="0"/>
                <a:cs typeface="NikoshBAN" panose="02000000000000000000" pitchFamily="2" charset="0"/>
              </a:rPr>
              <a:t>শব্দ</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en-US" sz="3200" b="1" dirty="0" err="1">
                <a:solidFill>
                  <a:schemeClr val="accent4">
                    <a:lumMod val="50000"/>
                  </a:schemeClr>
                </a:solidFill>
                <a:latin typeface="NikoshBAN" panose="02000000000000000000" pitchFamily="2" charset="0"/>
                <a:cs typeface="NikoshBAN" panose="02000000000000000000" pitchFamily="2" charset="0"/>
              </a:rPr>
              <a:t>লিখতে</a:t>
            </a:r>
            <a:r>
              <a:rPr lang="en-US" sz="3200" b="1" dirty="0">
                <a:solidFill>
                  <a:schemeClr val="accent4">
                    <a:lumMod val="50000"/>
                  </a:schemeClr>
                </a:solidFill>
                <a:latin typeface="NikoshBAN" panose="02000000000000000000" pitchFamily="2" charset="0"/>
                <a:cs typeface="NikoshBAN" panose="02000000000000000000" pitchFamily="2" charset="0"/>
              </a:rPr>
              <a:t> </a:t>
            </a:r>
            <a:r>
              <a:rPr lang="bn-BD" sz="3200" b="1" dirty="0">
                <a:solidFill>
                  <a:schemeClr val="accent4">
                    <a:lumMod val="50000"/>
                  </a:schemeClr>
                </a:solidFill>
                <a:latin typeface="NikoshBAN" panose="02000000000000000000" pitchFamily="2" charset="0"/>
                <a:cs typeface="NikoshBAN" panose="02000000000000000000" pitchFamily="2" charset="0"/>
              </a:rPr>
              <a:t>পারবে।</a:t>
            </a:r>
          </a:p>
        </p:txBody>
      </p:sp>
    </p:spTree>
    <p:extLst>
      <p:ext uri="{BB962C8B-B14F-4D97-AF65-F5344CB8AC3E}">
        <p14:creationId xmlns:p14="http://schemas.microsoft.com/office/powerpoint/2010/main" val="32862642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F3ABA-9739-CAB7-BA6F-CAC0758AB1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471B966-FCE6-D369-C384-1D25DE74B53F}"/>
              </a:ext>
            </a:extLst>
          </p:cNvPr>
          <p:cNvSpPr txBox="1"/>
          <p:nvPr/>
        </p:nvSpPr>
        <p:spPr>
          <a:xfrm>
            <a:off x="1596390" y="1341120"/>
            <a:ext cx="8999220" cy="5016758"/>
          </a:xfrm>
          <a:prstGeom prst="rect">
            <a:avLst/>
          </a:prstGeom>
          <a:noFill/>
        </p:spPr>
        <p:txBody>
          <a:bodyPr wrap="square" rtlCol="0">
            <a:spAutoFit/>
          </a:bodyPr>
          <a:lstStyle/>
          <a:p>
            <a:pPr marL="514350" lvl="0" indent="-514350">
              <a:buAutoNum type="arabicPeriod"/>
            </a:pPr>
            <a:r>
              <a:rPr lang="bn-BD" sz="3200" b="1" dirty="0">
                <a:solidFill>
                  <a:srgbClr val="C00000"/>
                </a:solidFill>
                <a:latin typeface="NikoshBAN" panose="02000000000000000000" pitchFamily="2" charset="0"/>
                <a:cs typeface="NikoshBAN" panose="02000000000000000000" pitchFamily="2" charset="0"/>
              </a:rPr>
              <a:t>ক্ষুদ্র জাতিগোষ্ঠীর উৎসব জানা কেন প্রয়োজন</a:t>
            </a:r>
            <a:r>
              <a:rPr lang="en-US" sz="3200" b="1" dirty="0">
                <a:solidFill>
                  <a:srgbClr val="C00000"/>
                </a:solidFill>
                <a:latin typeface="NikoshBAN" panose="02000000000000000000" pitchFamily="2" charset="0"/>
                <a:cs typeface="NikoshBAN" panose="02000000000000000000" pitchFamily="2" charset="0"/>
              </a:rPr>
              <a:t>?</a:t>
            </a:r>
            <a:r>
              <a:rPr lang="bn-BD" sz="3200" b="1" dirty="0">
                <a:solidFill>
                  <a:srgbClr val="C00000"/>
                </a:solidFill>
                <a:latin typeface="NikoshBAN" panose="02000000000000000000" pitchFamily="2" charset="0"/>
                <a:cs typeface="NikoshBAN" panose="02000000000000000000" pitchFamily="2" charset="0"/>
              </a:rPr>
              <a:t> </a:t>
            </a:r>
          </a:p>
          <a:p>
            <a:pPr lvl="0"/>
            <a:r>
              <a:rPr lang="bn-BD" sz="3200" b="1" dirty="0">
                <a:solidFill>
                  <a:schemeClr val="accent6">
                    <a:lumMod val="50000"/>
                  </a:schemeClr>
                </a:solidFill>
                <a:latin typeface="NikoshBAN" panose="02000000000000000000" pitchFamily="2" charset="0"/>
                <a:cs typeface="NikoshBAN" panose="02000000000000000000" pitchFamily="2" charset="0"/>
              </a:rPr>
              <a:t>উত্তর: দেশের সাংস্কৃতিক বৈচিত্র্য বোঝার জন্য</a:t>
            </a:r>
            <a:r>
              <a:rPr lang="hi-IN" sz="3200" b="1" dirty="0">
                <a:solidFill>
                  <a:schemeClr val="accent6">
                    <a:lumMod val="50000"/>
                  </a:schemeClr>
                </a:solidFill>
                <a:latin typeface="NikoshBAN" panose="02000000000000000000" pitchFamily="2" charset="0"/>
                <a:cs typeface="NikoshBAN" panose="02000000000000000000" pitchFamily="2" charset="0"/>
              </a:rPr>
              <a:t>।</a:t>
            </a:r>
            <a:r>
              <a:rPr lang="bn-BD" sz="3200" b="1" dirty="0">
                <a:solidFill>
                  <a:schemeClr val="accent6">
                    <a:lumMod val="50000"/>
                  </a:schemeClr>
                </a:solidFill>
                <a:latin typeface="NikoshBAN" panose="02000000000000000000" pitchFamily="2" charset="0"/>
                <a:cs typeface="NikoshBAN" panose="02000000000000000000" pitchFamily="2" charset="0"/>
              </a:rPr>
              <a:t> </a:t>
            </a:r>
            <a:endParaRPr lang="en-US" sz="3200" b="1" dirty="0">
              <a:solidFill>
                <a:schemeClr val="accent6">
                  <a:lumMod val="50000"/>
                </a:schemeClr>
              </a:solidFill>
              <a:latin typeface="NikoshBAN" panose="02000000000000000000" pitchFamily="2" charset="0"/>
              <a:cs typeface="NikoshBAN" panose="02000000000000000000" pitchFamily="2" charset="0"/>
            </a:endParaRPr>
          </a:p>
          <a:p>
            <a:r>
              <a:rPr lang="bn-BD" sz="3200" b="1" dirty="0">
                <a:solidFill>
                  <a:srgbClr val="C00000"/>
                </a:solidFill>
                <a:latin typeface="NikoshBAN" panose="02000000000000000000" pitchFamily="2" charset="0"/>
                <a:cs typeface="NikoshBAN" panose="02000000000000000000" pitchFamily="2" charset="0"/>
              </a:rPr>
              <a:t>২. মানুষ কেন নিজের মাতৃভাষায় কথা বলতে স্বাচ্ছন্দ্যবোধ করে</a:t>
            </a:r>
            <a:r>
              <a:rPr lang="en-US" sz="3200" b="1" dirty="0">
                <a:solidFill>
                  <a:srgbClr val="C00000"/>
                </a:solidFill>
                <a:latin typeface="NikoshBAN" panose="02000000000000000000" pitchFamily="2" charset="0"/>
                <a:cs typeface="NikoshBAN" panose="02000000000000000000" pitchFamily="2" charset="0"/>
              </a:rPr>
              <a:t>?</a:t>
            </a:r>
            <a:br>
              <a:rPr lang="en-US" sz="3200" b="1" dirty="0">
                <a:latin typeface="NikoshBAN" panose="02000000000000000000" pitchFamily="2" charset="0"/>
                <a:cs typeface="NikoshBAN" panose="02000000000000000000" pitchFamily="2" charset="0"/>
              </a:rPr>
            </a:br>
            <a:r>
              <a:rPr lang="bn-BD" sz="3200" b="1" dirty="0">
                <a:latin typeface="NikoshBAN" panose="02000000000000000000" pitchFamily="2" charset="0"/>
                <a:cs typeface="NikoshBAN" panose="02000000000000000000" pitchFamily="2" charset="0"/>
              </a:rPr>
              <a:t>উত্তর: মাতৃভাষা মানুষের অনুভূতি ও চিন্তার সঙ্গে জড়িত</a:t>
            </a:r>
            <a:r>
              <a:rPr lang="en-US" sz="3200" b="1" dirty="0">
                <a:latin typeface="NikoshBAN" panose="02000000000000000000" pitchFamily="2" charset="0"/>
                <a:cs typeface="NikoshBAN" panose="02000000000000000000" pitchFamily="2" charset="0"/>
              </a:rPr>
              <a:t>, </a:t>
            </a:r>
            <a:r>
              <a:rPr lang="bn-BD" sz="3200" b="1" dirty="0">
                <a:latin typeface="NikoshBAN" panose="02000000000000000000" pitchFamily="2" charset="0"/>
                <a:cs typeface="NikoshBAN" panose="02000000000000000000" pitchFamily="2" charset="0"/>
              </a:rPr>
              <a:t>তাই এতে কথা বলতে সহজ ও স্বাভাবিক লাগে</a:t>
            </a:r>
            <a:r>
              <a:rPr lang="hi-IN" sz="3200" b="1" dirty="0">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a:p>
            <a:r>
              <a:rPr lang="bn-BD" sz="3200" b="1" dirty="0">
                <a:solidFill>
                  <a:srgbClr val="C00000"/>
                </a:solidFill>
                <a:latin typeface="NikoshBAN" panose="02000000000000000000" pitchFamily="2" charset="0"/>
                <a:cs typeface="NikoshBAN" panose="02000000000000000000" pitchFamily="2" charset="0"/>
              </a:rPr>
              <a:t>৩. বাংলাদেশের মানুষ কি শুধু একটি ধর্ম পালন করে</a:t>
            </a:r>
            <a:r>
              <a:rPr lang="en-US" sz="3200" b="1" dirty="0">
                <a:solidFill>
                  <a:srgbClr val="C00000"/>
                </a:solidFill>
                <a:latin typeface="NikoshBAN" panose="02000000000000000000" pitchFamily="2" charset="0"/>
                <a:cs typeface="NikoshBAN" panose="02000000000000000000" pitchFamily="2" charset="0"/>
              </a:rPr>
              <a:t>? </a:t>
            </a:r>
            <a:br>
              <a:rPr lang="en-US" sz="3200" b="1" dirty="0">
                <a:latin typeface="NikoshBAN" panose="02000000000000000000" pitchFamily="2" charset="0"/>
                <a:cs typeface="NikoshBAN" panose="02000000000000000000" pitchFamily="2" charset="0"/>
              </a:rPr>
            </a:br>
            <a:r>
              <a:rPr lang="bn-BD" sz="3200" b="1" dirty="0">
                <a:latin typeface="NikoshBAN" panose="02000000000000000000" pitchFamily="2" charset="0"/>
                <a:cs typeface="NikoshBAN" panose="02000000000000000000" pitchFamily="2" charset="0"/>
              </a:rPr>
              <a:t>উত্তর: না</a:t>
            </a:r>
            <a:r>
              <a:rPr lang="en-US" sz="3200" b="1" dirty="0">
                <a:latin typeface="NikoshBAN" panose="02000000000000000000" pitchFamily="2" charset="0"/>
                <a:cs typeface="NikoshBAN" panose="02000000000000000000" pitchFamily="2" charset="0"/>
              </a:rPr>
              <a:t>, </a:t>
            </a:r>
            <a:r>
              <a:rPr lang="bn-BD" sz="3200" b="1" dirty="0">
                <a:latin typeface="NikoshBAN" panose="02000000000000000000" pitchFamily="2" charset="0"/>
                <a:cs typeface="NikoshBAN" panose="02000000000000000000" pitchFamily="2" charset="0"/>
              </a:rPr>
              <a:t>বাংলাদেশের মানুষ বিভিন্ন ধর্ম পালন করে</a:t>
            </a:r>
            <a:r>
              <a:rPr lang="en-US" sz="3200" b="1" dirty="0">
                <a:latin typeface="NikoshBAN" panose="02000000000000000000" pitchFamily="2" charset="0"/>
                <a:cs typeface="NikoshBAN" panose="02000000000000000000" pitchFamily="2" charset="0"/>
              </a:rPr>
              <a:t>, </a:t>
            </a:r>
            <a:r>
              <a:rPr lang="bn-BD" sz="3200" b="1" dirty="0">
                <a:latin typeface="NikoshBAN" panose="02000000000000000000" pitchFamily="2" charset="0"/>
                <a:cs typeface="NikoshBAN" panose="02000000000000000000" pitchFamily="2" charset="0"/>
              </a:rPr>
              <a:t>যেমন—ইসলাম</a:t>
            </a:r>
            <a:r>
              <a:rPr lang="en-US" sz="3200" b="1" dirty="0">
                <a:latin typeface="NikoshBAN" panose="02000000000000000000" pitchFamily="2" charset="0"/>
                <a:cs typeface="NikoshBAN" panose="02000000000000000000" pitchFamily="2" charset="0"/>
              </a:rPr>
              <a:t>, </a:t>
            </a:r>
            <a:r>
              <a:rPr lang="bn-BD" sz="3200" b="1" dirty="0">
                <a:latin typeface="NikoshBAN" panose="02000000000000000000" pitchFamily="2" charset="0"/>
                <a:cs typeface="NikoshBAN" panose="02000000000000000000" pitchFamily="2" charset="0"/>
              </a:rPr>
              <a:t>হিন্দু</a:t>
            </a:r>
            <a:r>
              <a:rPr lang="en-US" sz="3200" b="1" dirty="0">
                <a:latin typeface="NikoshBAN" panose="02000000000000000000" pitchFamily="2" charset="0"/>
                <a:cs typeface="NikoshBAN" panose="02000000000000000000" pitchFamily="2" charset="0"/>
              </a:rPr>
              <a:t>, </a:t>
            </a:r>
            <a:r>
              <a:rPr lang="bn-BD" sz="3200" b="1" dirty="0">
                <a:latin typeface="NikoshBAN" panose="02000000000000000000" pitchFamily="2" charset="0"/>
                <a:cs typeface="NikoshBAN" panose="02000000000000000000" pitchFamily="2" charset="0"/>
              </a:rPr>
              <a:t>বৌদ্ধ ও খ্রিষ্টান</a:t>
            </a:r>
            <a:r>
              <a:rPr lang="hi-IN" sz="3200" b="1" dirty="0">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a:p>
            <a:r>
              <a:rPr lang="bn-BD" sz="3200" b="1" dirty="0">
                <a:solidFill>
                  <a:srgbClr val="C00000"/>
                </a:solidFill>
                <a:latin typeface="NikoshBAN" panose="02000000000000000000" pitchFamily="2" charset="0"/>
                <a:cs typeface="NikoshBAN" panose="02000000000000000000" pitchFamily="2" charset="0"/>
              </a:rPr>
              <a:t>৪. সাঁওতাল ও রাজবংশী জনগোষ্ঠী মূলত কোন অঞ্চলে থাকে</a:t>
            </a:r>
            <a:r>
              <a:rPr lang="en-US" sz="3200" b="1" dirty="0">
                <a:solidFill>
                  <a:srgbClr val="C00000"/>
                </a:solidFill>
                <a:latin typeface="NikoshBAN" panose="02000000000000000000" pitchFamily="2" charset="0"/>
                <a:cs typeface="NikoshBAN" panose="02000000000000000000" pitchFamily="2" charset="0"/>
              </a:rPr>
              <a:t>?</a:t>
            </a:r>
            <a:br>
              <a:rPr lang="en-US" sz="3200" b="1" dirty="0">
                <a:latin typeface="NikoshBAN" panose="02000000000000000000" pitchFamily="2" charset="0"/>
                <a:cs typeface="NikoshBAN" panose="02000000000000000000" pitchFamily="2" charset="0"/>
              </a:rPr>
            </a:br>
            <a:r>
              <a:rPr lang="bn-BD" sz="3200" b="1" dirty="0">
                <a:latin typeface="NikoshBAN" panose="02000000000000000000" pitchFamily="2" charset="0"/>
                <a:cs typeface="NikoshBAN" panose="02000000000000000000" pitchFamily="2" charset="0"/>
              </a:rPr>
              <a:t>উত্তর: তারা রাজশাহী</a:t>
            </a:r>
            <a:r>
              <a:rPr lang="en-US" sz="3200" b="1" dirty="0">
                <a:latin typeface="NikoshBAN" panose="02000000000000000000" pitchFamily="2" charset="0"/>
                <a:cs typeface="NikoshBAN" panose="02000000000000000000" pitchFamily="2" charset="0"/>
              </a:rPr>
              <a:t>, </a:t>
            </a:r>
            <a:r>
              <a:rPr lang="bn-BD" sz="3200" b="1" dirty="0">
                <a:latin typeface="NikoshBAN" panose="02000000000000000000" pitchFamily="2" charset="0"/>
                <a:cs typeface="NikoshBAN" panose="02000000000000000000" pitchFamily="2" charset="0"/>
              </a:rPr>
              <a:t>দিনাজপুর ও রংপুর অঞ্চলে থাকে</a:t>
            </a:r>
            <a:r>
              <a:rPr lang="hi-IN" sz="3200" b="1" dirty="0">
                <a:latin typeface="NikoshBAN" panose="02000000000000000000" pitchFamily="2" charset="0"/>
                <a:cs typeface="NikoshBAN" panose="02000000000000000000" pitchFamily="2" charset="0"/>
              </a:rPr>
              <a:t>।</a:t>
            </a:r>
            <a:r>
              <a:rPr lang="bn-BD" sz="3200" b="1" dirty="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D3C10C9F-2686-2394-5438-15F146CA1483}"/>
              </a:ext>
            </a:extLst>
          </p:cNvPr>
          <p:cNvSpPr txBox="1"/>
          <p:nvPr/>
        </p:nvSpPr>
        <p:spPr>
          <a:xfrm>
            <a:off x="4724400" y="500122"/>
            <a:ext cx="2743200" cy="707886"/>
          </a:xfrm>
          <a:prstGeom prst="rect">
            <a:avLst/>
          </a:prstGeom>
          <a:noFill/>
        </p:spPr>
        <p:txBody>
          <a:bodyPr wrap="square" rtlCol="0">
            <a:spAutoFit/>
          </a:bodyPr>
          <a:lstStyle/>
          <a:p>
            <a:pPr algn="l"/>
            <a:r>
              <a:rPr lang="bn-BD" sz="4000" b="1" u="sng" dirty="0">
                <a:solidFill>
                  <a:schemeClr val="accent2">
                    <a:lumMod val="50000"/>
                  </a:schemeClr>
                </a:solidFill>
                <a:latin typeface="NikoshBAN" panose="02000000000000000000" pitchFamily="2" charset="0"/>
                <a:cs typeface="NikoshBAN" panose="02000000000000000000" pitchFamily="2" charset="0"/>
              </a:rPr>
              <a:t>পূর্বজ্ঞান যাচাই </a:t>
            </a:r>
            <a:endParaRPr lang="en-US" sz="4000" b="1" u="sng" dirty="0">
              <a:solidFill>
                <a:schemeClr val="accent2">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2650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down)">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p:cTn id="3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F3ABA-9739-CAB7-BA6F-CAC0758AB1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21CAC5-13DF-0AA8-F1FE-31CEA3893A28}"/>
              </a:ext>
            </a:extLst>
          </p:cNvPr>
          <p:cNvSpPr txBox="1"/>
          <p:nvPr/>
        </p:nvSpPr>
        <p:spPr>
          <a:xfrm>
            <a:off x="1188720" y="1536174"/>
            <a:ext cx="9814560" cy="3785652"/>
          </a:xfrm>
          <a:prstGeom prst="rect">
            <a:avLst/>
          </a:prstGeom>
          <a:noFill/>
        </p:spPr>
        <p:txBody>
          <a:bodyPr wrap="square" rtlCol="0">
            <a:spAutoFit/>
          </a:bodyPr>
          <a:lstStyle/>
          <a:p>
            <a:pPr algn="ctr"/>
            <a:r>
              <a:rPr lang="bn-BD" sz="4000" b="1" dirty="0">
                <a:solidFill>
                  <a:srgbClr val="468430"/>
                </a:solidFill>
                <a:latin typeface="NikoshBAN" panose="02000000000000000000" pitchFamily="2" charset="0"/>
                <a:cs typeface="NikoshBAN" panose="02000000000000000000" pitchFamily="2" charset="0"/>
              </a:rPr>
              <a:t>আজকে আমরা পড়বো </a:t>
            </a:r>
          </a:p>
          <a:p>
            <a:pPr algn="ctr"/>
            <a:r>
              <a:rPr lang="bn-BD" sz="4000" b="1" dirty="0">
                <a:solidFill>
                  <a:srgbClr val="468430"/>
                </a:solidFill>
                <a:latin typeface="NikoshBAN" panose="02000000000000000000" pitchFamily="2" charset="0"/>
                <a:cs typeface="NikoshBAN" panose="02000000000000000000" pitchFamily="2" charset="0"/>
              </a:rPr>
              <a:t>বইয়ের ২য় পাঠ</a:t>
            </a:r>
          </a:p>
          <a:p>
            <a:pPr algn="ctr"/>
            <a:endParaRPr lang="bn-BD" sz="4000" b="1" dirty="0">
              <a:solidFill>
                <a:srgbClr val="468430"/>
              </a:solidFill>
              <a:latin typeface="NikoshBAN" panose="02000000000000000000" pitchFamily="2" charset="0"/>
              <a:cs typeface="NikoshBAN" panose="02000000000000000000" pitchFamily="2" charset="0"/>
            </a:endParaRPr>
          </a:p>
          <a:p>
            <a:pPr algn="ctr"/>
            <a:r>
              <a:rPr lang="bn-BD" sz="4000" b="1" dirty="0">
                <a:solidFill>
                  <a:srgbClr val="468430"/>
                </a:solidFill>
                <a:latin typeface="NikoshBAN" panose="02000000000000000000" pitchFamily="2" charset="0"/>
                <a:cs typeface="NikoshBAN" panose="02000000000000000000" pitchFamily="2" charset="0"/>
              </a:rPr>
              <a:t>বৈচিত্র্যময় বাংলাদেশ </a:t>
            </a:r>
          </a:p>
          <a:p>
            <a:pPr algn="ctr"/>
            <a:r>
              <a:rPr lang="bn-IN" sz="4000" b="1" dirty="0">
                <a:solidFill>
                  <a:srgbClr val="468430"/>
                </a:solidFill>
                <a:latin typeface="NikoshBAN" panose="02000000000000000000" pitchFamily="2" charset="0"/>
                <a:cs typeface="NikoshBAN" panose="02000000000000000000" pitchFamily="2" charset="0"/>
              </a:rPr>
              <a:t>পাঠ্যাংশঃ </a:t>
            </a:r>
            <a:r>
              <a:rPr lang="bn-IN" sz="4000" b="1" dirty="0">
                <a:solidFill>
                  <a:schemeClr val="accent2">
                    <a:lumMod val="50000"/>
                  </a:schemeClr>
                </a:solidFill>
                <a:latin typeface="NikoshBAN" panose="02000000000000000000" pitchFamily="2" charset="0"/>
                <a:cs typeface="NikoshBAN" panose="02000000000000000000" pitchFamily="2" charset="0"/>
              </a:rPr>
              <a:t>বাংলাদেশে অনেক পেশার </a:t>
            </a:r>
            <a:r>
              <a:rPr lang="as-IN" sz="4000" b="1" dirty="0">
                <a:solidFill>
                  <a:schemeClr val="accent2">
                    <a:lumMod val="50000"/>
                  </a:schemeClr>
                </a:solidFill>
                <a:latin typeface="NikoshBAN" panose="02000000000000000000" pitchFamily="2" charset="0"/>
                <a:cs typeface="NikoshBAN" panose="02000000000000000000" pitchFamily="2" charset="0"/>
              </a:rPr>
              <a:t>..........</a:t>
            </a:r>
            <a:r>
              <a:rPr lang="bn-IN" sz="4000" b="1" dirty="0">
                <a:solidFill>
                  <a:schemeClr val="accent2">
                    <a:lumMod val="50000"/>
                  </a:schemeClr>
                </a:solidFill>
                <a:latin typeface="NikoshBAN" panose="02000000000000000000" pitchFamily="2" charset="0"/>
                <a:cs typeface="NikoshBAN" panose="02000000000000000000" pitchFamily="2" charset="0"/>
              </a:rPr>
              <a:t> বাংলাদেশকে সমৃদ্ধ করেছে।</a:t>
            </a:r>
            <a:endParaRPr lang="as-IN" sz="4000" b="1" dirty="0">
              <a:solidFill>
                <a:schemeClr val="accent2">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63373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A90D5-8613-9DFE-3AFC-03934A8370D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43BE252-92B2-428E-1BDC-A73B33847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980" y="632460"/>
            <a:ext cx="4008119" cy="5415532"/>
          </a:xfrm>
          <a:prstGeom prst="rect">
            <a:avLst/>
          </a:prstGeom>
          <a:ln w="28575">
            <a:solidFill>
              <a:schemeClr val="accent1">
                <a:lumMod val="50000"/>
              </a:schemeClr>
            </a:solidFill>
          </a:ln>
        </p:spPr>
      </p:pic>
      <p:pic>
        <p:nvPicPr>
          <p:cNvPr id="4" name="Picture 3">
            <a:extLst>
              <a:ext uri="{FF2B5EF4-FFF2-40B4-BE49-F238E27FC236}">
                <a16:creationId xmlns:a16="http://schemas.microsoft.com/office/drawing/2014/main" id="{C36A6CD1-C50C-28D3-76DB-1EF0CDB76EA0}"/>
              </a:ext>
            </a:extLst>
          </p:cNvPr>
          <p:cNvPicPr>
            <a:picLocks noChangeAspect="1"/>
          </p:cNvPicPr>
          <p:nvPr/>
        </p:nvPicPr>
        <p:blipFill>
          <a:blip r:embed="rId3">
            <a:extLst>
              <a:ext uri="{28A0092B-C50C-407E-A947-70E740481C1C}">
                <a14:useLocalDpi xmlns:a14="http://schemas.microsoft.com/office/drawing/2010/main" val="0"/>
              </a:ext>
            </a:extLst>
          </a:blip>
          <a:srcRect l="29625" t="11107" r="33875"/>
          <a:stretch>
            <a:fillRect/>
          </a:stretch>
        </p:blipFill>
        <p:spPr>
          <a:xfrm>
            <a:off x="1219200" y="632461"/>
            <a:ext cx="4251960" cy="5415532"/>
          </a:xfrm>
          <a:prstGeom prst="rect">
            <a:avLst/>
          </a:prstGeom>
          <a:ln w="38100">
            <a:solidFill>
              <a:schemeClr val="accent1">
                <a:lumMod val="50000"/>
              </a:schemeClr>
            </a:solidFill>
          </a:ln>
        </p:spPr>
      </p:pic>
    </p:spTree>
    <p:extLst>
      <p:ext uri="{BB962C8B-B14F-4D97-AF65-F5344CB8AC3E}">
        <p14:creationId xmlns:p14="http://schemas.microsoft.com/office/powerpoint/2010/main" val="256928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E2208-8D31-82B0-DB7D-AC0C534759C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AEB4B75-57B1-1EE5-9155-FBF91C7D6033}"/>
              </a:ext>
            </a:extLst>
          </p:cNvPr>
          <p:cNvSpPr txBox="1"/>
          <p:nvPr/>
        </p:nvSpPr>
        <p:spPr>
          <a:xfrm>
            <a:off x="853440" y="4076275"/>
            <a:ext cx="10119362" cy="2062103"/>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বাংলাদেশে অনেক পেশার মানুষ আছে। যেমন-কৃষক</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জেলে</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কামার</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কুমার</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তাঁতি ইত্যাদি। মানুষ যে কাজ করে জীবিকা নির্বাহ করে</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সেই কাজকে তার পেশা বলে। ফসলের মাঠে কৃষক লাঙল বা ট্রাক্টর দিয়ে চাষ করেন। জেলেরা জাল দিয়ে মাছ ধরেন। কামার আগুন</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হাঁপর আর হাতুড়ির সাহায্যে লোহার জিনিস তৈরি করেন।</a:t>
            </a:r>
            <a:endParaRPr lang="en-US" sz="32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129760FE-A639-6390-785B-4CD9FA5EF923}"/>
              </a:ext>
            </a:extLst>
          </p:cNvPr>
          <p:cNvPicPr>
            <a:picLocks noChangeAspect="1"/>
          </p:cNvPicPr>
          <p:nvPr/>
        </p:nvPicPr>
        <p:blipFill>
          <a:blip r:embed="rId2">
            <a:extLst>
              <a:ext uri="{28A0092B-C50C-407E-A947-70E740481C1C}">
                <a14:useLocalDpi xmlns:a14="http://schemas.microsoft.com/office/drawing/2010/main" val="0"/>
              </a:ext>
            </a:extLst>
          </a:blip>
          <a:srcRect l="15376" t="20830" r="51088" b="31755"/>
          <a:stretch>
            <a:fillRect/>
          </a:stretch>
        </p:blipFill>
        <p:spPr>
          <a:xfrm>
            <a:off x="6568442" y="580638"/>
            <a:ext cx="4404360" cy="3282277"/>
          </a:xfrm>
          <a:prstGeom prst="rect">
            <a:avLst/>
          </a:prstGeom>
          <a:ln w="38100">
            <a:solidFill>
              <a:schemeClr val="accent1">
                <a:lumMod val="50000"/>
              </a:schemeClr>
            </a:solidFill>
          </a:ln>
        </p:spPr>
      </p:pic>
      <p:pic>
        <p:nvPicPr>
          <p:cNvPr id="6" name="Picture 5">
            <a:extLst>
              <a:ext uri="{FF2B5EF4-FFF2-40B4-BE49-F238E27FC236}">
                <a16:creationId xmlns:a16="http://schemas.microsoft.com/office/drawing/2014/main" id="{1EDD0A62-8F73-F40A-A4BE-04DCCC6DD3A4}"/>
              </a:ext>
            </a:extLst>
          </p:cNvPr>
          <p:cNvPicPr>
            <a:picLocks noChangeAspect="1"/>
          </p:cNvPicPr>
          <p:nvPr/>
        </p:nvPicPr>
        <p:blipFill>
          <a:blip r:embed="rId2">
            <a:extLst>
              <a:ext uri="{28A0092B-C50C-407E-A947-70E740481C1C}">
                <a14:useLocalDpi xmlns:a14="http://schemas.microsoft.com/office/drawing/2010/main" val="0"/>
              </a:ext>
            </a:extLst>
          </a:blip>
          <a:srcRect l="46359" t="20830" r="19874" b="31755"/>
          <a:stretch>
            <a:fillRect/>
          </a:stretch>
        </p:blipFill>
        <p:spPr>
          <a:xfrm>
            <a:off x="1188719" y="580637"/>
            <a:ext cx="4434840" cy="3282277"/>
          </a:xfrm>
          <a:prstGeom prst="rect">
            <a:avLst/>
          </a:prstGeom>
          <a:ln w="38100">
            <a:solidFill>
              <a:schemeClr val="accent1">
                <a:lumMod val="50000"/>
              </a:schemeClr>
            </a:solidFill>
          </a:ln>
        </p:spPr>
      </p:pic>
    </p:spTree>
    <p:extLst>
      <p:ext uri="{BB962C8B-B14F-4D97-AF65-F5344CB8AC3E}">
        <p14:creationId xmlns:p14="http://schemas.microsoft.com/office/powerpoint/2010/main" val="335390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131D0-77EF-7459-8FA9-0AF36AC6D84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58E85D-15F7-798E-1E71-AE025EAD8113}"/>
              </a:ext>
            </a:extLst>
          </p:cNvPr>
          <p:cNvSpPr txBox="1"/>
          <p:nvPr/>
        </p:nvSpPr>
        <p:spPr>
          <a:xfrm>
            <a:off x="608022" y="762526"/>
            <a:ext cx="6951807" cy="1200329"/>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কুমার নরম কাদামাটি নিয়ে চাকায় ঘুরিয়ে মাটির হাঁড়িকুড়ি তৈরি করেন। তাঁতি কাপড় বোনেন।</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A44CCFDB-7431-D4E5-9D48-F7C2879C4702}"/>
              </a:ext>
            </a:extLst>
          </p:cNvPr>
          <p:cNvPicPr>
            <a:picLocks noChangeAspect="1"/>
          </p:cNvPicPr>
          <p:nvPr/>
        </p:nvPicPr>
        <p:blipFill>
          <a:blip r:embed="rId2">
            <a:extLst>
              <a:ext uri="{28A0092B-C50C-407E-A947-70E740481C1C}">
                <a14:useLocalDpi xmlns:a14="http://schemas.microsoft.com/office/drawing/2010/main" val="0"/>
              </a:ext>
            </a:extLst>
          </a:blip>
          <a:srcRect l="19500" t="12530" r="54125" b="24150"/>
          <a:stretch>
            <a:fillRect/>
          </a:stretch>
        </p:blipFill>
        <p:spPr>
          <a:xfrm>
            <a:off x="608022" y="2137776"/>
            <a:ext cx="3215640" cy="4069080"/>
          </a:xfrm>
          <a:prstGeom prst="rect">
            <a:avLst/>
          </a:prstGeom>
          <a:ln w="38100">
            <a:solidFill>
              <a:schemeClr val="tx2">
                <a:lumMod val="50000"/>
              </a:schemeClr>
            </a:solidFill>
          </a:ln>
        </p:spPr>
      </p:pic>
      <p:pic>
        <p:nvPicPr>
          <p:cNvPr id="5" name="Picture 4">
            <a:extLst>
              <a:ext uri="{FF2B5EF4-FFF2-40B4-BE49-F238E27FC236}">
                <a16:creationId xmlns:a16="http://schemas.microsoft.com/office/drawing/2014/main" id="{BBDDC709-296B-B9F8-2E95-6014B6A1443E}"/>
              </a:ext>
            </a:extLst>
          </p:cNvPr>
          <p:cNvPicPr>
            <a:picLocks noChangeAspect="1"/>
          </p:cNvPicPr>
          <p:nvPr/>
        </p:nvPicPr>
        <p:blipFill>
          <a:blip r:embed="rId2">
            <a:extLst>
              <a:ext uri="{28A0092B-C50C-407E-A947-70E740481C1C}">
                <a14:useLocalDpi xmlns:a14="http://schemas.microsoft.com/office/drawing/2010/main" val="0"/>
              </a:ext>
            </a:extLst>
          </a:blip>
          <a:srcRect l="47250" t="12530" r="24375" b="24150"/>
          <a:stretch>
            <a:fillRect/>
          </a:stretch>
        </p:blipFill>
        <p:spPr>
          <a:xfrm>
            <a:off x="7746915" y="496104"/>
            <a:ext cx="3459480" cy="4069080"/>
          </a:xfrm>
          <a:prstGeom prst="rect">
            <a:avLst/>
          </a:prstGeom>
          <a:ln w="38100">
            <a:solidFill>
              <a:schemeClr val="tx2">
                <a:lumMod val="50000"/>
              </a:schemeClr>
            </a:solidFill>
          </a:ln>
        </p:spPr>
      </p:pic>
      <p:sp>
        <p:nvSpPr>
          <p:cNvPr id="6" name="TextBox 5">
            <a:extLst>
              <a:ext uri="{FF2B5EF4-FFF2-40B4-BE49-F238E27FC236}">
                <a16:creationId xmlns:a16="http://schemas.microsoft.com/office/drawing/2014/main" id="{2AB74CAA-D868-D460-7F96-86FC9BEC7FC9}"/>
              </a:ext>
            </a:extLst>
          </p:cNvPr>
          <p:cNvSpPr txBox="1"/>
          <p:nvPr/>
        </p:nvSpPr>
        <p:spPr>
          <a:xfrm>
            <a:off x="4083925" y="4607570"/>
            <a:ext cx="7611068" cy="1754326"/>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এছাড়া বাংলাদেশের শহর ও গ্রামে আরো নানা পেশার মানুষ দেখা যায়। সব পেশার মানুষই পরিশ্রমী। তাদের শ্রম বাংলাদেশকে সমৃদ্ধ করেছে।</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6676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5680E-0517-4B74-F0BC-0A3B4D705C3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BE7A52-FB90-126D-6AB2-588541C68887}"/>
              </a:ext>
            </a:extLst>
          </p:cNvPr>
          <p:cNvSpPr txBox="1"/>
          <p:nvPr/>
        </p:nvSpPr>
        <p:spPr>
          <a:xfrm>
            <a:off x="1706880" y="1950720"/>
            <a:ext cx="1737360" cy="4401205"/>
          </a:xfrm>
          <a:prstGeom prst="rect">
            <a:avLst/>
          </a:prstGeom>
          <a:noFill/>
        </p:spPr>
        <p:txBody>
          <a:bodyPr wrap="square" rtlCol="0">
            <a:spAutoFit/>
          </a:bodyPr>
          <a:lstStyle/>
          <a:p>
            <a:pPr lvl="0"/>
            <a:r>
              <a:rPr lang="bn-BD" sz="4000" b="1" dirty="0">
                <a:latin typeface="NikoshBAN" panose="02000000000000000000" pitchFamily="2" charset="0"/>
                <a:cs typeface="NikoshBAN" panose="02000000000000000000" pitchFamily="2" charset="0"/>
              </a:rPr>
              <a:t>পেশা</a:t>
            </a:r>
            <a:endParaRPr lang="en-US" sz="4000" dirty="0">
              <a:latin typeface="NikoshBAN" panose="02000000000000000000" pitchFamily="2" charset="0"/>
              <a:cs typeface="NikoshBAN" panose="02000000000000000000" pitchFamily="2" charset="0"/>
            </a:endParaRPr>
          </a:p>
          <a:p>
            <a:pPr lvl="0"/>
            <a:r>
              <a:rPr lang="bn-BD" sz="4000" b="1" dirty="0">
                <a:latin typeface="NikoshBAN" panose="02000000000000000000" pitchFamily="2" charset="0"/>
                <a:cs typeface="NikoshBAN" panose="02000000000000000000" pitchFamily="2" charset="0"/>
              </a:rPr>
              <a:t>জীবিকা</a:t>
            </a:r>
            <a:endParaRPr lang="en-US" sz="4000" dirty="0">
              <a:latin typeface="NikoshBAN" panose="02000000000000000000" pitchFamily="2" charset="0"/>
              <a:cs typeface="NikoshBAN" panose="02000000000000000000" pitchFamily="2" charset="0"/>
            </a:endParaRPr>
          </a:p>
          <a:p>
            <a:pPr lvl="0"/>
            <a:r>
              <a:rPr lang="bn-BD" sz="4000" b="1" dirty="0">
                <a:latin typeface="NikoshBAN" panose="02000000000000000000" pitchFamily="2" charset="0"/>
                <a:cs typeface="NikoshBAN" panose="02000000000000000000" pitchFamily="2" charset="0"/>
              </a:rPr>
              <a:t>কৃষক</a:t>
            </a:r>
            <a:endParaRPr lang="en-US" sz="4000" dirty="0">
              <a:latin typeface="NikoshBAN" panose="02000000000000000000" pitchFamily="2" charset="0"/>
              <a:cs typeface="NikoshBAN" panose="02000000000000000000" pitchFamily="2" charset="0"/>
            </a:endParaRPr>
          </a:p>
          <a:p>
            <a:pPr lvl="0"/>
            <a:r>
              <a:rPr lang="bn-BD" sz="4000" b="1" dirty="0">
                <a:latin typeface="NikoshBAN" panose="02000000000000000000" pitchFamily="2" charset="0"/>
                <a:cs typeface="NikoshBAN" panose="02000000000000000000" pitchFamily="2" charset="0"/>
              </a:rPr>
              <a:t>জেলে</a:t>
            </a:r>
            <a:endParaRPr lang="en-US" sz="4000" dirty="0">
              <a:latin typeface="NikoshBAN" panose="02000000000000000000" pitchFamily="2" charset="0"/>
              <a:cs typeface="NikoshBAN" panose="02000000000000000000" pitchFamily="2" charset="0"/>
            </a:endParaRPr>
          </a:p>
          <a:p>
            <a:pPr lvl="0"/>
            <a:r>
              <a:rPr lang="bn-BD" sz="4000" b="1" dirty="0">
                <a:latin typeface="NikoshBAN" panose="02000000000000000000" pitchFamily="2" charset="0"/>
                <a:cs typeface="NikoshBAN" panose="02000000000000000000" pitchFamily="2" charset="0"/>
              </a:rPr>
              <a:t>কামার</a:t>
            </a:r>
            <a:endParaRPr lang="en-US" sz="4000" dirty="0">
              <a:latin typeface="NikoshBAN" panose="02000000000000000000" pitchFamily="2" charset="0"/>
              <a:cs typeface="NikoshBAN" panose="02000000000000000000" pitchFamily="2" charset="0"/>
            </a:endParaRPr>
          </a:p>
          <a:p>
            <a:pPr lvl="0"/>
            <a:r>
              <a:rPr lang="bn-BD" sz="4000" b="1" dirty="0">
                <a:latin typeface="NikoshBAN" panose="02000000000000000000" pitchFamily="2" charset="0"/>
                <a:cs typeface="NikoshBAN" panose="02000000000000000000" pitchFamily="2" charset="0"/>
              </a:rPr>
              <a:t>কুমার</a:t>
            </a:r>
            <a:endParaRPr lang="en-US" sz="4000" dirty="0">
              <a:latin typeface="NikoshBAN" panose="02000000000000000000" pitchFamily="2" charset="0"/>
              <a:cs typeface="NikoshBAN" panose="02000000000000000000" pitchFamily="2" charset="0"/>
            </a:endParaRPr>
          </a:p>
          <a:p>
            <a:pPr lvl="0"/>
            <a:r>
              <a:rPr lang="bn-BD" sz="4000" b="1" dirty="0">
                <a:latin typeface="NikoshBAN" panose="02000000000000000000" pitchFamily="2" charset="0"/>
                <a:cs typeface="NikoshBAN" panose="02000000000000000000" pitchFamily="2" charset="0"/>
              </a:rPr>
              <a:t>তাঁতি</a:t>
            </a:r>
            <a:endParaRPr lang="en-US" sz="4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35D7B323-6473-7583-E21A-DC2A7CEEB067}"/>
              </a:ext>
            </a:extLst>
          </p:cNvPr>
          <p:cNvSpPr txBox="1"/>
          <p:nvPr/>
        </p:nvSpPr>
        <p:spPr>
          <a:xfrm>
            <a:off x="4648200" y="506819"/>
            <a:ext cx="1996440" cy="707886"/>
          </a:xfrm>
          <a:prstGeom prst="rect">
            <a:avLst/>
          </a:prstGeom>
          <a:noFill/>
        </p:spPr>
        <p:txBody>
          <a:bodyPr wrap="square" rtlCol="0">
            <a:spAutoFit/>
          </a:bodyPr>
          <a:lstStyle/>
          <a:p>
            <a:r>
              <a:rPr lang="bn-BD" sz="4000" b="1" u="sng" dirty="0">
                <a:solidFill>
                  <a:srgbClr val="FF0000"/>
                </a:solidFill>
                <a:latin typeface="NikoshBAN" panose="02000000000000000000" pitchFamily="2" charset="0"/>
                <a:cs typeface="NikoshBAN" panose="02000000000000000000" pitchFamily="2" charset="0"/>
              </a:rPr>
              <a:t>শব্দ ও অর্থ</a:t>
            </a:r>
            <a:endParaRPr lang="en-US" sz="4000" u="sng" dirty="0">
              <a:solidFill>
                <a:srgbClr val="FF0000"/>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1F5A77D1-41D2-72E9-3BD6-4C3136D799E0}"/>
              </a:ext>
            </a:extLst>
          </p:cNvPr>
          <p:cNvSpPr txBox="1"/>
          <p:nvPr/>
        </p:nvSpPr>
        <p:spPr>
          <a:xfrm>
            <a:off x="3215640" y="1949976"/>
            <a:ext cx="7879080" cy="4401205"/>
          </a:xfrm>
          <a:prstGeom prst="rect">
            <a:avLst/>
          </a:prstGeom>
          <a:noFill/>
        </p:spPr>
        <p:txBody>
          <a:bodyPr wrap="square" rtlCol="0">
            <a:spAutoFit/>
          </a:bodyPr>
          <a:lstStyle/>
          <a:p>
            <a:pPr lvl="0"/>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মানুষ যে কাজ করে জীবিকা নির্বাহ করে</a:t>
            </a:r>
            <a:r>
              <a:rPr lang="en-US" sz="4000" dirty="0">
                <a:latin typeface="NikoshBAN" panose="02000000000000000000" pitchFamily="2" charset="0"/>
                <a:cs typeface="NikoshBAN" panose="02000000000000000000" pitchFamily="2" charset="0"/>
              </a:rPr>
              <a:t>।</a:t>
            </a:r>
          </a:p>
          <a:p>
            <a:pPr lvl="0"/>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জীবনের চালানোর উপায়</a:t>
            </a:r>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জীবনের রুজি</a:t>
            </a:r>
            <a:r>
              <a:rPr lang="en-US" sz="4000" dirty="0">
                <a:latin typeface="NikoshBAN" panose="02000000000000000000" pitchFamily="2" charset="0"/>
                <a:cs typeface="NikoshBAN" panose="02000000000000000000" pitchFamily="2" charset="0"/>
              </a:rPr>
              <a:t>।</a:t>
            </a:r>
          </a:p>
          <a:p>
            <a:pPr lvl="0"/>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জমি চাষ করে ফসল উৎপাদন করা মানুষ</a:t>
            </a:r>
            <a:r>
              <a:rPr lang="en-US" sz="4000" dirty="0">
                <a:latin typeface="NikoshBAN" panose="02000000000000000000" pitchFamily="2" charset="0"/>
                <a:cs typeface="NikoshBAN" panose="02000000000000000000" pitchFamily="2" charset="0"/>
              </a:rPr>
              <a:t>।</a:t>
            </a:r>
          </a:p>
          <a:p>
            <a:pPr lvl="0"/>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মাছ ধরা মানুষ</a:t>
            </a:r>
            <a:r>
              <a:rPr lang="en-US" sz="4000" dirty="0">
                <a:latin typeface="NikoshBAN" panose="02000000000000000000" pitchFamily="2" charset="0"/>
                <a:cs typeface="NikoshBAN" panose="02000000000000000000" pitchFamily="2" charset="0"/>
              </a:rPr>
              <a:t>।</a:t>
            </a:r>
          </a:p>
          <a:p>
            <a:pPr lvl="0"/>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লোহার জিনিস তৈরি করা কারিগর</a:t>
            </a:r>
            <a:r>
              <a:rPr lang="en-US" sz="4000" dirty="0">
                <a:latin typeface="NikoshBAN" panose="02000000000000000000" pitchFamily="2" charset="0"/>
                <a:cs typeface="NikoshBAN" panose="02000000000000000000" pitchFamily="2" charset="0"/>
              </a:rPr>
              <a:t>।</a:t>
            </a:r>
          </a:p>
          <a:p>
            <a:pPr lvl="0"/>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মাটির হাঁড়িকুড়ি তৈরি করা কারিগর</a:t>
            </a:r>
            <a:r>
              <a:rPr lang="en-US" sz="4000" dirty="0">
                <a:latin typeface="NikoshBAN" panose="02000000000000000000" pitchFamily="2" charset="0"/>
                <a:cs typeface="NikoshBAN" panose="02000000000000000000" pitchFamily="2" charset="0"/>
              </a:rPr>
              <a:t>। </a:t>
            </a:r>
          </a:p>
          <a:p>
            <a:pPr lvl="0"/>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কাপড় বোনে যে কারিগর</a:t>
            </a:r>
            <a:r>
              <a:rPr lang="en-US" sz="40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3524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p:tgtEl>
                                          <p:spTgt spid="4">
                                            <p:txEl>
                                              <p:pRg st="5" end="5"/>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p:tgtEl>
                                          <p:spTgt spid="4">
                                            <p:txEl>
                                              <p:pRg st="6" end="6"/>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ngla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Bangla Theme" id="{35FA9EBE-4744-45E4-BE25-91657615086E}" vid="{4E732455-97D7-4B72-8733-D70887AA41D8}"/>
    </a:ext>
  </a:extLst>
</a:theme>
</file>

<file path=docProps/app.xml><?xml version="1.0" encoding="utf-8"?>
<Properties xmlns="http://schemas.openxmlformats.org/officeDocument/2006/extended-properties" xmlns:vt="http://schemas.openxmlformats.org/officeDocument/2006/docPropsVTypes">
  <Template>Bangla Theme</Template>
  <TotalTime>138</TotalTime>
  <Words>992</Words>
  <Application>Microsoft Office PowerPoint</Application>
  <PresentationFormat>Widescreen</PresentationFormat>
  <Paragraphs>126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NikoshBAN</vt:lpstr>
      <vt:lpstr>Times New Roman</vt:lpstr>
      <vt:lpstr>Bangla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Smart View</dc:creator>
  <cp:lastModifiedBy>nigar sultana</cp:lastModifiedBy>
  <cp:revision>4</cp:revision>
  <dcterms:created xsi:type="dcterms:W3CDTF">2025-12-18T03:25:05Z</dcterms:created>
  <dcterms:modified xsi:type="dcterms:W3CDTF">2026-07-20T03:29:48Z</dcterms:modified>
</cp:coreProperties>
</file>