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0" r:id="rId4"/>
    <p:sldId id="259" r:id="rId5"/>
    <p:sldId id="269" r:id="rId6"/>
    <p:sldId id="256" r:id="rId7"/>
    <p:sldId id="271" r:id="rId8"/>
    <p:sldId id="260" r:id="rId9"/>
    <p:sldId id="262" r:id="rId10"/>
    <p:sldId id="261" r:id="rId11"/>
    <p:sldId id="263" r:id="rId12"/>
    <p:sldId id="264" r:id="rId13"/>
    <p:sldId id="265" r:id="rId14"/>
    <p:sldId id="266" r:id="rId15"/>
    <p:sldId id="273" r:id="rId16"/>
    <p:sldId id="272"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929162-9C79-4410-9168-B4429770FB99}" type="datetimeFigureOut">
              <a:rPr lang="en-US" smtClean="0"/>
              <a:t>7/20/2026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9DC2B-8F34-47DA-9E62-89B91244C8AA}" type="slidenum">
              <a:rPr lang="en-US" smtClean="0"/>
              <a:t>‹#›</a:t>
            </a:fld>
            <a:endParaRPr lang="en-US"/>
          </a:p>
        </p:txBody>
      </p:sp>
    </p:spTree>
    <p:extLst>
      <p:ext uri="{BB962C8B-B14F-4D97-AF65-F5344CB8AC3E}">
        <p14:creationId xmlns:p14="http://schemas.microsoft.com/office/powerpoint/2010/main" val="3525414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29162-9C79-4410-9168-B4429770FB99}" type="datetimeFigureOut">
              <a:rPr lang="en-US" smtClean="0"/>
              <a:t>7/20/2026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9DC2B-8F34-47DA-9E62-89B91244C8AA}" type="slidenum">
              <a:rPr lang="en-US" smtClean="0"/>
              <a:t>‹#›</a:t>
            </a:fld>
            <a:endParaRPr lang="en-US"/>
          </a:p>
        </p:txBody>
      </p:sp>
    </p:spTree>
    <p:extLst>
      <p:ext uri="{BB962C8B-B14F-4D97-AF65-F5344CB8AC3E}">
        <p14:creationId xmlns:p14="http://schemas.microsoft.com/office/powerpoint/2010/main" val="1991818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29162-9C79-4410-9168-B4429770FB99}" type="datetimeFigureOut">
              <a:rPr lang="en-US" smtClean="0"/>
              <a:t>7/20/2026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9DC2B-8F34-47DA-9E62-89B91244C8AA}" type="slidenum">
              <a:rPr lang="en-US" smtClean="0"/>
              <a:t>‹#›</a:t>
            </a:fld>
            <a:endParaRPr lang="en-US"/>
          </a:p>
        </p:txBody>
      </p:sp>
    </p:spTree>
    <p:extLst>
      <p:ext uri="{BB962C8B-B14F-4D97-AF65-F5344CB8AC3E}">
        <p14:creationId xmlns:p14="http://schemas.microsoft.com/office/powerpoint/2010/main" val="2076353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29162-9C79-4410-9168-B4429770FB99}" type="datetimeFigureOut">
              <a:rPr lang="en-US" smtClean="0"/>
              <a:t>7/20/2026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9DC2B-8F34-47DA-9E62-89B91244C8AA}" type="slidenum">
              <a:rPr lang="en-US" smtClean="0"/>
              <a:t>‹#›</a:t>
            </a:fld>
            <a:endParaRPr lang="en-US"/>
          </a:p>
        </p:txBody>
      </p:sp>
    </p:spTree>
    <p:extLst>
      <p:ext uri="{BB962C8B-B14F-4D97-AF65-F5344CB8AC3E}">
        <p14:creationId xmlns:p14="http://schemas.microsoft.com/office/powerpoint/2010/main" val="3787558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29162-9C79-4410-9168-B4429770FB99}" type="datetimeFigureOut">
              <a:rPr lang="en-US" smtClean="0"/>
              <a:t>7/20/2026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9DC2B-8F34-47DA-9E62-89B91244C8AA}" type="slidenum">
              <a:rPr lang="en-US" smtClean="0"/>
              <a:t>‹#›</a:t>
            </a:fld>
            <a:endParaRPr lang="en-US"/>
          </a:p>
        </p:txBody>
      </p:sp>
    </p:spTree>
    <p:extLst>
      <p:ext uri="{BB962C8B-B14F-4D97-AF65-F5344CB8AC3E}">
        <p14:creationId xmlns:p14="http://schemas.microsoft.com/office/powerpoint/2010/main" val="231111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929162-9C79-4410-9168-B4429770FB99}" type="datetimeFigureOut">
              <a:rPr lang="en-US" smtClean="0"/>
              <a:t>7/20/2026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9DC2B-8F34-47DA-9E62-89B91244C8AA}" type="slidenum">
              <a:rPr lang="en-US" smtClean="0"/>
              <a:t>‹#›</a:t>
            </a:fld>
            <a:endParaRPr lang="en-US"/>
          </a:p>
        </p:txBody>
      </p:sp>
    </p:spTree>
    <p:extLst>
      <p:ext uri="{BB962C8B-B14F-4D97-AF65-F5344CB8AC3E}">
        <p14:creationId xmlns:p14="http://schemas.microsoft.com/office/powerpoint/2010/main" val="14346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929162-9C79-4410-9168-B4429770FB99}" type="datetimeFigureOut">
              <a:rPr lang="en-US" smtClean="0"/>
              <a:t>7/20/2026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39DC2B-8F34-47DA-9E62-89B91244C8AA}" type="slidenum">
              <a:rPr lang="en-US" smtClean="0"/>
              <a:t>‹#›</a:t>
            </a:fld>
            <a:endParaRPr lang="en-US"/>
          </a:p>
        </p:txBody>
      </p:sp>
    </p:spTree>
    <p:extLst>
      <p:ext uri="{BB962C8B-B14F-4D97-AF65-F5344CB8AC3E}">
        <p14:creationId xmlns:p14="http://schemas.microsoft.com/office/powerpoint/2010/main" val="2775735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929162-9C79-4410-9168-B4429770FB99}" type="datetimeFigureOut">
              <a:rPr lang="en-US" smtClean="0"/>
              <a:t>7/20/2026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39DC2B-8F34-47DA-9E62-89B91244C8AA}" type="slidenum">
              <a:rPr lang="en-US" smtClean="0"/>
              <a:t>‹#›</a:t>
            </a:fld>
            <a:endParaRPr lang="en-US"/>
          </a:p>
        </p:txBody>
      </p:sp>
    </p:spTree>
    <p:extLst>
      <p:ext uri="{BB962C8B-B14F-4D97-AF65-F5344CB8AC3E}">
        <p14:creationId xmlns:p14="http://schemas.microsoft.com/office/powerpoint/2010/main" val="247425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929162-9C79-4410-9168-B4429770FB99}" type="datetimeFigureOut">
              <a:rPr lang="en-US" smtClean="0"/>
              <a:t>7/20/2026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39DC2B-8F34-47DA-9E62-89B91244C8AA}" type="slidenum">
              <a:rPr lang="en-US" smtClean="0"/>
              <a:t>‹#›</a:t>
            </a:fld>
            <a:endParaRPr lang="en-US"/>
          </a:p>
        </p:txBody>
      </p:sp>
    </p:spTree>
    <p:extLst>
      <p:ext uri="{BB962C8B-B14F-4D97-AF65-F5344CB8AC3E}">
        <p14:creationId xmlns:p14="http://schemas.microsoft.com/office/powerpoint/2010/main" val="399788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929162-9C79-4410-9168-B4429770FB99}" type="datetimeFigureOut">
              <a:rPr lang="en-US" smtClean="0"/>
              <a:t>7/20/2026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9DC2B-8F34-47DA-9E62-89B91244C8AA}" type="slidenum">
              <a:rPr lang="en-US" smtClean="0"/>
              <a:t>‹#›</a:t>
            </a:fld>
            <a:endParaRPr lang="en-US"/>
          </a:p>
        </p:txBody>
      </p:sp>
    </p:spTree>
    <p:extLst>
      <p:ext uri="{BB962C8B-B14F-4D97-AF65-F5344CB8AC3E}">
        <p14:creationId xmlns:p14="http://schemas.microsoft.com/office/powerpoint/2010/main" val="178200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929162-9C79-4410-9168-B4429770FB99}" type="datetimeFigureOut">
              <a:rPr lang="en-US" smtClean="0"/>
              <a:t>7/20/2026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9DC2B-8F34-47DA-9E62-89B91244C8AA}" type="slidenum">
              <a:rPr lang="en-US" smtClean="0"/>
              <a:t>‹#›</a:t>
            </a:fld>
            <a:endParaRPr lang="en-US"/>
          </a:p>
        </p:txBody>
      </p:sp>
    </p:spTree>
    <p:extLst>
      <p:ext uri="{BB962C8B-B14F-4D97-AF65-F5344CB8AC3E}">
        <p14:creationId xmlns:p14="http://schemas.microsoft.com/office/powerpoint/2010/main" val="2942275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929162-9C79-4410-9168-B4429770FB99}" type="datetimeFigureOut">
              <a:rPr lang="en-US" smtClean="0"/>
              <a:t>7/20/2026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9DC2B-8F34-47DA-9E62-89B91244C8AA}" type="slidenum">
              <a:rPr lang="en-US" smtClean="0"/>
              <a:t>‹#›</a:t>
            </a:fld>
            <a:endParaRPr lang="en-US"/>
          </a:p>
        </p:txBody>
      </p:sp>
    </p:spTree>
    <p:extLst>
      <p:ext uri="{BB962C8B-B14F-4D97-AF65-F5344CB8AC3E}">
        <p14:creationId xmlns:p14="http://schemas.microsoft.com/office/powerpoint/2010/main" val="3204311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nasrindakua@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76200"/>
            <a:ext cx="9144000" cy="6827222"/>
            <a:chOff x="0" y="76200"/>
            <a:chExt cx="9144000" cy="6827222"/>
          </a:xfrm>
        </p:grpSpPr>
        <p:grpSp>
          <p:nvGrpSpPr>
            <p:cNvPr id="8" name="Group 7"/>
            <p:cNvGrpSpPr/>
            <p:nvPr/>
          </p:nvGrpSpPr>
          <p:grpSpPr>
            <a:xfrm>
              <a:off x="0" y="814316"/>
              <a:ext cx="9144000" cy="6089106"/>
              <a:chOff x="0" y="814316"/>
              <a:chExt cx="9144000" cy="6089106"/>
            </a:xfrm>
          </p:grpSpPr>
          <p:pic>
            <p:nvPicPr>
              <p:cNvPr id="1028" name="Picture 4" descr="Keep Flowers Fresh | How to keep flower fresh naturally dgtl - Anandabaz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44000" cy="47022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52600" y="814316"/>
                <a:ext cx="5655715" cy="923330"/>
              </a:xfrm>
              <a:prstGeom prst="rect">
                <a:avLst/>
              </a:prstGeom>
              <a:solidFill>
                <a:srgbClr val="FF0000"/>
              </a:solidFill>
            </p:spPr>
            <p:txBody>
              <a:bodyPr wrap="none">
                <a:spAutoFit/>
              </a:bodyPr>
              <a:lstStyle/>
              <a:p>
                <a:r>
                  <a:rPr lang="ar-SA" sz="5400" dirty="0">
                    <a:latin typeface="NikoshBAN" pitchFamily="2" charset="0"/>
                  </a:rPr>
                  <a:t>مَرْحَبًا بِكُمْ فِي دَرْسِ الْيَوْمِ</a:t>
                </a:r>
                <a:endParaRPr lang="en-US" sz="5400" dirty="0">
                  <a:latin typeface="NikoshBAN" pitchFamily="2" charset="0"/>
                  <a:cs typeface="NikoshBAN" pitchFamily="2" charset="0"/>
                </a:endParaRPr>
              </a:p>
            </p:txBody>
          </p:sp>
          <p:sp>
            <p:nvSpPr>
              <p:cNvPr id="5" name="Rectangle 4"/>
              <p:cNvSpPr/>
              <p:nvPr/>
            </p:nvSpPr>
            <p:spPr>
              <a:xfrm>
                <a:off x="0" y="6564868"/>
                <a:ext cx="6858000" cy="338554"/>
              </a:xfrm>
              <a:prstGeom prst="rect">
                <a:avLst/>
              </a:prstGeom>
            </p:spPr>
            <p:txBody>
              <a:bodyPr wrap="square">
                <a:spAutoFit/>
              </a:bodyPr>
              <a:lstStyle/>
              <a:p>
                <a:r>
                  <a:rPr lang="en-US" sz="1600" dirty="0" err="1">
                    <a:latin typeface="NikoshBAN" pitchFamily="2" charset="0"/>
                    <a:cs typeface="NikoshBAN" pitchFamily="2" charset="0"/>
                  </a:rPr>
                  <a:t>জামিলাতুন</a:t>
                </a:r>
                <a:r>
                  <a:rPr lang="en-US" sz="1600" dirty="0">
                    <a:latin typeface="NikoshBAN" pitchFamily="2" charset="0"/>
                    <a:cs typeface="NikoshBAN" pitchFamily="2" charset="0"/>
                  </a:rPr>
                  <a:t> </a:t>
                </a:r>
                <a:r>
                  <a:rPr lang="en-US" sz="1600" dirty="0" err="1">
                    <a:latin typeface="NikoshBAN" pitchFamily="2" charset="0"/>
                    <a:cs typeface="NikoshBAN" pitchFamily="2" charset="0"/>
                  </a:rPr>
                  <a:t>নেছা</a:t>
                </a:r>
                <a:r>
                  <a:rPr lang="en-US" sz="1600" dirty="0">
                    <a:latin typeface="NikoshBAN" pitchFamily="2" charset="0"/>
                    <a:cs typeface="NikoshBAN" pitchFamily="2" charset="0"/>
                  </a:rPr>
                  <a:t> , </a:t>
                </a:r>
                <a:r>
                  <a:rPr lang="en-US" sz="1600" dirty="0" err="1">
                    <a:latin typeface="NikoshBAN" pitchFamily="2" charset="0"/>
                    <a:cs typeface="NikoshBAN" pitchFamily="2" charset="0"/>
                  </a:rPr>
                  <a:t>সহকারী</a:t>
                </a:r>
                <a:r>
                  <a:rPr lang="en-US" sz="1600" dirty="0">
                    <a:latin typeface="NikoshBAN" pitchFamily="2" charset="0"/>
                    <a:cs typeface="NikoshBAN" pitchFamily="2" charset="0"/>
                  </a:rPr>
                  <a:t> </a:t>
                </a:r>
                <a:r>
                  <a:rPr lang="en-US" sz="1600" dirty="0" err="1">
                    <a:latin typeface="NikoshBAN" pitchFamily="2" charset="0"/>
                    <a:cs typeface="NikoshBAN" pitchFamily="2" charset="0"/>
                  </a:rPr>
                  <a:t>মৌলভী</a:t>
                </a:r>
                <a:r>
                  <a:rPr lang="en-US" sz="1600" dirty="0">
                    <a:latin typeface="NikoshBAN" pitchFamily="2" charset="0"/>
                    <a:cs typeface="NikoshBAN" pitchFamily="2" charset="0"/>
                  </a:rPr>
                  <a:t>, </a:t>
                </a:r>
                <a:r>
                  <a:rPr lang="en-US" sz="1600" dirty="0" err="1">
                    <a:latin typeface="NikoshBAN" pitchFamily="2" charset="0"/>
                    <a:cs typeface="NikoshBAN" pitchFamily="2" charset="0"/>
                  </a:rPr>
                  <a:t>ছড়ারকুটি</a:t>
                </a:r>
                <a:r>
                  <a:rPr lang="en-US" sz="1600" dirty="0">
                    <a:latin typeface="NikoshBAN" pitchFamily="2" charset="0"/>
                    <a:cs typeface="NikoshBAN" pitchFamily="2" charset="0"/>
                  </a:rPr>
                  <a:t> </a:t>
                </a:r>
                <a:r>
                  <a:rPr lang="en-US" sz="1600" dirty="0" err="1">
                    <a:latin typeface="NikoshBAN" pitchFamily="2" charset="0"/>
                    <a:cs typeface="NikoshBAN" pitchFamily="2" charset="0"/>
                  </a:rPr>
                  <a:t>আল</a:t>
                </a:r>
                <a:r>
                  <a:rPr lang="en-US" sz="1600" dirty="0">
                    <a:latin typeface="NikoshBAN" pitchFamily="2" charset="0"/>
                    <a:cs typeface="NikoshBAN" pitchFamily="2" charset="0"/>
                  </a:rPr>
                  <a:t> </a:t>
                </a:r>
                <a:r>
                  <a:rPr lang="en-US" sz="1600" dirty="0" err="1">
                    <a:latin typeface="NikoshBAN" pitchFamily="2" charset="0"/>
                    <a:cs typeface="NikoshBAN" pitchFamily="2" charset="0"/>
                  </a:rPr>
                  <a:t>ওয়াহেদীয়া</a:t>
                </a:r>
                <a:r>
                  <a:rPr lang="en-US" sz="1600" dirty="0">
                    <a:latin typeface="NikoshBAN" pitchFamily="2" charset="0"/>
                    <a:cs typeface="NikoshBAN" pitchFamily="2" charset="0"/>
                  </a:rPr>
                  <a:t> ‍</a:t>
                </a:r>
                <a:r>
                  <a:rPr lang="en-US" sz="1600" dirty="0" err="1">
                    <a:latin typeface="NikoshBAN" pitchFamily="2" charset="0"/>
                    <a:cs typeface="NikoshBAN" pitchFamily="2" charset="0"/>
                  </a:rPr>
                  <a:t>দ্বি-মুখী</a:t>
                </a:r>
                <a:r>
                  <a:rPr lang="en-US" sz="1600" dirty="0">
                    <a:latin typeface="NikoshBAN" pitchFamily="2" charset="0"/>
                    <a:cs typeface="NikoshBAN" pitchFamily="2" charset="0"/>
                  </a:rPr>
                  <a:t> </a:t>
                </a:r>
                <a:r>
                  <a:rPr lang="en-US" sz="1600" dirty="0" err="1">
                    <a:latin typeface="NikoshBAN" pitchFamily="2" charset="0"/>
                    <a:cs typeface="NikoshBAN" pitchFamily="2" charset="0"/>
                  </a:rPr>
                  <a:t>দাখিল</a:t>
                </a:r>
                <a:r>
                  <a:rPr lang="en-US" sz="1600" dirty="0">
                    <a:latin typeface="NikoshBAN" pitchFamily="2" charset="0"/>
                    <a:cs typeface="NikoshBAN" pitchFamily="2" charset="0"/>
                  </a:rPr>
                  <a:t> </a:t>
                </a:r>
                <a:r>
                  <a:rPr lang="en-US" sz="1600" dirty="0" err="1">
                    <a:latin typeface="NikoshBAN" pitchFamily="2" charset="0"/>
                    <a:cs typeface="NikoshBAN" pitchFamily="2" charset="0"/>
                  </a:rPr>
                  <a:t>মাদ্রাসা</a:t>
                </a:r>
                <a:r>
                  <a:rPr lang="en-US" sz="1600" dirty="0">
                    <a:latin typeface="NikoshBAN" pitchFamily="2" charset="0"/>
                    <a:cs typeface="NikoshBAN" pitchFamily="2" charset="0"/>
                  </a:rPr>
                  <a:t>, </a:t>
                </a:r>
                <a:r>
                  <a:rPr lang="en-US" sz="1600" dirty="0" err="1">
                    <a:latin typeface="NikoshBAN" pitchFamily="2" charset="0"/>
                    <a:cs typeface="NikoshBAN" pitchFamily="2" charset="0"/>
                  </a:rPr>
                  <a:t>সুন্দরগঞ্জ</a:t>
                </a:r>
                <a:r>
                  <a:rPr lang="en-US" sz="1600" dirty="0">
                    <a:latin typeface="NikoshBAN" pitchFamily="2" charset="0"/>
                    <a:cs typeface="NikoshBAN" pitchFamily="2" charset="0"/>
                  </a:rPr>
                  <a:t>, </a:t>
                </a:r>
                <a:r>
                  <a:rPr lang="en-US" sz="1600" dirty="0" err="1">
                    <a:latin typeface="NikoshBAN" pitchFamily="2" charset="0"/>
                    <a:cs typeface="NikoshBAN" pitchFamily="2" charset="0"/>
                  </a:rPr>
                  <a:t>গাইবান্ধা</a:t>
                </a:r>
                <a:r>
                  <a:rPr lang="en-US" sz="1600" dirty="0">
                    <a:latin typeface="NikoshBAN" pitchFamily="2" charset="0"/>
                    <a:cs typeface="NikoshBAN" pitchFamily="2" charset="0"/>
                  </a:rPr>
                  <a:t>।</a:t>
                </a:r>
              </a:p>
            </p:txBody>
          </p:sp>
          <p:sp>
            <p:nvSpPr>
              <p:cNvPr id="7" name="TextBox 6"/>
              <p:cNvSpPr txBox="1"/>
              <p:nvPr/>
            </p:nvSpPr>
            <p:spPr>
              <a:xfrm>
                <a:off x="8617080" y="6488668"/>
                <a:ext cx="184731" cy="369332"/>
              </a:xfrm>
              <a:prstGeom prst="rect">
                <a:avLst/>
              </a:prstGeom>
              <a:noFill/>
            </p:spPr>
            <p:txBody>
              <a:bodyPr wrap="none" rtlCol="0">
                <a:spAutoFit/>
              </a:bodyPr>
              <a:lstStyle/>
              <a:p>
                <a:endParaRPr lang="en-US" dirty="0">
                  <a:latin typeface="NikoshBAN" pitchFamily="2" charset="0"/>
                  <a:cs typeface="NikoshBAN" pitchFamily="2" charset="0"/>
                </a:endParaRPr>
              </a:p>
            </p:txBody>
          </p:sp>
        </p:grpSp>
        <p:sp>
          <p:nvSpPr>
            <p:cNvPr id="3" name="Rectangle 2"/>
            <p:cNvSpPr/>
            <p:nvPr/>
          </p:nvSpPr>
          <p:spPr>
            <a:xfrm>
              <a:off x="1224417" y="76200"/>
              <a:ext cx="6712080" cy="661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b="1" dirty="0">
                  <a:latin typeface="NikoshBAN" pitchFamily="2" charset="0"/>
                </a:rPr>
                <a:t>بِسْمِ اللَّهِ الرَّحْمَنِ الرَّحِيمِ</a:t>
              </a:r>
              <a:endParaRPr lang="en-US" sz="4400" b="1" dirty="0">
                <a:latin typeface="NikoshBAN" pitchFamily="2" charset="0"/>
                <a:cs typeface="NikoshBAN" pitchFamily="2" charset="0"/>
              </a:endParaRPr>
            </a:p>
          </p:txBody>
        </p:sp>
      </p:grpSp>
    </p:spTree>
    <p:extLst>
      <p:ext uri="{BB962C8B-B14F-4D97-AF65-F5344CB8AC3E}">
        <p14:creationId xmlns:p14="http://schemas.microsoft.com/office/powerpoint/2010/main" val="147536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7068" y="522067"/>
            <a:ext cx="5009705" cy="523220"/>
          </a:xfrm>
          <a:prstGeom prst="rect">
            <a:avLst/>
          </a:prstGeom>
        </p:spPr>
        <p:txBody>
          <a:bodyPr wrap="none">
            <a:spAutoFit/>
          </a:bodyPr>
          <a:lstStyle/>
          <a:p>
            <a:r>
              <a:rPr lang="ar-SA" sz="2800" b="1" dirty="0" smtClean="0"/>
              <a:t>امْلَأِ الْفَرَاغَ فِي الْجُمَلِ الْآتِيَةِ بِكَلِمَةٍ مُنَاسِبَةٍ</a:t>
            </a:r>
            <a:r>
              <a:rPr lang="en-US" sz="2800" b="1" dirty="0" smtClean="0"/>
              <a:t>.</a:t>
            </a:r>
            <a:endParaRPr lang="en-US" sz="2800" dirty="0"/>
          </a:p>
        </p:txBody>
      </p:sp>
      <p:sp>
        <p:nvSpPr>
          <p:cNvPr id="5" name="Rectangle 4"/>
          <p:cNvSpPr/>
          <p:nvPr/>
        </p:nvSpPr>
        <p:spPr>
          <a:xfrm>
            <a:off x="51898" y="522067"/>
            <a:ext cx="3048000" cy="707886"/>
          </a:xfrm>
          <a:prstGeom prst="rect">
            <a:avLst/>
          </a:prstGeom>
        </p:spPr>
        <p:txBody>
          <a:bodyPr wrap="square">
            <a:spAutoFit/>
          </a:bodyPr>
          <a:lstStyle/>
          <a:p>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উপযুক্ত শব্দ দ্বারা নিচের বাক্যগুলোর শূন্যস্থান পূরণ করো)</a:t>
            </a:r>
            <a:endParaRPr lang="en-US" sz="2000" dirty="0">
              <a:latin typeface="NikoshBAN" pitchFamily="2" charset="0"/>
              <a:cs typeface="NikoshBAN" pitchFamily="2" charset="0"/>
            </a:endParaRPr>
          </a:p>
        </p:txBody>
      </p:sp>
      <p:grpSp>
        <p:nvGrpSpPr>
          <p:cNvPr id="10" name="Group 9"/>
          <p:cNvGrpSpPr/>
          <p:nvPr/>
        </p:nvGrpSpPr>
        <p:grpSpPr>
          <a:xfrm>
            <a:off x="4992054" y="1335290"/>
            <a:ext cx="3933443" cy="523220"/>
            <a:chOff x="-57702" y="1425432"/>
            <a:chExt cx="3933443" cy="523220"/>
          </a:xfrm>
        </p:grpSpPr>
        <p:sp>
          <p:nvSpPr>
            <p:cNvPr id="7" name="Rectangle 6"/>
            <p:cNvSpPr/>
            <p:nvPr/>
          </p:nvSpPr>
          <p:spPr>
            <a:xfrm>
              <a:off x="1655261" y="1425432"/>
              <a:ext cx="2220480" cy="523220"/>
            </a:xfrm>
            <a:prstGeom prst="rect">
              <a:avLst/>
            </a:prstGeom>
          </p:spPr>
          <p:txBody>
            <a:bodyPr wrap="none">
              <a:spAutoFit/>
            </a:bodyPr>
            <a:lstStyle/>
            <a:p>
              <a:r>
                <a:rPr lang="ar-SA" sz="2800" dirty="0" smtClean="0"/>
                <a:t>قَرَأَ نُعْمَانُ سَاعَةً وَ</a:t>
              </a:r>
              <a:endParaRPr lang="en-US" sz="2800" dirty="0"/>
            </a:p>
          </p:txBody>
        </p:sp>
        <p:cxnSp>
          <p:nvCxnSpPr>
            <p:cNvPr id="9" name="Straight Connector 8"/>
            <p:cNvCxnSpPr/>
            <p:nvPr/>
          </p:nvCxnSpPr>
          <p:spPr>
            <a:xfrm>
              <a:off x="-57702" y="1724714"/>
              <a:ext cx="1676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5076722" y="1328410"/>
            <a:ext cx="1810111" cy="523220"/>
          </a:xfrm>
          <a:prstGeom prst="rect">
            <a:avLst/>
          </a:prstGeom>
        </p:spPr>
        <p:txBody>
          <a:bodyPr wrap="none">
            <a:spAutoFit/>
          </a:bodyPr>
          <a:lstStyle/>
          <a:p>
            <a:r>
              <a:rPr lang="ar-SA" sz="2800" dirty="0" smtClean="0"/>
              <a:t>النِّصْفَ تَقْرِيبً</a:t>
            </a:r>
            <a:endParaRPr lang="en-US" sz="2800" dirty="0"/>
          </a:p>
        </p:txBody>
      </p:sp>
      <p:sp>
        <p:nvSpPr>
          <p:cNvPr id="13" name="Rectangle 12"/>
          <p:cNvSpPr/>
          <p:nvPr/>
        </p:nvSpPr>
        <p:spPr>
          <a:xfrm>
            <a:off x="39388" y="1434517"/>
            <a:ext cx="4456412" cy="400110"/>
          </a:xfrm>
          <a:prstGeom prst="rect">
            <a:avLst/>
          </a:prstGeom>
        </p:spPr>
        <p:txBody>
          <a:bodyPr wrap="square">
            <a:spAutoFit/>
          </a:bodyPr>
          <a:lstStyle/>
          <a:p>
            <a:r>
              <a:rPr lang="bn-IN" sz="2000" dirty="0" smtClean="0">
                <a:latin typeface="NikoshBAN" pitchFamily="2" charset="0"/>
                <a:cs typeface="NikoshBAN" pitchFamily="2" charset="0"/>
              </a:rPr>
              <a:t>(নোমান প্রায় দেড় ঘণ্টা কুরআন তেলাওয়াত করেছে)</a:t>
            </a:r>
            <a:endParaRPr lang="en-US" sz="2000" dirty="0">
              <a:latin typeface="NikoshBAN" pitchFamily="2" charset="0"/>
              <a:cs typeface="NikoshBAN" pitchFamily="2" charset="0"/>
            </a:endParaRPr>
          </a:p>
        </p:txBody>
      </p:sp>
      <p:grpSp>
        <p:nvGrpSpPr>
          <p:cNvPr id="21" name="Group 20"/>
          <p:cNvGrpSpPr/>
          <p:nvPr/>
        </p:nvGrpSpPr>
        <p:grpSpPr>
          <a:xfrm>
            <a:off x="5705828" y="2043835"/>
            <a:ext cx="3584239" cy="465498"/>
            <a:chOff x="5559761" y="1892364"/>
            <a:chExt cx="3584239" cy="465498"/>
          </a:xfrm>
        </p:grpSpPr>
        <p:sp>
          <p:nvSpPr>
            <p:cNvPr id="14" name="Rectangle 13"/>
            <p:cNvSpPr/>
            <p:nvPr/>
          </p:nvSpPr>
          <p:spPr>
            <a:xfrm>
              <a:off x="7656402" y="1896197"/>
              <a:ext cx="1487598" cy="461665"/>
            </a:xfrm>
            <a:prstGeom prst="rect">
              <a:avLst/>
            </a:prstGeom>
          </p:spPr>
          <p:txBody>
            <a:bodyPr wrap="square">
              <a:spAutoFit/>
            </a:bodyPr>
            <a:lstStyle/>
            <a:p>
              <a:r>
                <a:rPr lang="ar-SA" sz="2400" dirty="0" smtClean="0"/>
                <a:t>وَقَدْ يُفَسِّرُ</a:t>
              </a:r>
              <a:r>
                <a:rPr lang="bn-IN" sz="2400" dirty="0" smtClean="0"/>
                <a:t>. </a:t>
              </a:r>
              <a:endParaRPr lang="en-US" sz="2400" dirty="0"/>
            </a:p>
          </p:txBody>
        </p:sp>
        <p:cxnSp>
          <p:nvCxnSpPr>
            <p:cNvPr id="16" name="Straight Connector 15"/>
            <p:cNvCxnSpPr/>
            <p:nvPr/>
          </p:nvCxnSpPr>
          <p:spPr>
            <a:xfrm>
              <a:off x="6715847" y="2209800"/>
              <a:ext cx="9906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559761" y="1892364"/>
              <a:ext cx="1156086" cy="461665"/>
            </a:xfrm>
            <a:prstGeom prst="rect">
              <a:avLst/>
            </a:prstGeom>
          </p:spPr>
          <p:txBody>
            <a:bodyPr wrap="none">
              <a:spAutoFit/>
            </a:bodyPr>
            <a:lstStyle/>
            <a:p>
              <a:r>
                <a:rPr lang="ar-SA" sz="2400" dirty="0" smtClean="0"/>
                <a:t>فِي الْفَصْلِ</a:t>
              </a:r>
              <a:endParaRPr lang="en-US" sz="2400" dirty="0"/>
            </a:p>
          </p:txBody>
        </p:sp>
      </p:grpSp>
      <p:sp>
        <p:nvSpPr>
          <p:cNvPr id="22" name="Rectangle 21"/>
          <p:cNvSpPr/>
          <p:nvPr/>
        </p:nvSpPr>
        <p:spPr>
          <a:xfrm>
            <a:off x="6942677" y="2052935"/>
            <a:ext cx="829073" cy="461665"/>
          </a:xfrm>
          <a:prstGeom prst="rect">
            <a:avLst/>
          </a:prstGeom>
        </p:spPr>
        <p:txBody>
          <a:bodyPr wrap="none">
            <a:spAutoFit/>
          </a:bodyPr>
          <a:lstStyle/>
          <a:p>
            <a:r>
              <a:rPr lang="ar-SA" sz="2400" dirty="0"/>
              <a:t>الْأُسْتَاذ</a:t>
            </a:r>
            <a:endParaRPr lang="en-US" sz="2400" dirty="0"/>
          </a:p>
        </p:txBody>
      </p:sp>
      <p:sp>
        <p:nvSpPr>
          <p:cNvPr id="23" name="Rectangle 22"/>
          <p:cNvSpPr/>
          <p:nvPr/>
        </p:nvSpPr>
        <p:spPr>
          <a:xfrm>
            <a:off x="507469" y="2037752"/>
            <a:ext cx="3550972" cy="400110"/>
          </a:xfrm>
          <a:prstGeom prst="rect">
            <a:avLst/>
          </a:prstGeom>
        </p:spPr>
        <p:txBody>
          <a:bodyPr wrap="none">
            <a:spAutoFit/>
          </a:bodyPr>
          <a:lstStyle/>
          <a:p>
            <a:r>
              <a:rPr lang="bn-IN" sz="2000" dirty="0" smtClean="0">
                <a:latin typeface="NikoshBAN" pitchFamily="2" charset="0"/>
                <a:cs typeface="NikoshBAN" pitchFamily="2" charset="0"/>
              </a:rPr>
              <a:t>(কখনো কখনো শিক্ষক ক্লাসে ব্যাখ্যা করেন)</a:t>
            </a:r>
            <a:endParaRPr lang="en-US" sz="2000" dirty="0">
              <a:latin typeface="NikoshBAN" pitchFamily="2" charset="0"/>
              <a:cs typeface="NikoshBAN" pitchFamily="2" charset="0"/>
            </a:endParaRPr>
          </a:p>
        </p:txBody>
      </p:sp>
      <p:grpSp>
        <p:nvGrpSpPr>
          <p:cNvPr id="31" name="Group 30"/>
          <p:cNvGrpSpPr/>
          <p:nvPr/>
        </p:nvGrpSpPr>
        <p:grpSpPr>
          <a:xfrm>
            <a:off x="3381141" y="2823865"/>
            <a:ext cx="6031623" cy="533400"/>
            <a:chOff x="3034547" y="2667000"/>
            <a:chExt cx="6031623" cy="533400"/>
          </a:xfrm>
        </p:grpSpPr>
        <p:sp>
          <p:nvSpPr>
            <p:cNvPr id="24" name="Rectangle 23"/>
            <p:cNvSpPr/>
            <p:nvPr/>
          </p:nvSpPr>
          <p:spPr>
            <a:xfrm>
              <a:off x="6715847" y="2667000"/>
              <a:ext cx="2350323" cy="461665"/>
            </a:xfrm>
            <a:prstGeom prst="rect">
              <a:avLst/>
            </a:prstGeom>
          </p:spPr>
          <p:txBody>
            <a:bodyPr wrap="none">
              <a:spAutoFit/>
            </a:bodyPr>
            <a:lstStyle/>
            <a:p>
              <a:r>
                <a:rPr lang="ar-SA" sz="2400" dirty="0" smtClean="0"/>
                <a:t>السُّوَرُ الْمَدَنِيَّةُ نَزَلَتْ</a:t>
              </a:r>
              <a:r>
                <a:rPr lang="bn-IN" sz="2400" dirty="0" smtClean="0"/>
                <a:t>. </a:t>
              </a:r>
              <a:endParaRPr lang="en-US" sz="2400" dirty="0"/>
            </a:p>
          </p:txBody>
        </p:sp>
        <p:cxnSp>
          <p:nvCxnSpPr>
            <p:cNvPr id="26" name="Straight Connector 25"/>
            <p:cNvCxnSpPr/>
            <p:nvPr/>
          </p:nvCxnSpPr>
          <p:spPr>
            <a:xfrm>
              <a:off x="5067300" y="2971800"/>
              <a:ext cx="1681795"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034547" y="2738735"/>
              <a:ext cx="2040943" cy="461665"/>
            </a:xfrm>
            <a:prstGeom prst="rect">
              <a:avLst/>
            </a:prstGeom>
          </p:spPr>
          <p:txBody>
            <a:bodyPr wrap="none">
              <a:spAutoFit/>
            </a:bodyPr>
            <a:lstStyle/>
            <a:p>
              <a:r>
                <a:rPr lang="ar-SA" sz="2400" dirty="0" smtClean="0"/>
                <a:t>وَلَوْ فِي غَيْرِ الْمَدِينَةِ</a:t>
              </a:r>
              <a:endParaRPr lang="en-US" sz="2400" dirty="0"/>
            </a:p>
          </p:txBody>
        </p:sp>
      </p:grpSp>
      <p:sp>
        <p:nvSpPr>
          <p:cNvPr id="32" name="Rectangle 31"/>
          <p:cNvSpPr/>
          <p:nvPr/>
        </p:nvSpPr>
        <p:spPr>
          <a:xfrm>
            <a:off x="5699464" y="2819400"/>
            <a:ext cx="1221809" cy="461665"/>
          </a:xfrm>
          <a:prstGeom prst="rect">
            <a:avLst/>
          </a:prstGeom>
        </p:spPr>
        <p:txBody>
          <a:bodyPr wrap="none">
            <a:spAutoFit/>
          </a:bodyPr>
          <a:lstStyle/>
          <a:p>
            <a:r>
              <a:rPr lang="ar-SA" sz="2400" dirty="0" smtClean="0"/>
              <a:t>بَعْدَ الْهِجْرَةِ</a:t>
            </a:r>
            <a:endParaRPr lang="en-US" sz="2400" dirty="0"/>
          </a:p>
        </p:txBody>
      </p:sp>
      <p:sp>
        <p:nvSpPr>
          <p:cNvPr id="33" name="Rectangle 32"/>
          <p:cNvSpPr/>
          <p:nvPr/>
        </p:nvSpPr>
        <p:spPr>
          <a:xfrm>
            <a:off x="108555" y="3357265"/>
            <a:ext cx="7990336" cy="400110"/>
          </a:xfrm>
          <a:prstGeom prst="rect">
            <a:avLst/>
          </a:prstGeom>
        </p:spPr>
        <p:txBody>
          <a:bodyPr wrap="square">
            <a:spAutoFit/>
          </a:bodyPr>
          <a:lstStyle/>
          <a:p>
            <a:r>
              <a:rPr lang="bn-IN" sz="2000" dirty="0" smtClean="0">
                <a:latin typeface="NikoshBAN" pitchFamily="2" charset="0"/>
                <a:cs typeface="NikoshBAN" pitchFamily="2" charset="0"/>
              </a:rPr>
              <a:t>(মাদানি সুরা হলো যা হিজরতের পরে অবতীর্ণ হয়েছে</a:t>
            </a:r>
            <a:r>
              <a:rPr lang="en-US" sz="2000" dirty="0" smtClean="0">
                <a:latin typeface="NikoshBAN" pitchFamily="2" charset="0"/>
                <a:cs typeface="NikoshBAN" pitchFamily="2" charset="0"/>
              </a:rPr>
              <a:t>, </a:t>
            </a:r>
            <a:r>
              <a:rPr lang="bn-IN" sz="2000" dirty="0" smtClean="0">
                <a:latin typeface="NikoshBAN" pitchFamily="2" charset="0"/>
                <a:cs typeface="NikoshBAN" pitchFamily="2" charset="0"/>
              </a:rPr>
              <a:t>যদিও তা মদিনার বাহিরে অবতীর্ণ হোক)</a:t>
            </a:r>
            <a:endParaRPr lang="en-US" sz="2000" dirty="0">
              <a:latin typeface="NikoshBAN" pitchFamily="2" charset="0"/>
              <a:cs typeface="NikoshBAN" pitchFamily="2" charset="0"/>
            </a:endParaRPr>
          </a:p>
        </p:txBody>
      </p:sp>
      <p:grpSp>
        <p:nvGrpSpPr>
          <p:cNvPr id="3" name="Group 2"/>
          <p:cNvGrpSpPr/>
          <p:nvPr/>
        </p:nvGrpSpPr>
        <p:grpSpPr>
          <a:xfrm>
            <a:off x="3891023" y="4003286"/>
            <a:ext cx="5282547" cy="461665"/>
            <a:chOff x="3826034" y="3962007"/>
            <a:chExt cx="5282547" cy="461665"/>
          </a:xfrm>
        </p:grpSpPr>
        <p:sp>
          <p:nvSpPr>
            <p:cNvPr id="34" name="Rectangle 33"/>
            <p:cNvSpPr/>
            <p:nvPr/>
          </p:nvSpPr>
          <p:spPr>
            <a:xfrm>
              <a:off x="5733939" y="3962007"/>
              <a:ext cx="3374642" cy="461665"/>
            </a:xfrm>
            <a:prstGeom prst="rect">
              <a:avLst/>
            </a:prstGeom>
          </p:spPr>
          <p:txBody>
            <a:bodyPr wrap="none">
              <a:spAutoFit/>
            </a:bodyPr>
            <a:lstStyle/>
            <a:p>
              <a:r>
                <a:rPr lang="ar-SA" sz="2400" dirty="0" smtClean="0"/>
                <a:t>أَطْوَلُ سُورَةٍ فِي الْقُرْآنِ الْكَرِيمِ هُوَ</a:t>
              </a:r>
              <a:endParaRPr lang="en-US" sz="2400" dirty="0"/>
            </a:p>
          </p:txBody>
        </p:sp>
        <p:cxnSp>
          <p:nvCxnSpPr>
            <p:cNvPr id="36" name="Straight Connector 35"/>
            <p:cNvCxnSpPr/>
            <p:nvPr/>
          </p:nvCxnSpPr>
          <p:spPr>
            <a:xfrm>
              <a:off x="3826034" y="4217860"/>
              <a:ext cx="19812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8" name="Rectangle 37"/>
          <p:cNvSpPr/>
          <p:nvPr/>
        </p:nvSpPr>
        <p:spPr>
          <a:xfrm>
            <a:off x="4329853" y="3905310"/>
            <a:ext cx="1324402" cy="461665"/>
          </a:xfrm>
          <a:prstGeom prst="rect">
            <a:avLst/>
          </a:prstGeom>
        </p:spPr>
        <p:txBody>
          <a:bodyPr wrap="none">
            <a:spAutoFit/>
          </a:bodyPr>
          <a:lstStyle/>
          <a:p>
            <a:r>
              <a:rPr lang="ar-SA" sz="2400" dirty="0" smtClean="0"/>
              <a:t>سُورَةُ الْبَقَرَةِ</a:t>
            </a:r>
            <a:endParaRPr lang="en-US" sz="2400" dirty="0"/>
          </a:p>
        </p:txBody>
      </p:sp>
      <p:sp>
        <p:nvSpPr>
          <p:cNvPr id="39" name="Rectangle 38"/>
          <p:cNvSpPr/>
          <p:nvPr/>
        </p:nvSpPr>
        <p:spPr>
          <a:xfrm>
            <a:off x="507469" y="3925445"/>
            <a:ext cx="2132576" cy="707886"/>
          </a:xfrm>
          <a:prstGeom prst="rect">
            <a:avLst/>
          </a:prstGeom>
        </p:spPr>
        <p:txBody>
          <a:bodyPr wrap="square">
            <a:spAutoFit/>
          </a:bodyPr>
          <a:lstStyle/>
          <a:p>
            <a:r>
              <a:rPr lang="bn-IN" sz="2000" dirty="0" smtClean="0">
                <a:latin typeface="NikoshBAN" pitchFamily="2" charset="0"/>
                <a:cs typeface="NikoshBAN" pitchFamily="2" charset="0"/>
              </a:rPr>
              <a:t>(কুরআনুল কারিমের দীর্ঘতম সুরা সুরা বাকারা)</a:t>
            </a:r>
            <a:endParaRPr lang="en-US" sz="2000" dirty="0">
              <a:latin typeface="NikoshBAN" pitchFamily="2" charset="0"/>
              <a:cs typeface="NikoshBAN" pitchFamily="2" charset="0"/>
            </a:endParaRPr>
          </a:p>
        </p:txBody>
      </p:sp>
      <p:grpSp>
        <p:nvGrpSpPr>
          <p:cNvPr id="6" name="Group 5"/>
          <p:cNvGrpSpPr/>
          <p:nvPr/>
        </p:nvGrpSpPr>
        <p:grpSpPr>
          <a:xfrm>
            <a:off x="3891023" y="4897358"/>
            <a:ext cx="5020061" cy="523220"/>
            <a:chOff x="4395946" y="4800600"/>
            <a:chExt cx="4608151" cy="523220"/>
          </a:xfrm>
        </p:grpSpPr>
        <p:sp>
          <p:nvSpPr>
            <p:cNvPr id="41" name="Rectangle 40"/>
            <p:cNvSpPr/>
            <p:nvPr/>
          </p:nvSpPr>
          <p:spPr>
            <a:xfrm>
              <a:off x="6121354" y="4800600"/>
              <a:ext cx="2882743" cy="523220"/>
            </a:xfrm>
            <a:prstGeom prst="rect">
              <a:avLst/>
            </a:prstGeom>
          </p:spPr>
          <p:txBody>
            <a:bodyPr wrap="none">
              <a:spAutoFit/>
            </a:bodyPr>
            <a:lstStyle/>
            <a:p>
              <a:r>
                <a:rPr lang="ar-SA" sz="2800" dirty="0" smtClean="0"/>
                <a:t>نَزَّلَ اللهُ الْقُرْآنَ الْكَرِيمَ بِلِسَانٍ </a:t>
              </a:r>
              <a:endParaRPr lang="en-US" sz="2800" dirty="0"/>
            </a:p>
          </p:txBody>
        </p:sp>
        <p:cxnSp>
          <p:nvCxnSpPr>
            <p:cNvPr id="43" name="Straight Connector 42"/>
            <p:cNvCxnSpPr/>
            <p:nvPr/>
          </p:nvCxnSpPr>
          <p:spPr>
            <a:xfrm>
              <a:off x="4395946" y="5161042"/>
              <a:ext cx="18058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4158232" y="4863183"/>
            <a:ext cx="1636987" cy="523220"/>
          </a:xfrm>
          <a:prstGeom prst="rect">
            <a:avLst/>
          </a:prstGeom>
        </p:spPr>
        <p:txBody>
          <a:bodyPr wrap="none">
            <a:spAutoFit/>
          </a:bodyPr>
          <a:lstStyle/>
          <a:p>
            <a:r>
              <a:rPr lang="ar-SA" sz="2800" dirty="0" smtClean="0"/>
              <a:t>عَرَبِيٍّ مُبِين</a:t>
            </a:r>
            <a:r>
              <a:rPr lang="ar-SA" sz="2400" dirty="0" smtClean="0"/>
              <a:t>ٍ</a:t>
            </a:r>
            <a:endParaRPr lang="en-US" sz="2400" dirty="0"/>
          </a:p>
        </p:txBody>
      </p:sp>
      <p:sp>
        <p:nvSpPr>
          <p:cNvPr id="47" name="Rectangle 46"/>
          <p:cNvSpPr/>
          <p:nvPr/>
        </p:nvSpPr>
        <p:spPr>
          <a:xfrm>
            <a:off x="55677" y="4903857"/>
            <a:ext cx="2787767" cy="707886"/>
          </a:xfrm>
          <a:prstGeom prst="rect">
            <a:avLst/>
          </a:prstGeom>
        </p:spPr>
        <p:txBody>
          <a:bodyPr wrap="square">
            <a:spAutoFit/>
          </a:bodyPr>
          <a:lstStyle/>
          <a:p>
            <a:r>
              <a:rPr lang="bn-IN" sz="2000" dirty="0" smtClean="0">
                <a:latin typeface="NikoshBAN" pitchFamily="2" charset="0"/>
                <a:cs typeface="NikoshBAN" pitchFamily="2" charset="0"/>
              </a:rPr>
              <a:t>(আল্লাহ কুরআনুল কারিম স্পষ্ট আরবি ভাষায় অবতীর্ণ করেছেন)</a:t>
            </a:r>
            <a:endParaRPr lang="en-US" sz="2000" dirty="0">
              <a:latin typeface="NikoshBAN" pitchFamily="2" charset="0"/>
              <a:cs typeface="NikoshBAN" pitchFamily="2" charset="0"/>
            </a:endParaRPr>
          </a:p>
        </p:txBody>
      </p:sp>
      <p:sp>
        <p:nvSpPr>
          <p:cNvPr id="35" name="Rectangle 34"/>
          <p:cNvSpPr/>
          <p:nvPr/>
        </p:nvSpPr>
        <p:spPr>
          <a:xfrm>
            <a:off x="-6824" y="6488668"/>
            <a:ext cx="8001000" cy="369332"/>
          </a:xfrm>
          <a:prstGeom prst="rect">
            <a:avLst/>
          </a:prstGeom>
        </p:spPr>
        <p:txBody>
          <a:bodyPr wrap="square">
            <a:spAutoFit/>
          </a:bodyPr>
          <a:lstStyle/>
          <a:p>
            <a:r>
              <a:rPr lang="en-US" dirty="0" err="1">
                <a:latin typeface="NikoshBAN" pitchFamily="2" charset="0"/>
                <a:cs typeface="NikoshBAN" pitchFamily="2" charset="0"/>
              </a:rPr>
              <a:t>জামিলাতুন</a:t>
            </a:r>
            <a:r>
              <a:rPr lang="en-US" dirty="0">
                <a:latin typeface="NikoshBAN" pitchFamily="2" charset="0"/>
                <a:cs typeface="NikoshBAN" pitchFamily="2" charset="0"/>
              </a:rPr>
              <a:t> </a:t>
            </a:r>
            <a:r>
              <a:rPr lang="en-US" dirty="0" err="1">
                <a:latin typeface="NikoshBAN" pitchFamily="2" charset="0"/>
                <a:cs typeface="NikoshBAN" pitchFamily="2" charset="0"/>
              </a:rPr>
              <a:t>নেছা</a:t>
            </a:r>
            <a:r>
              <a:rPr lang="en-US" dirty="0">
                <a:latin typeface="NikoshBAN" pitchFamily="2" charset="0"/>
                <a:cs typeface="NikoshBAN" pitchFamily="2" charset="0"/>
              </a:rPr>
              <a:t> , </a:t>
            </a:r>
            <a:r>
              <a:rPr lang="en-US" dirty="0" err="1">
                <a:latin typeface="NikoshBAN" pitchFamily="2" charset="0"/>
                <a:cs typeface="NikoshBAN" pitchFamily="2" charset="0"/>
              </a:rPr>
              <a:t>সহকারী</a:t>
            </a:r>
            <a:r>
              <a:rPr lang="en-US" dirty="0">
                <a:latin typeface="NikoshBAN" pitchFamily="2" charset="0"/>
                <a:cs typeface="NikoshBAN" pitchFamily="2" charset="0"/>
              </a:rPr>
              <a:t> </a:t>
            </a:r>
            <a:r>
              <a:rPr lang="en-US" dirty="0" err="1">
                <a:latin typeface="NikoshBAN" pitchFamily="2" charset="0"/>
                <a:cs typeface="NikoshBAN" pitchFamily="2" charset="0"/>
              </a:rPr>
              <a:t>মৌলভী</a:t>
            </a:r>
            <a:r>
              <a:rPr lang="en-US" dirty="0">
                <a:latin typeface="NikoshBAN" pitchFamily="2" charset="0"/>
                <a:cs typeface="NikoshBAN" pitchFamily="2" charset="0"/>
              </a:rPr>
              <a:t>, </a:t>
            </a:r>
            <a:r>
              <a:rPr lang="en-US" dirty="0" err="1">
                <a:latin typeface="NikoshBAN" pitchFamily="2" charset="0"/>
                <a:cs typeface="NikoshBAN" pitchFamily="2" charset="0"/>
              </a:rPr>
              <a:t>ছড়ারকুটি</a:t>
            </a:r>
            <a:r>
              <a:rPr lang="en-US" dirty="0">
                <a:latin typeface="NikoshBAN" pitchFamily="2" charset="0"/>
                <a:cs typeface="NikoshBAN" pitchFamily="2" charset="0"/>
              </a:rPr>
              <a:t> </a:t>
            </a:r>
            <a:r>
              <a:rPr lang="en-US" dirty="0" err="1">
                <a:latin typeface="NikoshBAN" pitchFamily="2" charset="0"/>
                <a:cs typeface="NikoshBAN" pitchFamily="2" charset="0"/>
              </a:rPr>
              <a:t>আল</a:t>
            </a:r>
            <a:r>
              <a:rPr lang="en-US" dirty="0">
                <a:latin typeface="NikoshBAN" pitchFamily="2" charset="0"/>
                <a:cs typeface="NikoshBAN" pitchFamily="2" charset="0"/>
              </a:rPr>
              <a:t> </a:t>
            </a:r>
            <a:r>
              <a:rPr lang="en-US" dirty="0" err="1">
                <a:latin typeface="NikoshBAN" pitchFamily="2" charset="0"/>
                <a:cs typeface="NikoshBAN" pitchFamily="2" charset="0"/>
              </a:rPr>
              <a:t>ওয়াহেদীয়া</a:t>
            </a:r>
            <a:r>
              <a:rPr lang="en-US" dirty="0">
                <a:latin typeface="NikoshBAN" pitchFamily="2" charset="0"/>
                <a:cs typeface="NikoshBAN" pitchFamily="2" charset="0"/>
              </a:rPr>
              <a:t> ‍</a:t>
            </a:r>
            <a:r>
              <a:rPr lang="en-US" dirty="0" err="1">
                <a:latin typeface="NikoshBAN" pitchFamily="2" charset="0"/>
                <a:cs typeface="NikoshBAN" pitchFamily="2" charset="0"/>
              </a:rPr>
              <a:t>দ্বি-মুখী</a:t>
            </a:r>
            <a:r>
              <a:rPr lang="en-US" dirty="0">
                <a:latin typeface="NikoshBAN" pitchFamily="2" charset="0"/>
                <a:cs typeface="NikoshBAN" pitchFamily="2" charset="0"/>
              </a:rPr>
              <a:t> </a:t>
            </a:r>
            <a:r>
              <a:rPr lang="en-US" dirty="0" err="1">
                <a:latin typeface="NikoshBAN" pitchFamily="2" charset="0"/>
                <a:cs typeface="NikoshBAN" pitchFamily="2" charset="0"/>
              </a:rPr>
              <a:t>দাখিল</a:t>
            </a:r>
            <a:r>
              <a:rPr lang="en-US" dirty="0">
                <a:latin typeface="NikoshBAN" pitchFamily="2" charset="0"/>
                <a:cs typeface="NikoshBAN" pitchFamily="2" charset="0"/>
              </a:rPr>
              <a:t> </a:t>
            </a:r>
            <a:r>
              <a:rPr lang="en-US" dirty="0" err="1">
                <a:latin typeface="NikoshBAN" pitchFamily="2" charset="0"/>
                <a:cs typeface="NikoshBAN" pitchFamily="2" charset="0"/>
              </a:rPr>
              <a:t>মাদ্রাসা</a:t>
            </a:r>
            <a:r>
              <a:rPr lang="en-US" dirty="0">
                <a:latin typeface="NikoshBAN" pitchFamily="2" charset="0"/>
                <a:cs typeface="NikoshBAN" pitchFamily="2" charset="0"/>
              </a:rPr>
              <a:t>, </a:t>
            </a:r>
            <a:r>
              <a:rPr lang="en-US" dirty="0" err="1">
                <a:latin typeface="NikoshBAN" pitchFamily="2" charset="0"/>
                <a:cs typeface="NikoshBAN" pitchFamily="2" charset="0"/>
              </a:rPr>
              <a:t>সুন্দরগঞ্জ</a:t>
            </a:r>
            <a:r>
              <a:rPr lang="en-US" dirty="0">
                <a:latin typeface="NikoshBAN" pitchFamily="2" charset="0"/>
                <a:cs typeface="NikoshBAN" pitchFamily="2" charset="0"/>
              </a:rPr>
              <a:t>, </a:t>
            </a:r>
            <a:r>
              <a:rPr lang="en-US" dirty="0" err="1">
                <a:latin typeface="NikoshBAN" pitchFamily="2" charset="0"/>
                <a:cs typeface="NikoshBAN" pitchFamily="2" charset="0"/>
              </a:rPr>
              <a:t>গাইবান্ধা</a:t>
            </a:r>
            <a:r>
              <a:rPr lang="en-US" dirty="0">
                <a:latin typeface="NikoshBAN" pitchFamily="2" charset="0"/>
                <a:cs typeface="NikoshBAN" pitchFamily="2" charset="0"/>
              </a:rPr>
              <a:t>।</a:t>
            </a:r>
          </a:p>
        </p:txBody>
      </p:sp>
    </p:spTree>
    <p:extLst>
      <p:ext uri="{BB962C8B-B14F-4D97-AF65-F5344CB8AC3E}">
        <p14:creationId xmlns:p14="http://schemas.microsoft.com/office/powerpoint/2010/main" val="151221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1000"/>
                                        <p:tgtEl>
                                          <p:spTgt spid="32"/>
                                        </p:tgtEl>
                                      </p:cBhvr>
                                    </p:animEffect>
                                    <p:anim calcmode="lin" valueType="num">
                                      <p:cBhvr>
                                        <p:cTn id="71" dur="1000" fill="hold"/>
                                        <p:tgtEl>
                                          <p:spTgt spid="32"/>
                                        </p:tgtEl>
                                        <p:attrNameLst>
                                          <p:attrName>ppt_x</p:attrName>
                                        </p:attrNameLst>
                                      </p:cBhvr>
                                      <p:tavLst>
                                        <p:tav tm="0">
                                          <p:val>
                                            <p:strVal val="#ppt_x"/>
                                          </p:val>
                                        </p:tav>
                                        <p:tav tm="100000">
                                          <p:val>
                                            <p:strVal val="#ppt_x"/>
                                          </p:val>
                                        </p:tav>
                                      </p:tavLst>
                                    </p:anim>
                                    <p:anim calcmode="lin" valueType="num">
                                      <p:cBhvr>
                                        <p:cTn id="7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fade">
                                      <p:cBhvr>
                                        <p:cTn id="84" dur="1000"/>
                                        <p:tgtEl>
                                          <p:spTgt spid="3"/>
                                        </p:tgtEl>
                                      </p:cBhvr>
                                    </p:animEffect>
                                    <p:anim calcmode="lin" valueType="num">
                                      <p:cBhvr>
                                        <p:cTn id="85" dur="1000" fill="hold"/>
                                        <p:tgtEl>
                                          <p:spTgt spid="3"/>
                                        </p:tgtEl>
                                        <p:attrNameLst>
                                          <p:attrName>ppt_x</p:attrName>
                                        </p:attrNameLst>
                                      </p:cBhvr>
                                      <p:tavLst>
                                        <p:tav tm="0">
                                          <p:val>
                                            <p:strVal val="#ppt_x"/>
                                          </p:val>
                                        </p:tav>
                                        <p:tav tm="100000">
                                          <p:val>
                                            <p:strVal val="#ppt_x"/>
                                          </p:val>
                                        </p:tav>
                                      </p:tavLst>
                                    </p:anim>
                                    <p:anim calcmode="lin" valueType="num">
                                      <p:cBhvr>
                                        <p:cTn id="8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1000"/>
                                        <p:tgtEl>
                                          <p:spTgt spid="38"/>
                                        </p:tgtEl>
                                      </p:cBhvr>
                                    </p:animEffect>
                                    <p:anim calcmode="lin" valueType="num">
                                      <p:cBhvr>
                                        <p:cTn id="92" dur="1000" fill="hold"/>
                                        <p:tgtEl>
                                          <p:spTgt spid="38"/>
                                        </p:tgtEl>
                                        <p:attrNameLst>
                                          <p:attrName>ppt_x</p:attrName>
                                        </p:attrNameLst>
                                      </p:cBhvr>
                                      <p:tavLst>
                                        <p:tav tm="0">
                                          <p:val>
                                            <p:strVal val="#ppt_x"/>
                                          </p:val>
                                        </p:tav>
                                        <p:tav tm="100000">
                                          <p:val>
                                            <p:strVal val="#ppt_x"/>
                                          </p:val>
                                        </p:tav>
                                      </p:tavLst>
                                    </p:anim>
                                    <p:anim calcmode="lin" valueType="num">
                                      <p:cBhvr>
                                        <p:cTn id="9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fade">
                                      <p:cBhvr>
                                        <p:cTn id="98" dur="1000"/>
                                        <p:tgtEl>
                                          <p:spTgt spid="39"/>
                                        </p:tgtEl>
                                      </p:cBhvr>
                                    </p:animEffect>
                                    <p:anim calcmode="lin" valueType="num">
                                      <p:cBhvr>
                                        <p:cTn id="99" dur="1000" fill="hold"/>
                                        <p:tgtEl>
                                          <p:spTgt spid="39"/>
                                        </p:tgtEl>
                                        <p:attrNameLst>
                                          <p:attrName>ppt_x</p:attrName>
                                        </p:attrNameLst>
                                      </p:cBhvr>
                                      <p:tavLst>
                                        <p:tav tm="0">
                                          <p:val>
                                            <p:strVal val="#ppt_x"/>
                                          </p:val>
                                        </p:tav>
                                        <p:tav tm="100000">
                                          <p:val>
                                            <p:strVal val="#ppt_x"/>
                                          </p:val>
                                        </p:tav>
                                      </p:tavLst>
                                    </p:anim>
                                    <p:anim calcmode="lin" valueType="num">
                                      <p:cBhvr>
                                        <p:cTn id="10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fade">
                                      <p:cBhvr>
                                        <p:cTn id="105" dur="1000"/>
                                        <p:tgtEl>
                                          <p:spTgt spid="6"/>
                                        </p:tgtEl>
                                      </p:cBhvr>
                                    </p:animEffect>
                                    <p:anim calcmode="lin" valueType="num">
                                      <p:cBhvr>
                                        <p:cTn id="106" dur="1000" fill="hold"/>
                                        <p:tgtEl>
                                          <p:spTgt spid="6"/>
                                        </p:tgtEl>
                                        <p:attrNameLst>
                                          <p:attrName>ppt_x</p:attrName>
                                        </p:attrNameLst>
                                      </p:cBhvr>
                                      <p:tavLst>
                                        <p:tav tm="0">
                                          <p:val>
                                            <p:strVal val="#ppt_x"/>
                                          </p:val>
                                        </p:tav>
                                        <p:tav tm="100000">
                                          <p:val>
                                            <p:strVal val="#ppt_x"/>
                                          </p:val>
                                        </p:tav>
                                      </p:tavLst>
                                    </p:anim>
                                    <p:anim calcmode="lin" valueType="num">
                                      <p:cBhvr>
                                        <p:cTn id="10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1000"/>
                                        <p:tgtEl>
                                          <p:spTgt spid="46"/>
                                        </p:tgtEl>
                                      </p:cBhvr>
                                    </p:animEffect>
                                    <p:anim calcmode="lin" valueType="num">
                                      <p:cBhvr>
                                        <p:cTn id="113" dur="1000" fill="hold"/>
                                        <p:tgtEl>
                                          <p:spTgt spid="46"/>
                                        </p:tgtEl>
                                        <p:attrNameLst>
                                          <p:attrName>ppt_x</p:attrName>
                                        </p:attrNameLst>
                                      </p:cBhvr>
                                      <p:tavLst>
                                        <p:tav tm="0">
                                          <p:val>
                                            <p:strVal val="#ppt_x"/>
                                          </p:val>
                                        </p:tav>
                                        <p:tav tm="100000">
                                          <p:val>
                                            <p:strVal val="#ppt_x"/>
                                          </p:val>
                                        </p:tav>
                                      </p:tavLst>
                                    </p:anim>
                                    <p:anim calcmode="lin" valueType="num">
                                      <p:cBhvr>
                                        <p:cTn id="11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3" grpId="0"/>
      <p:bldP spid="22" grpId="0"/>
      <p:bldP spid="23" grpId="0"/>
      <p:bldP spid="32" grpId="0"/>
      <p:bldP spid="33" grpId="0"/>
      <p:bldP spid="38" grpId="0"/>
      <p:bldP spid="39" grpId="0"/>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20231381"/>
              </p:ext>
            </p:extLst>
          </p:nvPr>
        </p:nvGraphicFramePr>
        <p:xfrm>
          <a:off x="28433" y="834090"/>
          <a:ext cx="9115567" cy="5773039"/>
        </p:xfrm>
        <a:graphic>
          <a:graphicData uri="http://schemas.openxmlformats.org/drawingml/2006/table">
            <a:tbl>
              <a:tblPr firstRow="1" firstCol="1" bandRow="1">
                <a:tableStyleId>{5C22544A-7EE6-4342-B048-85BDC9FD1C3A}</a:tableStyleId>
              </a:tblPr>
              <a:tblGrid>
                <a:gridCol w="2743200"/>
                <a:gridCol w="2743200"/>
                <a:gridCol w="3629167"/>
              </a:tblGrid>
              <a:tr h="0">
                <a:tc>
                  <a:txBody>
                    <a:bodyPr/>
                    <a:lstStyle/>
                    <a:p>
                      <a:pPr marL="0" marR="0">
                        <a:lnSpc>
                          <a:spcPct val="115000"/>
                        </a:lnSpc>
                        <a:spcBef>
                          <a:spcPts val="0"/>
                        </a:spcBef>
                        <a:spcAft>
                          <a:spcPts val="2400"/>
                        </a:spcAft>
                      </a:pPr>
                      <a:r>
                        <a:rPr lang="ar-SA" sz="2400" dirty="0">
                          <a:effectLst/>
                          <a:latin typeface="NikoshBAN" pitchFamily="2" charset="0"/>
                        </a:rPr>
                        <a:t>المفرد</a:t>
                      </a:r>
                      <a:r>
                        <a:rPr lang="en-US" sz="2400" dirty="0">
                          <a:effectLst/>
                          <a:latin typeface="NikoshBAN" pitchFamily="2" charset="0"/>
                          <a:cs typeface="NikoshBAN" pitchFamily="2" charset="0"/>
                        </a:rPr>
                        <a:t> (</a:t>
                      </a:r>
                      <a:r>
                        <a:rPr lang="bn-IN" sz="2400" dirty="0">
                          <a:effectLst/>
                          <a:latin typeface="NikoshBAN" pitchFamily="2" charset="0"/>
                          <a:cs typeface="NikoshBAN" pitchFamily="2" charset="0"/>
                        </a:rPr>
                        <a:t>একবচন)</a:t>
                      </a:r>
                      <a:endParaRPr lang="en-US" sz="2400" dirty="0">
                        <a:effectLst/>
                        <a:latin typeface="NikoshBAN" pitchFamily="2" charset="0"/>
                        <a:ea typeface="Calibri"/>
                        <a:cs typeface="NikoshBAN" pitchFamily="2" charset="0"/>
                      </a:endParaRPr>
                    </a:p>
                  </a:txBody>
                  <a:tcPr marL="114300" marR="114300" marT="76200" marB="76200" anchor="ctr"/>
                </a:tc>
                <a:tc>
                  <a:txBody>
                    <a:bodyPr/>
                    <a:lstStyle/>
                    <a:p>
                      <a:pPr marL="0" marR="0">
                        <a:lnSpc>
                          <a:spcPct val="115000"/>
                        </a:lnSpc>
                        <a:spcBef>
                          <a:spcPts val="0"/>
                        </a:spcBef>
                        <a:spcAft>
                          <a:spcPts val="2400"/>
                        </a:spcAft>
                      </a:pPr>
                      <a:r>
                        <a:rPr lang="ar-SA" sz="2400">
                          <a:effectLst/>
                          <a:latin typeface="NikoshBAN" pitchFamily="2" charset="0"/>
                        </a:rPr>
                        <a:t>الجمع</a:t>
                      </a:r>
                      <a:r>
                        <a:rPr lang="en-US" sz="2400">
                          <a:effectLst/>
                          <a:latin typeface="NikoshBAN" pitchFamily="2" charset="0"/>
                          <a:cs typeface="NikoshBAN" pitchFamily="2" charset="0"/>
                        </a:rPr>
                        <a:t> (</a:t>
                      </a:r>
                      <a:r>
                        <a:rPr lang="bn-IN" sz="2400">
                          <a:effectLst/>
                          <a:latin typeface="NikoshBAN" pitchFamily="2" charset="0"/>
                          <a:cs typeface="NikoshBAN" pitchFamily="2" charset="0"/>
                        </a:rPr>
                        <a:t>বহুবচন)</a:t>
                      </a:r>
                      <a:endParaRPr lang="en-US" sz="2400">
                        <a:effectLst/>
                        <a:latin typeface="NikoshBAN" pitchFamily="2" charset="0"/>
                        <a:ea typeface="Calibri"/>
                        <a:cs typeface="NikoshBAN" pitchFamily="2" charset="0"/>
                      </a:endParaRPr>
                    </a:p>
                  </a:txBody>
                  <a:tcPr marL="114300" marR="114300" marT="76200" marB="76200" anchor="ctr"/>
                </a:tc>
                <a:tc>
                  <a:txBody>
                    <a:bodyPr/>
                    <a:lstStyle/>
                    <a:p>
                      <a:pPr marL="0" marR="0">
                        <a:lnSpc>
                          <a:spcPct val="115000"/>
                        </a:lnSpc>
                        <a:spcBef>
                          <a:spcPts val="0"/>
                        </a:spcBef>
                        <a:spcAft>
                          <a:spcPts val="2400"/>
                        </a:spcAft>
                      </a:pPr>
                      <a:r>
                        <a:rPr lang="ar-SA" sz="2400" dirty="0">
                          <a:effectLst/>
                          <a:latin typeface="NikoshBAN" pitchFamily="2" charset="0"/>
                        </a:rPr>
                        <a:t>الجملة</a:t>
                      </a:r>
                      <a:r>
                        <a:rPr lang="en-US" sz="2400" dirty="0">
                          <a:effectLst/>
                          <a:latin typeface="NikoshBAN" pitchFamily="2" charset="0"/>
                          <a:cs typeface="NikoshBAN" pitchFamily="2" charset="0"/>
                        </a:rPr>
                        <a:t> (</a:t>
                      </a:r>
                      <a:r>
                        <a:rPr lang="bn-IN" sz="2400" dirty="0">
                          <a:effectLst/>
                          <a:latin typeface="NikoshBAN" pitchFamily="2" charset="0"/>
                          <a:cs typeface="NikoshBAN" pitchFamily="2" charset="0"/>
                        </a:rPr>
                        <a:t>বাক্য)</a:t>
                      </a:r>
                      <a:endParaRPr lang="en-US" sz="2400" dirty="0">
                        <a:effectLst/>
                        <a:latin typeface="NikoshBAN" pitchFamily="2" charset="0"/>
                        <a:ea typeface="Calibri"/>
                        <a:cs typeface="NikoshBAN" pitchFamily="2" charset="0"/>
                      </a:endParaRPr>
                    </a:p>
                  </a:txBody>
                  <a:tcPr marL="114300" marR="114300" marT="76200" marB="76200" anchor="ctr"/>
                </a:tc>
              </a:tr>
              <a:tr h="1880743">
                <a:tc>
                  <a:txBody>
                    <a:bodyPr/>
                    <a:lstStyle/>
                    <a:p>
                      <a:pPr marL="0" marR="0">
                        <a:lnSpc>
                          <a:spcPct val="115000"/>
                        </a:lnSpc>
                        <a:spcBef>
                          <a:spcPts val="0"/>
                        </a:spcBef>
                        <a:spcAft>
                          <a:spcPts val="2400"/>
                        </a:spcAft>
                      </a:pPr>
                      <a:r>
                        <a:rPr lang="ar-SA" sz="2400" dirty="0" smtClean="0">
                          <a:effectLst/>
                          <a:latin typeface="NikoshBAN" pitchFamily="2" charset="0"/>
                        </a:rPr>
                        <a:t>التَّفْسِيرِ</a:t>
                      </a:r>
                      <a:endParaRPr lang="en-US" sz="2400" dirty="0">
                        <a:effectLst/>
                        <a:latin typeface="NikoshBAN" pitchFamily="2" charset="0"/>
                        <a:ea typeface="Calibri"/>
                        <a:cs typeface="NikoshBAN" pitchFamily="2" charset="0"/>
                      </a:endParaRPr>
                    </a:p>
                  </a:txBody>
                  <a:tcPr marL="114300" marR="114300" marT="76200" marB="76200" anchor="ctr"/>
                </a:tc>
                <a:tc>
                  <a:txBody>
                    <a:bodyPr/>
                    <a:lstStyle/>
                    <a:p>
                      <a:pPr marL="0" marR="0">
                        <a:lnSpc>
                          <a:spcPct val="115000"/>
                        </a:lnSpc>
                        <a:spcBef>
                          <a:spcPts val="0"/>
                        </a:spcBef>
                        <a:spcAft>
                          <a:spcPts val="2400"/>
                        </a:spcAft>
                      </a:pPr>
                      <a:r>
                        <a:rPr lang="ar-SA" sz="2400" dirty="0">
                          <a:effectLst/>
                          <a:latin typeface="NikoshBAN" pitchFamily="2" charset="0"/>
                        </a:rPr>
                        <a:t>التَّفَاسِيرُ</a:t>
                      </a:r>
                      <a:endParaRPr lang="en-US" sz="2400" dirty="0">
                        <a:effectLst/>
                        <a:latin typeface="NikoshBAN" pitchFamily="2" charset="0"/>
                        <a:ea typeface="Calibri"/>
                        <a:cs typeface="NikoshBAN" pitchFamily="2" charset="0"/>
                      </a:endParaRPr>
                    </a:p>
                  </a:txBody>
                  <a:tcPr marL="114300" marR="114300" marT="76200" marB="76200" anchor="ctr"/>
                </a:tc>
                <a:tc>
                  <a:txBody>
                    <a:bodyPr/>
                    <a:lstStyle/>
                    <a:p>
                      <a:pPr marL="0" marR="0">
                        <a:lnSpc>
                          <a:spcPct val="115000"/>
                        </a:lnSpc>
                        <a:spcBef>
                          <a:spcPts val="0"/>
                        </a:spcBef>
                        <a:spcAft>
                          <a:spcPts val="2400"/>
                        </a:spcAft>
                      </a:pPr>
                      <a:r>
                        <a:rPr lang="ar-SA" sz="2800" dirty="0">
                          <a:effectLst/>
                          <a:latin typeface="NikoshBAN" pitchFamily="2" charset="0"/>
                        </a:rPr>
                        <a:t>تَفْسِيرُ ابْنِ كَثِيرٍ أَحْسَنُ تَفَاسِيرِ الْقُرْآنِ الْكَرِيمِ</a:t>
                      </a:r>
                      <a:r>
                        <a:rPr lang="en-US" sz="2000" dirty="0">
                          <a:effectLst/>
                          <a:latin typeface="NikoshBAN" pitchFamily="2" charset="0"/>
                          <a:cs typeface="NikoshBAN" pitchFamily="2" charset="0"/>
                        </a:rPr>
                        <a:t>. (</a:t>
                      </a:r>
                      <a:r>
                        <a:rPr lang="bn-IN" sz="2000" dirty="0">
                          <a:effectLst/>
                          <a:latin typeface="NikoshBAN" pitchFamily="2" charset="0"/>
                          <a:cs typeface="NikoshBAN" pitchFamily="2" charset="0"/>
                        </a:rPr>
                        <a:t>তাফসিরে ইবনে কাসির কুরআনুল কারিমের সুন্দরতম তাফসির)</a:t>
                      </a:r>
                      <a:endParaRPr lang="en-US" sz="2000" dirty="0">
                        <a:effectLst/>
                        <a:latin typeface="NikoshBAN" pitchFamily="2" charset="0"/>
                        <a:ea typeface="Calibri"/>
                        <a:cs typeface="NikoshBAN" pitchFamily="2" charset="0"/>
                      </a:endParaRPr>
                    </a:p>
                  </a:txBody>
                  <a:tcPr marL="114300" marR="114300" marT="76200" marB="76200" anchor="ctr"/>
                </a:tc>
              </a:tr>
              <a:tr h="0">
                <a:tc>
                  <a:txBody>
                    <a:bodyPr/>
                    <a:lstStyle/>
                    <a:p>
                      <a:pPr marL="0" marR="0">
                        <a:lnSpc>
                          <a:spcPct val="115000"/>
                        </a:lnSpc>
                        <a:spcBef>
                          <a:spcPts val="0"/>
                        </a:spcBef>
                        <a:spcAft>
                          <a:spcPts val="2400"/>
                        </a:spcAft>
                      </a:pPr>
                      <a:r>
                        <a:rPr lang="ar-SA" sz="2400" dirty="0">
                          <a:effectLst/>
                          <a:latin typeface="NikoshBAN" pitchFamily="2" charset="0"/>
                        </a:rPr>
                        <a:t>السورة</a:t>
                      </a:r>
                      <a:endParaRPr lang="en-US" sz="2400" dirty="0">
                        <a:effectLst/>
                        <a:latin typeface="NikoshBAN" pitchFamily="2" charset="0"/>
                        <a:ea typeface="Calibri"/>
                        <a:cs typeface="NikoshBAN" pitchFamily="2" charset="0"/>
                      </a:endParaRPr>
                    </a:p>
                  </a:txBody>
                  <a:tcPr marL="114300" marR="114300" marT="76200" marB="76200" anchor="ctr"/>
                </a:tc>
                <a:tc>
                  <a:txBody>
                    <a:bodyPr/>
                    <a:lstStyle/>
                    <a:p>
                      <a:pPr marL="0" marR="0">
                        <a:lnSpc>
                          <a:spcPct val="115000"/>
                        </a:lnSpc>
                        <a:spcBef>
                          <a:spcPts val="0"/>
                        </a:spcBef>
                        <a:spcAft>
                          <a:spcPts val="2400"/>
                        </a:spcAft>
                      </a:pPr>
                      <a:r>
                        <a:rPr lang="ar-SA" sz="2400">
                          <a:effectLst/>
                          <a:latin typeface="NikoshBAN" pitchFamily="2" charset="0"/>
                        </a:rPr>
                        <a:t>السُّوَرُ</a:t>
                      </a:r>
                      <a:endParaRPr lang="en-US" sz="2400">
                        <a:effectLst/>
                        <a:latin typeface="NikoshBAN" pitchFamily="2" charset="0"/>
                        <a:ea typeface="Calibri"/>
                        <a:cs typeface="NikoshBAN" pitchFamily="2" charset="0"/>
                      </a:endParaRPr>
                    </a:p>
                  </a:txBody>
                  <a:tcPr marL="114300" marR="114300" marT="76200" marB="76200" anchor="ctr"/>
                </a:tc>
                <a:tc>
                  <a:txBody>
                    <a:bodyPr/>
                    <a:lstStyle/>
                    <a:p>
                      <a:pPr marL="0" marR="0">
                        <a:lnSpc>
                          <a:spcPct val="115000"/>
                        </a:lnSpc>
                        <a:spcBef>
                          <a:spcPts val="0"/>
                        </a:spcBef>
                        <a:spcAft>
                          <a:spcPts val="2400"/>
                        </a:spcAft>
                      </a:pPr>
                      <a:r>
                        <a:rPr lang="ar-SA" sz="2800" dirty="0">
                          <a:effectLst/>
                          <a:latin typeface="NikoshBAN" pitchFamily="2" charset="0"/>
                        </a:rPr>
                        <a:t>سُورَةُ الْكَوْثَرِ أَقْصَرُ السُّوَرِ مِنَ الْقُرْآنِ الْكَرِيم</a:t>
                      </a:r>
                      <a:r>
                        <a:rPr lang="ar-SA" sz="2000" dirty="0">
                          <a:effectLst/>
                          <a:latin typeface="NikoshBAN" pitchFamily="2" charset="0"/>
                        </a:rPr>
                        <a:t>ِ</a:t>
                      </a:r>
                      <a:r>
                        <a:rPr lang="en-US" sz="2000" dirty="0">
                          <a:effectLst/>
                          <a:latin typeface="NikoshBAN" pitchFamily="2" charset="0"/>
                          <a:cs typeface="NikoshBAN" pitchFamily="2" charset="0"/>
                        </a:rPr>
                        <a:t>. (</a:t>
                      </a:r>
                      <a:r>
                        <a:rPr lang="bn-IN" sz="2000" dirty="0">
                          <a:effectLst/>
                          <a:latin typeface="NikoshBAN" pitchFamily="2" charset="0"/>
                          <a:cs typeface="NikoshBAN" pitchFamily="2" charset="0"/>
                        </a:rPr>
                        <a:t>সুরা কাউছার কুরআনুল কারিমের সবচেয়ে ছোট সুরা)</a:t>
                      </a:r>
                      <a:endParaRPr lang="en-US" sz="2000" dirty="0">
                        <a:effectLst/>
                        <a:latin typeface="NikoshBAN" pitchFamily="2" charset="0"/>
                        <a:ea typeface="Calibri"/>
                        <a:cs typeface="NikoshBAN" pitchFamily="2" charset="0"/>
                      </a:endParaRPr>
                    </a:p>
                  </a:txBody>
                  <a:tcPr marL="114300" marR="114300" marT="76200" marB="76200" anchor="ctr"/>
                </a:tc>
              </a:tr>
              <a:tr h="1659069">
                <a:tc>
                  <a:txBody>
                    <a:bodyPr/>
                    <a:lstStyle/>
                    <a:p>
                      <a:pPr marL="0" marR="0">
                        <a:lnSpc>
                          <a:spcPct val="115000"/>
                        </a:lnSpc>
                        <a:spcBef>
                          <a:spcPts val="0"/>
                        </a:spcBef>
                        <a:spcAft>
                          <a:spcPts val="2400"/>
                        </a:spcAft>
                      </a:pPr>
                      <a:r>
                        <a:rPr lang="ar-SA" sz="2400" dirty="0">
                          <a:effectLst/>
                          <a:latin typeface="NikoshBAN" pitchFamily="2" charset="0"/>
                        </a:rPr>
                        <a:t>صحيح</a:t>
                      </a:r>
                      <a:endParaRPr lang="en-US" sz="2400" dirty="0">
                        <a:effectLst/>
                        <a:latin typeface="NikoshBAN" pitchFamily="2" charset="0"/>
                        <a:ea typeface="Calibri"/>
                        <a:cs typeface="NikoshBAN" pitchFamily="2" charset="0"/>
                      </a:endParaRPr>
                    </a:p>
                  </a:txBody>
                  <a:tcPr marL="114300" marR="114300" marT="76200" marB="76200" anchor="ctr"/>
                </a:tc>
                <a:tc>
                  <a:txBody>
                    <a:bodyPr/>
                    <a:lstStyle/>
                    <a:p>
                      <a:pPr marL="0" marR="0">
                        <a:lnSpc>
                          <a:spcPct val="115000"/>
                        </a:lnSpc>
                        <a:spcBef>
                          <a:spcPts val="0"/>
                        </a:spcBef>
                        <a:spcAft>
                          <a:spcPts val="2400"/>
                        </a:spcAft>
                      </a:pPr>
                      <a:r>
                        <a:rPr lang="ar-SA" sz="2400" dirty="0">
                          <a:effectLst/>
                          <a:latin typeface="NikoshBAN" pitchFamily="2" charset="0"/>
                        </a:rPr>
                        <a:t>صِحَاحٌ</a:t>
                      </a:r>
                      <a:endParaRPr lang="en-US" sz="2400" dirty="0">
                        <a:effectLst/>
                        <a:latin typeface="NikoshBAN" pitchFamily="2" charset="0"/>
                        <a:ea typeface="Calibri"/>
                        <a:cs typeface="NikoshBAN" pitchFamily="2" charset="0"/>
                      </a:endParaRPr>
                    </a:p>
                  </a:txBody>
                  <a:tcPr marL="114300" marR="114300" marT="76200" marB="76200" anchor="ctr"/>
                </a:tc>
                <a:tc>
                  <a:txBody>
                    <a:bodyPr/>
                    <a:lstStyle/>
                    <a:p>
                      <a:pPr marL="0" marR="0">
                        <a:lnSpc>
                          <a:spcPct val="115000"/>
                        </a:lnSpc>
                        <a:spcBef>
                          <a:spcPts val="0"/>
                        </a:spcBef>
                        <a:spcAft>
                          <a:spcPts val="2400"/>
                        </a:spcAft>
                      </a:pPr>
                      <a:r>
                        <a:rPr lang="ar-SA" sz="2800" dirty="0">
                          <a:effectLst/>
                          <a:latin typeface="NikoshBAN" pitchFamily="2" charset="0"/>
                        </a:rPr>
                        <a:t>يَنْبَغِي لَنَا أَنْ نَعْمَلَ بِالْأَحَادِيثِ الصِّحَاحِ وَأَنْ نَتَمَسَّكَ بِهَا</a:t>
                      </a:r>
                      <a:r>
                        <a:rPr lang="en-US" sz="2000" dirty="0">
                          <a:effectLst/>
                          <a:latin typeface="NikoshBAN" pitchFamily="2" charset="0"/>
                          <a:cs typeface="NikoshBAN" pitchFamily="2" charset="0"/>
                        </a:rPr>
                        <a:t>. (</a:t>
                      </a:r>
                      <a:r>
                        <a:rPr lang="bn-IN" sz="2000" dirty="0">
                          <a:effectLst/>
                          <a:latin typeface="NikoshBAN" pitchFamily="2" charset="0"/>
                          <a:cs typeface="NikoshBAN" pitchFamily="2" charset="0"/>
                        </a:rPr>
                        <a:t>আমাদের উচিত হবে</a:t>
                      </a:r>
                      <a:r>
                        <a:rPr lang="en-US" sz="2000" dirty="0">
                          <a:effectLst/>
                          <a:latin typeface="NikoshBAN" pitchFamily="2" charset="0"/>
                          <a:cs typeface="NikoshBAN" pitchFamily="2" charset="0"/>
                        </a:rPr>
                        <a:t>, </a:t>
                      </a:r>
                      <a:r>
                        <a:rPr lang="bn-IN" sz="2000" dirty="0">
                          <a:effectLst/>
                          <a:latin typeface="NikoshBAN" pitchFamily="2" charset="0"/>
                          <a:cs typeface="NikoshBAN" pitchFamily="2" charset="0"/>
                        </a:rPr>
                        <a:t>বিশুদ্ধ হাদিসগুলোর ওপর আমল করা ও তা আঁকড়ে ধরা)</a:t>
                      </a:r>
                      <a:endParaRPr lang="en-US" sz="2000" dirty="0">
                        <a:effectLst/>
                        <a:latin typeface="NikoshBAN" pitchFamily="2" charset="0"/>
                        <a:ea typeface="Calibri"/>
                        <a:cs typeface="NikoshBAN" pitchFamily="2" charset="0"/>
                      </a:endParaRPr>
                    </a:p>
                  </a:txBody>
                  <a:tcPr marL="114300" marR="114300" marT="76200" marB="76200" anchor="ctr"/>
                </a:tc>
              </a:tr>
            </a:tbl>
          </a:graphicData>
        </a:graphic>
      </p:graphicFrame>
      <p:sp>
        <p:nvSpPr>
          <p:cNvPr id="3" name="Rectangle 1"/>
          <p:cNvSpPr>
            <a:spLocks noChangeArrowheads="1"/>
          </p:cNvSpPr>
          <p:nvPr/>
        </p:nvSpPr>
        <p:spPr bwMode="auto">
          <a:xfrm>
            <a:off x="0" y="24407"/>
            <a:ext cx="76065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NikoshBAN" pitchFamily="2" charset="0"/>
                <a:ea typeface="Times New Roman" pitchFamily="18" charset="0"/>
                <a:cs typeface="Arial" pitchFamily="34" charset="0"/>
              </a:rPr>
              <a:t>اذْكُرْ جَمْعَ مِنَ الْمُفْرَدِ ثُمَّ اجْعَلْهُ فِي جُمْلَةٍ مُفِيدَةٍ مِنْ عِنْدِكَ</a:t>
            </a:r>
            <a:r>
              <a:rPr kumimoji="0" lang="en-US" sz="28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t>
            </a:r>
            <a:endParaRPr kumimoji="0" lang="en-US" sz="2800" b="0" i="0" u="none" strike="noStrike" cap="none" normalizeH="0" baseline="0" dirty="0" smtClean="0">
              <a:ln>
                <a:noFill/>
              </a:ln>
              <a:solidFill>
                <a:schemeClr val="tx1"/>
              </a:solidFill>
              <a:effectLst/>
              <a:latin typeface="NikoshBAN" pitchFamily="2" charset="0"/>
              <a:cs typeface="NikoshB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t>
            </a:r>
            <a:r>
              <a:rPr kumimoji="0" lang="bn-IN" sz="20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একবচন শব্দগুলোর বহুবচন উল্লেখ করো</a:t>
            </a:r>
            <a:r>
              <a:rPr kumimoji="0" lang="en-US" sz="20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0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অতঃপর তা দ্বারা নিজ থেকে পূর্ণাঙ্গ বাক্য তৈরি করো)</a:t>
            </a:r>
            <a:endParaRPr kumimoji="0" lang="bn-IN" sz="2000" b="0" i="0" u="none" strike="noStrike" cap="none" normalizeH="0" baseline="0" dirty="0" smtClean="0">
              <a:ln>
                <a:noFill/>
              </a:ln>
              <a:solidFill>
                <a:schemeClr val="tx1"/>
              </a:solidFill>
              <a:effectLst/>
              <a:latin typeface="NikoshBAN" pitchFamily="2" charset="0"/>
              <a:cs typeface="NikoshBAN" pitchFamily="2" charset="0"/>
            </a:endParaRPr>
          </a:p>
        </p:txBody>
      </p:sp>
      <p:sp>
        <p:nvSpPr>
          <p:cNvPr id="4" name="Rectangle 3"/>
          <p:cNvSpPr/>
          <p:nvPr/>
        </p:nvSpPr>
        <p:spPr>
          <a:xfrm>
            <a:off x="-6824" y="6488668"/>
            <a:ext cx="8001000" cy="369332"/>
          </a:xfrm>
          <a:prstGeom prst="rect">
            <a:avLst/>
          </a:prstGeom>
        </p:spPr>
        <p:txBody>
          <a:bodyPr wrap="square">
            <a:spAutoFit/>
          </a:bodyPr>
          <a:lstStyle/>
          <a:p>
            <a:r>
              <a:rPr lang="en-US" dirty="0" err="1">
                <a:latin typeface="NikoshBAN" pitchFamily="2" charset="0"/>
                <a:cs typeface="NikoshBAN" pitchFamily="2" charset="0"/>
              </a:rPr>
              <a:t>জামিলাতুন</a:t>
            </a:r>
            <a:r>
              <a:rPr lang="en-US" dirty="0">
                <a:latin typeface="NikoshBAN" pitchFamily="2" charset="0"/>
                <a:cs typeface="NikoshBAN" pitchFamily="2" charset="0"/>
              </a:rPr>
              <a:t> </a:t>
            </a:r>
            <a:r>
              <a:rPr lang="en-US" dirty="0" err="1">
                <a:latin typeface="NikoshBAN" pitchFamily="2" charset="0"/>
                <a:cs typeface="NikoshBAN" pitchFamily="2" charset="0"/>
              </a:rPr>
              <a:t>নেছা</a:t>
            </a:r>
            <a:r>
              <a:rPr lang="en-US" dirty="0">
                <a:latin typeface="NikoshBAN" pitchFamily="2" charset="0"/>
                <a:cs typeface="NikoshBAN" pitchFamily="2" charset="0"/>
              </a:rPr>
              <a:t> , </a:t>
            </a:r>
            <a:r>
              <a:rPr lang="en-US" dirty="0" err="1">
                <a:latin typeface="NikoshBAN" pitchFamily="2" charset="0"/>
                <a:cs typeface="NikoshBAN" pitchFamily="2" charset="0"/>
              </a:rPr>
              <a:t>সহকারী</a:t>
            </a:r>
            <a:r>
              <a:rPr lang="en-US" dirty="0">
                <a:latin typeface="NikoshBAN" pitchFamily="2" charset="0"/>
                <a:cs typeface="NikoshBAN" pitchFamily="2" charset="0"/>
              </a:rPr>
              <a:t> </a:t>
            </a:r>
            <a:r>
              <a:rPr lang="en-US" dirty="0" err="1">
                <a:latin typeface="NikoshBAN" pitchFamily="2" charset="0"/>
                <a:cs typeface="NikoshBAN" pitchFamily="2" charset="0"/>
              </a:rPr>
              <a:t>মৌলভী</a:t>
            </a:r>
            <a:r>
              <a:rPr lang="en-US" dirty="0">
                <a:latin typeface="NikoshBAN" pitchFamily="2" charset="0"/>
                <a:cs typeface="NikoshBAN" pitchFamily="2" charset="0"/>
              </a:rPr>
              <a:t>, </a:t>
            </a:r>
            <a:r>
              <a:rPr lang="en-US" dirty="0" err="1">
                <a:latin typeface="NikoshBAN" pitchFamily="2" charset="0"/>
                <a:cs typeface="NikoshBAN" pitchFamily="2" charset="0"/>
              </a:rPr>
              <a:t>ছড়ারকুটি</a:t>
            </a:r>
            <a:r>
              <a:rPr lang="en-US" dirty="0">
                <a:latin typeface="NikoshBAN" pitchFamily="2" charset="0"/>
                <a:cs typeface="NikoshBAN" pitchFamily="2" charset="0"/>
              </a:rPr>
              <a:t> </a:t>
            </a:r>
            <a:r>
              <a:rPr lang="en-US" dirty="0" err="1">
                <a:latin typeface="NikoshBAN" pitchFamily="2" charset="0"/>
                <a:cs typeface="NikoshBAN" pitchFamily="2" charset="0"/>
              </a:rPr>
              <a:t>আল</a:t>
            </a:r>
            <a:r>
              <a:rPr lang="en-US" dirty="0">
                <a:latin typeface="NikoshBAN" pitchFamily="2" charset="0"/>
                <a:cs typeface="NikoshBAN" pitchFamily="2" charset="0"/>
              </a:rPr>
              <a:t> </a:t>
            </a:r>
            <a:r>
              <a:rPr lang="en-US" dirty="0" err="1">
                <a:latin typeface="NikoshBAN" pitchFamily="2" charset="0"/>
                <a:cs typeface="NikoshBAN" pitchFamily="2" charset="0"/>
              </a:rPr>
              <a:t>ওয়াহেদীয়া</a:t>
            </a:r>
            <a:r>
              <a:rPr lang="en-US" dirty="0">
                <a:latin typeface="NikoshBAN" pitchFamily="2" charset="0"/>
                <a:cs typeface="NikoshBAN" pitchFamily="2" charset="0"/>
              </a:rPr>
              <a:t> ‍</a:t>
            </a:r>
            <a:r>
              <a:rPr lang="en-US" dirty="0" err="1">
                <a:latin typeface="NikoshBAN" pitchFamily="2" charset="0"/>
                <a:cs typeface="NikoshBAN" pitchFamily="2" charset="0"/>
              </a:rPr>
              <a:t>দ্বি-মুখী</a:t>
            </a:r>
            <a:r>
              <a:rPr lang="en-US" dirty="0">
                <a:latin typeface="NikoshBAN" pitchFamily="2" charset="0"/>
                <a:cs typeface="NikoshBAN" pitchFamily="2" charset="0"/>
              </a:rPr>
              <a:t> </a:t>
            </a:r>
            <a:r>
              <a:rPr lang="en-US" dirty="0" err="1">
                <a:latin typeface="NikoshBAN" pitchFamily="2" charset="0"/>
                <a:cs typeface="NikoshBAN" pitchFamily="2" charset="0"/>
              </a:rPr>
              <a:t>দাখিল</a:t>
            </a:r>
            <a:r>
              <a:rPr lang="en-US" dirty="0">
                <a:latin typeface="NikoshBAN" pitchFamily="2" charset="0"/>
                <a:cs typeface="NikoshBAN" pitchFamily="2" charset="0"/>
              </a:rPr>
              <a:t> </a:t>
            </a:r>
            <a:r>
              <a:rPr lang="en-US" dirty="0" err="1">
                <a:latin typeface="NikoshBAN" pitchFamily="2" charset="0"/>
                <a:cs typeface="NikoshBAN" pitchFamily="2" charset="0"/>
              </a:rPr>
              <a:t>মাদ্রাসা</a:t>
            </a:r>
            <a:r>
              <a:rPr lang="en-US" dirty="0">
                <a:latin typeface="NikoshBAN" pitchFamily="2" charset="0"/>
                <a:cs typeface="NikoshBAN" pitchFamily="2" charset="0"/>
              </a:rPr>
              <a:t>, </a:t>
            </a:r>
            <a:r>
              <a:rPr lang="en-US" dirty="0" err="1">
                <a:latin typeface="NikoshBAN" pitchFamily="2" charset="0"/>
                <a:cs typeface="NikoshBAN" pitchFamily="2" charset="0"/>
              </a:rPr>
              <a:t>সুন্দরগঞ্জ</a:t>
            </a:r>
            <a:r>
              <a:rPr lang="en-US" dirty="0">
                <a:latin typeface="NikoshBAN" pitchFamily="2" charset="0"/>
                <a:cs typeface="NikoshBAN" pitchFamily="2" charset="0"/>
              </a:rPr>
              <a:t>, </a:t>
            </a:r>
            <a:r>
              <a:rPr lang="en-US" dirty="0" err="1">
                <a:latin typeface="NikoshBAN" pitchFamily="2" charset="0"/>
                <a:cs typeface="NikoshBAN" pitchFamily="2" charset="0"/>
              </a:rPr>
              <a:t>গাইবান্ধা</a:t>
            </a:r>
            <a:r>
              <a:rPr lang="en-US" dirty="0">
                <a:latin typeface="NikoshBAN" pitchFamily="2" charset="0"/>
                <a:cs typeface="NikoshBAN" pitchFamily="2" charset="0"/>
              </a:rPr>
              <a:t>।</a:t>
            </a:r>
          </a:p>
        </p:txBody>
      </p:sp>
    </p:spTree>
    <p:extLst>
      <p:ext uri="{BB962C8B-B14F-4D97-AF65-F5344CB8AC3E}">
        <p14:creationId xmlns:p14="http://schemas.microsoft.com/office/powerpoint/2010/main" val="301766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27734820"/>
              </p:ext>
            </p:extLst>
          </p:nvPr>
        </p:nvGraphicFramePr>
        <p:xfrm>
          <a:off x="228600" y="1981200"/>
          <a:ext cx="8229600" cy="3438144"/>
        </p:xfrm>
        <a:graphic>
          <a:graphicData uri="http://schemas.openxmlformats.org/drawingml/2006/table">
            <a:tbl>
              <a:tblPr firstRow="1" firstCol="1" bandRow="1">
                <a:tableStyleId>{5C22544A-7EE6-4342-B048-85BDC9FD1C3A}</a:tableStyleId>
              </a:tblPr>
              <a:tblGrid>
                <a:gridCol w="4114800"/>
                <a:gridCol w="4114800"/>
              </a:tblGrid>
              <a:tr h="0">
                <a:tc>
                  <a:txBody>
                    <a:bodyPr/>
                    <a:lstStyle/>
                    <a:p>
                      <a:pPr marL="0" marR="0">
                        <a:lnSpc>
                          <a:spcPct val="115000"/>
                        </a:lnSpc>
                        <a:spcBef>
                          <a:spcPts val="0"/>
                        </a:spcBef>
                        <a:spcAft>
                          <a:spcPts val="2400"/>
                        </a:spcAft>
                      </a:pPr>
                      <a:r>
                        <a:rPr lang="ar-SA" sz="2400" dirty="0">
                          <a:effectLst/>
                        </a:rPr>
                        <a:t>كَلِمَاتُ اسْمِ التَّفْضِيلِ</a:t>
                      </a:r>
                      <a:endParaRPr lang="en-US" sz="2400" dirty="0">
                        <a:effectLst/>
                        <a:latin typeface="Calibri"/>
                        <a:ea typeface="Calibri"/>
                        <a:cs typeface="Arial"/>
                      </a:endParaRPr>
                    </a:p>
                  </a:txBody>
                  <a:tcPr marL="114300" marR="114300" marT="76200" marB="76200" anchor="ctr"/>
                </a:tc>
                <a:tc>
                  <a:txBody>
                    <a:bodyPr/>
                    <a:lstStyle/>
                    <a:p>
                      <a:pPr marL="0" marR="0">
                        <a:lnSpc>
                          <a:spcPct val="115000"/>
                        </a:lnSpc>
                        <a:spcBef>
                          <a:spcPts val="0"/>
                        </a:spcBef>
                        <a:spcAft>
                          <a:spcPts val="2400"/>
                        </a:spcAft>
                      </a:pPr>
                      <a:r>
                        <a:rPr lang="ar-SA" sz="2400">
                          <a:effectLst/>
                        </a:rPr>
                        <a:t>مَعَانِيهَا</a:t>
                      </a:r>
                      <a:endParaRPr lang="en-US" sz="2400">
                        <a:effectLst/>
                        <a:latin typeface="Calibri"/>
                        <a:ea typeface="Calibri"/>
                        <a:cs typeface="Arial"/>
                      </a:endParaRPr>
                    </a:p>
                  </a:txBody>
                  <a:tcPr marL="114300" marR="114300" marT="76200" marB="76200" anchor="ctr"/>
                </a:tc>
              </a:tr>
              <a:tr h="0">
                <a:tc>
                  <a:txBody>
                    <a:bodyPr/>
                    <a:lstStyle/>
                    <a:p>
                      <a:pPr marL="0" marR="0">
                        <a:lnSpc>
                          <a:spcPct val="115000"/>
                        </a:lnSpc>
                        <a:spcBef>
                          <a:spcPts val="0"/>
                        </a:spcBef>
                        <a:spcAft>
                          <a:spcPts val="2400"/>
                        </a:spcAft>
                      </a:pPr>
                      <a:r>
                        <a:rPr lang="ar-SA" sz="2400" dirty="0">
                          <a:effectLst/>
                        </a:rPr>
                        <a:t>أَجْوَدُ</a:t>
                      </a:r>
                      <a:endParaRPr lang="en-US" sz="2400" dirty="0">
                        <a:effectLst/>
                        <a:latin typeface="Calibri"/>
                        <a:ea typeface="Calibri"/>
                        <a:cs typeface="Arial"/>
                      </a:endParaRPr>
                    </a:p>
                  </a:txBody>
                  <a:tcPr marL="114300" marR="114300" marT="76200" marB="76200" anchor="ctr"/>
                </a:tc>
                <a:tc>
                  <a:txBody>
                    <a:bodyPr/>
                    <a:lstStyle/>
                    <a:p>
                      <a:pPr marL="0" marR="0">
                        <a:lnSpc>
                          <a:spcPct val="115000"/>
                        </a:lnSpc>
                        <a:spcBef>
                          <a:spcPts val="0"/>
                        </a:spcBef>
                        <a:spcAft>
                          <a:spcPts val="2400"/>
                        </a:spcAft>
                      </a:pPr>
                      <a:r>
                        <a:rPr lang="bn-IN" sz="2400">
                          <a:effectLst/>
                        </a:rPr>
                        <a:t>শ্রেষ্ঠতম</a:t>
                      </a:r>
                      <a:endParaRPr lang="en-US" sz="2400">
                        <a:effectLst/>
                        <a:latin typeface="Calibri"/>
                        <a:ea typeface="Calibri"/>
                        <a:cs typeface="Arial"/>
                      </a:endParaRPr>
                    </a:p>
                  </a:txBody>
                  <a:tcPr marL="114300" marR="114300" marT="76200" marB="76200" anchor="ctr"/>
                </a:tc>
              </a:tr>
              <a:tr h="0">
                <a:tc>
                  <a:txBody>
                    <a:bodyPr/>
                    <a:lstStyle/>
                    <a:p>
                      <a:pPr marL="0" marR="0">
                        <a:lnSpc>
                          <a:spcPct val="115000"/>
                        </a:lnSpc>
                        <a:spcBef>
                          <a:spcPts val="0"/>
                        </a:spcBef>
                        <a:spcAft>
                          <a:spcPts val="2400"/>
                        </a:spcAft>
                      </a:pPr>
                      <a:r>
                        <a:rPr lang="ar-SA" sz="2400">
                          <a:effectLst/>
                        </a:rPr>
                        <a:t>أَحْسَنُ</a:t>
                      </a:r>
                      <a:endParaRPr lang="en-US" sz="2400">
                        <a:effectLst/>
                        <a:latin typeface="Calibri"/>
                        <a:ea typeface="Calibri"/>
                        <a:cs typeface="Arial"/>
                      </a:endParaRPr>
                    </a:p>
                  </a:txBody>
                  <a:tcPr marL="114300" marR="114300" marT="76200" marB="76200" anchor="ctr"/>
                </a:tc>
                <a:tc>
                  <a:txBody>
                    <a:bodyPr/>
                    <a:lstStyle/>
                    <a:p>
                      <a:pPr marL="0" marR="0">
                        <a:lnSpc>
                          <a:spcPct val="115000"/>
                        </a:lnSpc>
                        <a:spcBef>
                          <a:spcPts val="0"/>
                        </a:spcBef>
                        <a:spcAft>
                          <a:spcPts val="2400"/>
                        </a:spcAft>
                      </a:pPr>
                      <a:r>
                        <a:rPr lang="bn-IN" sz="2400">
                          <a:effectLst/>
                        </a:rPr>
                        <a:t>সুন্দরতম</a:t>
                      </a:r>
                      <a:endParaRPr lang="en-US" sz="2400">
                        <a:effectLst/>
                        <a:latin typeface="Calibri"/>
                        <a:ea typeface="Calibri"/>
                        <a:cs typeface="Arial"/>
                      </a:endParaRPr>
                    </a:p>
                  </a:txBody>
                  <a:tcPr marL="114300" marR="114300" marT="76200" marB="76200" anchor="ctr"/>
                </a:tc>
              </a:tr>
              <a:tr h="0">
                <a:tc>
                  <a:txBody>
                    <a:bodyPr/>
                    <a:lstStyle/>
                    <a:p>
                      <a:pPr marL="0" marR="0">
                        <a:lnSpc>
                          <a:spcPct val="115000"/>
                        </a:lnSpc>
                        <a:spcBef>
                          <a:spcPts val="0"/>
                        </a:spcBef>
                        <a:spcAft>
                          <a:spcPts val="2400"/>
                        </a:spcAft>
                      </a:pPr>
                      <a:r>
                        <a:rPr lang="ar-SA" sz="2400">
                          <a:effectLst/>
                        </a:rPr>
                        <a:t>أَعْظَمُ</a:t>
                      </a:r>
                      <a:endParaRPr lang="en-US" sz="2400">
                        <a:effectLst/>
                        <a:latin typeface="Calibri"/>
                        <a:ea typeface="Calibri"/>
                        <a:cs typeface="Arial"/>
                      </a:endParaRPr>
                    </a:p>
                  </a:txBody>
                  <a:tcPr marL="114300" marR="114300" marT="76200" marB="76200" anchor="ctr"/>
                </a:tc>
                <a:tc>
                  <a:txBody>
                    <a:bodyPr/>
                    <a:lstStyle/>
                    <a:p>
                      <a:pPr marL="0" marR="0">
                        <a:lnSpc>
                          <a:spcPct val="115000"/>
                        </a:lnSpc>
                        <a:spcBef>
                          <a:spcPts val="0"/>
                        </a:spcBef>
                        <a:spcAft>
                          <a:spcPts val="2400"/>
                        </a:spcAft>
                      </a:pPr>
                      <a:r>
                        <a:rPr lang="bn-IN" sz="2400">
                          <a:effectLst/>
                        </a:rPr>
                        <a:t>সবচেয়ে মহিমান্বিত</a:t>
                      </a:r>
                      <a:endParaRPr lang="en-US" sz="2400">
                        <a:effectLst/>
                        <a:latin typeface="Calibri"/>
                        <a:ea typeface="Calibri"/>
                        <a:cs typeface="Arial"/>
                      </a:endParaRPr>
                    </a:p>
                  </a:txBody>
                  <a:tcPr marL="114300" marR="114300" marT="76200" marB="76200" anchor="ctr"/>
                </a:tc>
              </a:tr>
              <a:tr h="0">
                <a:tc>
                  <a:txBody>
                    <a:bodyPr/>
                    <a:lstStyle/>
                    <a:p>
                      <a:pPr marL="0" marR="0">
                        <a:lnSpc>
                          <a:spcPct val="115000"/>
                        </a:lnSpc>
                        <a:spcBef>
                          <a:spcPts val="0"/>
                        </a:spcBef>
                        <a:spcAft>
                          <a:spcPts val="2400"/>
                        </a:spcAft>
                      </a:pPr>
                      <a:r>
                        <a:rPr lang="ar-SA" sz="2400">
                          <a:effectLst/>
                        </a:rPr>
                        <a:t>أَطْوَلُ</a:t>
                      </a:r>
                      <a:endParaRPr lang="en-US" sz="2400">
                        <a:effectLst/>
                        <a:latin typeface="Calibri"/>
                        <a:ea typeface="Calibri"/>
                        <a:cs typeface="Arial"/>
                      </a:endParaRPr>
                    </a:p>
                  </a:txBody>
                  <a:tcPr marL="114300" marR="114300" marT="76200" marB="76200" anchor="ctr"/>
                </a:tc>
                <a:tc>
                  <a:txBody>
                    <a:bodyPr/>
                    <a:lstStyle/>
                    <a:p>
                      <a:pPr marL="0" marR="0">
                        <a:lnSpc>
                          <a:spcPct val="115000"/>
                        </a:lnSpc>
                        <a:spcBef>
                          <a:spcPts val="0"/>
                        </a:spcBef>
                        <a:spcAft>
                          <a:spcPts val="2400"/>
                        </a:spcAft>
                      </a:pPr>
                      <a:r>
                        <a:rPr lang="bn-IN" sz="2400">
                          <a:effectLst/>
                        </a:rPr>
                        <a:t>দীর্ঘতম</a:t>
                      </a:r>
                      <a:endParaRPr lang="en-US" sz="2400">
                        <a:effectLst/>
                        <a:latin typeface="Calibri"/>
                        <a:ea typeface="Calibri"/>
                        <a:cs typeface="Arial"/>
                      </a:endParaRPr>
                    </a:p>
                  </a:txBody>
                  <a:tcPr marL="114300" marR="114300" marT="76200" marB="76200" anchor="ctr"/>
                </a:tc>
              </a:tr>
              <a:tr h="0">
                <a:tc>
                  <a:txBody>
                    <a:bodyPr/>
                    <a:lstStyle/>
                    <a:p>
                      <a:pPr marL="0" marR="0">
                        <a:lnSpc>
                          <a:spcPct val="115000"/>
                        </a:lnSpc>
                        <a:spcBef>
                          <a:spcPts val="0"/>
                        </a:spcBef>
                        <a:spcAft>
                          <a:spcPts val="2400"/>
                        </a:spcAft>
                      </a:pPr>
                      <a:r>
                        <a:rPr lang="ar-SA" sz="2400" dirty="0">
                          <a:effectLst/>
                        </a:rPr>
                        <a:t>أَقْصَرُ</a:t>
                      </a:r>
                      <a:endParaRPr lang="en-US" sz="2400" dirty="0">
                        <a:effectLst/>
                        <a:latin typeface="Calibri"/>
                        <a:ea typeface="Calibri"/>
                        <a:cs typeface="Arial"/>
                      </a:endParaRPr>
                    </a:p>
                  </a:txBody>
                  <a:tcPr marL="114300" marR="114300" marT="76200" marB="76200" anchor="ctr"/>
                </a:tc>
                <a:tc>
                  <a:txBody>
                    <a:bodyPr/>
                    <a:lstStyle/>
                    <a:p>
                      <a:pPr marL="0" marR="0">
                        <a:lnSpc>
                          <a:spcPct val="115000"/>
                        </a:lnSpc>
                        <a:spcBef>
                          <a:spcPts val="0"/>
                        </a:spcBef>
                        <a:spcAft>
                          <a:spcPts val="2400"/>
                        </a:spcAft>
                      </a:pPr>
                      <a:r>
                        <a:rPr lang="bn-IN" sz="2400" dirty="0">
                          <a:effectLst/>
                        </a:rPr>
                        <a:t>ক্ষুদ্রতম</a:t>
                      </a:r>
                      <a:endParaRPr lang="en-US" sz="2400" dirty="0">
                        <a:effectLst/>
                        <a:latin typeface="Calibri"/>
                        <a:ea typeface="Calibri"/>
                        <a:cs typeface="Arial"/>
                      </a:endParaRPr>
                    </a:p>
                  </a:txBody>
                  <a:tcPr marL="114300" marR="114300" marT="76200" marB="76200" anchor="ctr"/>
                </a:tc>
              </a:tr>
            </a:tbl>
          </a:graphicData>
        </a:graphic>
      </p:graphicFrame>
      <p:sp>
        <p:nvSpPr>
          <p:cNvPr id="3" name="Rectangle 1"/>
          <p:cNvSpPr>
            <a:spLocks noChangeArrowheads="1"/>
          </p:cNvSpPr>
          <p:nvPr/>
        </p:nvSpPr>
        <p:spPr bwMode="auto">
          <a:xfrm>
            <a:off x="0" y="644098"/>
            <a:ext cx="67970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السُّؤَالُ</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400" b="1"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১) : </a:t>
            </a: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اسْتَخْرِجْ خَمْسَ كَلِمَاتٍ مِنِ اسْمِ التَّفْضِيلِ وَكِتَابَةُ مَعْنَاهَا</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এর পাঁচটি শব্দ বের করে অর্থ লেখা)</a:t>
            </a:r>
            <a:endParaRPr kumimoji="0" lang="bn-IN"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6824" y="6488668"/>
            <a:ext cx="8001000" cy="369332"/>
          </a:xfrm>
          <a:prstGeom prst="rect">
            <a:avLst/>
          </a:prstGeom>
        </p:spPr>
        <p:txBody>
          <a:bodyPr wrap="square">
            <a:spAutoFit/>
          </a:bodyPr>
          <a:lstStyle/>
          <a:p>
            <a:r>
              <a:rPr lang="en-US" dirty="0" err="1">
                <a:latin typeface="NikoshBAN" pitchFamily="2" charset="0"/>
                <a:cs typeface="NikoshBAN" pitchFamily="2" charset="0"/>
              </a:rPr>
              <a:t>জামিলাতুন</a:t>
            </a:r>
            <a:r>
              <a:rPr lang="en-US" dirty="0">
                <a:latin typeface="NikoshBAN" pitchFamily="2" charset="0"/>
                <a:cs typeface="NikoshBAN" pitchFamily="2" charset="0"/>
              </a:rPr>
              <a:t> </a:t>
            </a:r>
            <a:r>
              <a:rPr lang="en-US" dirty="0" err="1">
                <a:latin typeface="NikoshBAN" pitchFamily="2" charset="0"/>
                <a:cs typeface="NikoshBAN" pitchFamily="2" charset="0"/>
              </a:rPr>
              <a:t>নেছা</a:t>
            </a:r>
            <a:r>
              <a:rPr lang="en-US" dirty="0">
                <a:latin typeface="NikoshBAN" pitchFamily="2" charset="0"/>
                <a:cs typeface="NikoshBAN" pitchFamily="2" charset="0"/>
              </a:rPr>
              <a:t> , </a:t>
            </a:r>
            <a:r>
              <a:rPr lang="en-US" dirty="0" err="1">
                <a:latin typeface="NikoshBAN" pitchFamily="2" charset="0"/>
                <a:cs typeface="NikoshBAN" pitchFamily="2" charset="0"/>
              </a:rPr>
              <a:t>সহকারী</a:t>
            </a:r>
            <a:r>
              <a:rPr lang="en-US" dirty="0">
                <a:latin typeface="NikoshBAN" pitchFamily="2" charset="0"/>
                <a:cs typeface="NikoshBAN" pitchFamily="2" charset="0"/>
              </a:rPr>
              <a:t> </a:t>
            </a:r>
            <a:r>
              <a:rPr lang="en-US" dirty="0" err="1">
                <a:latin typeface="NikoshBAN" pitchFamily="2" charset="0"/>
                <a:cs typeface="NikoshBAN" pitchFamily="2" charset="0"/>
              </a:rPr>
              <a:t>মৌলভী</a:t>
            </a:r>
            <a:r>
              <a:rPr lang="en-US" dirty="0">
                <a:latin typeface="NikoshBAN" pitchFamily="2" charset="0"/>
                <a:cs typeface="NikoshBAN" pitchFamily="2" charset="0"/>
              </a:rPr>
              <a:t>, </a:t>
            </a:r>
            <a:r>
              <a:rPr lang="en-US" dirty="0" err="1">
                <a:latin typeface="NikoshBAN" pitchFamily="2" charset="0"/>
                <a:cs typeface="NikoshBAN" pitchFamily="2" charset="0"/>
              </a:rPr>
              <a:t>ছড়ারকুটি</a:t>
            </a:r>
            <a:r>
              <a:rPr lang="en-US" dirty="0">
                <a:latin typeface="NikoshBAN" pitchFamily="2" charset="0"/>
                <a:cs typeface="NikoshBAN" pitchFamily="2" charset="0"/>
              </a:rPr>
              <a:t> </a:t>
            </a:r>
            <a:r>
              <a:rPr lang="en-US" dirty="0" err="1">
                <a:latin typeface="NikoshBAN" pitchFamily="2" charset="0"/>
                <a:cs typeface="NikoshBAN" pitchFamily="2" charset="0"/>
              </a:rPr>
              <a:t>আল</a:t>
            </a:r>
            <a:r>
              <a:rPr lang="en-US" dirty="0">
                <a:latin typeface="NikoshBAN" pitchFamily="2" charset="0"/>
                <a:cs typeface="NikoshBAN" pitchFamily="2" charset="0"/>
              </a:rPr>
              <a:t> </a:t>
            </a:r>
            <a:r>
              <a:rPr lang="en-US" dirty="0" err="1">
                <a:latin typeface="NikoshBAN" pitchFamily="2" charset="0"/>
                <a:cs typeface="NikoshBAN" pitchFamily="2" charset="0"/>
              </a:rPr>
              <a:t>ওয়াহেদীয়া</a:t>
            </a:r>
            <a:r>
              <a:rPr lang="en-US" dirty="0">
                <a:latin typeface="NikoshBAN" pitchFamily="2" charset="0"/>
                <a:cs typeface="NikoshBAN" pitchFamily="2" charset="0"/>
              </a:rPr>
              <a:t> ‍</a:t>
            </a:r>
            <a:r>
              <a:rPr lang="en-US" dirty="0" err="1">
                <a:latin typeface="NikoshBAN" pitchFamily="2" charset="0"/>
                <a:cs typeface="NikoshBAN" pitchFamily="2" charset="0"/>
              </a:rPr>
              <a:t>দ্বি-মুখী</a:t>
            </a:r>
            <a:r>
              <a:rPr lang="en-US" dirty="0">
                <a:latin typeface="NikoshBAN" pitchFamily="2" charset="0"/>
                <a:cs typeface="NikoshBAN" pitchFamily="2" charset="0"/>
              </a:rPr>
              <a:t> </a:t>
            </a:r>
            <a:r>
              <a:rPr lang="en-US" dirty="0" err="1">
                <a:latin typeface="NikoshBAN" pitchFamily="2" charset="0"/>
                <a:cs typeface="NikoshBAN" pitchFamily="2" charset="0"/>
              </a:rPr>
              <a:t>দাখিল</a:t>
            </a:r>
            <a:r>
              <a:rPr lang="en-US" dirty="0">
                <a:latin typeface="NikoshBAN" pitchFamily="2" charset="0"/>
                <a:cs typeface="NikoshBAN" pitchFamily="2" charset="0"/>
              </a:rPr>
              <a:t> </a:t>
            </a:r>
            <a:r>
              <a:rPr lang="en-US" dirty="0" err="1">
                <a:latin typeface="NikoshBAN" pitchFamily="2" charset="0"/>
                <a:cs typeface="NikoshBAN" pitchFamily="2" charset="0"/>
              </a:rPr>
              <a:t>মাদ্রাসা</a:t>
            </a:r>
            <a:r>
              <a:rPr lang="en-US" dirty="0">
                <a:latin typeface="NikoshBAN" pitchFamily="2" charset="0"/>
                <a:cs typeface="NikoshBAN" pitchFamily="2" charset="0"/>
              </a:rPr>
              <a:t>, </a:t>
            </a:r>
            <a:r>
              <a:rPr lang="en-US" dirty="0" err="1">
                <a:latin typeface="NikoshBAN" pitchFamily="2" charset="0"/>
                <a:cs typeface="NikoshBAN" pitchFamily="2" charset="0"/>
              </a:rPr>
              <a:t>সুন্দরগঞ্জ</a:t>
            </a:r>
            <a:r>
              <a:rPr lang="en-US" dirty="0">
                <a:latin typeface="NikoshBAN" pitchFamily="2" charset="0"/>
                <a:cs typeface="NikoshBAN" pitchFamily="2" charset="0"/>
              </a:rPr>
              <a:t>, </a:t>
            </a:r>
            <a:r>
              <a:rPr lang="en-US" dirty="0" err="1">
                <a:latin typeface="NikoshBAN" pitchFamily="2" charset="0"/>
                <a:cs typeface="NikoshBAN" pitchFamily="2" charset="0"/>
              </a:rPr>
              <a:t>গাইবান্ধা</a:t>
            </a:r>
            <a:r>
              <a:rPr lang="en-US" dirty="0">
                <a:latin typeface="NikoshBAN" pitchFamily="2" charset="0"/>
                <a:cs typeface="NikoshBAN" pitchFamily="2" charset="0"/>
              </a:rPr>
              <a:t>।</a:t>
            </a:r>
          </a:p>
        </p:txBody>
      </p:sp>
    </p:spTree>
    <p:extLst>
      <p:ext uri="{BB962C8B-B14F-4D97-AF65-F5344CB8AC3E}">
        <p14:creationId xmlns:p14="http://schemas.microsoft.com/office/powerpoint/2010/main" val="204341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743803"/>
            <a:ext cx="8382000" cy="523220"/>
          </a:xfrm>
          <a:prstGeom prst="rect">
            <a:avLst/>
          </a:prstGeom>
        </p:spPr>
        <p:txBody>
          <a:bodyPr wrap="square">
            <a:spAutoFit/>
          </a:bodyPr>
          <a:lstStyle/>
          <a:p>
            <a:r>
              <a:rPr lang="ar-SA" sz="2800" b="1" dirty="0"/>
              <a:t>السُّؤَالُ (</a:t>
            </a:r>
            <a:r>
              <a:rPr lang="fa-IR" sz="2800" b="1" dirty="0"/>
              <a:t>۱) : </a:t>
            </a:r>
            <a:r>
              <a:rPr lang="ar-SA" sz="2800" b="1" dirty="0"/>
              <a:t>كِتَابَةُ حِوَارٍ بَيْنَ الْأَبِ وَالِابْنِ عَنْ مَعْلُومَاتِ الْقُرْآنِ الْكَرِيمِ</a:t>
            </a:r>
            <a:endParaRPr lang="en-US" sz="2800" dirty="0"/>
          </a:p>
        </p:txBody>
      </p:sp>
      <p:sp>
        <p:nvSpPr>
          <p:cNvPr id="4" name="Rectangle 3"/>
          <p:cNvSpPr/>
          <p:nvPr/>
        </p:nvSpPr>
        <p:spPr>
          <a:xfrm>
            <a:off x="762000" y="1267023"/>
            <a:ext cx="6400800" cy="400110"/>
          </a:xfrm>
          <a:prstGeom prst="rect">
            <a:avLst/>
          </a:prstGeom>
        </p:spPr>
        <p:txBody>
          <a:bodyPr wrap="square">
            <a:spAutoFit/>
          </a:bodyPr>
          <a:lstStyle/>
          <a:p>
            <a:r>
              <a:rPr lang="en-US" sz="2000" dirty="0">
                <a:latin typeface="NikoshBAN" pitchFamily="2" charset="0"/>
                <a:cs typeface="NikoshBAN" pitchFamily="2" charset="0"/>
              </a:rPr>
              <a:t>(</a:t>
            </a:r>
            <a:r>
              <a:rPr lang="bn-IN" sz="2000" dirty="0">
                <a:latin typeface="NikoshBAN" pitchFamily="2" charset="0"/>
                <a:cs typeface="NikoshBAN" pitchFamily="2" charset="0"/>
              </a:rPr>
              <a:t>কুরআনের বিভিন্ন তথ্য নিয়ে পিতা ও পুত্রের মধ্যে একটি কথোপকথন লেখো)</a:t>
            </a:r>
            <a:endParaRPr lang="bn-BD" sz="2000" dirty="0">
              <a:latin typeface="NikoshBAN" pitchFamily="2" charset="0"/>
              <a:cs typeface="NikoshBAN" pitchFamily="2" charset="0"/>
            </a:endParaRPr>
          </a:p>
        </p:txBody>
      </p:sp>
      <p:sp>
        <p:nvSpPr>
          <p:cNvPr id="5" name="Rectangle 4"/>
          <p:cNvSpPr/>
          <p:nvPr/>
        </p:nvSpPr>
        <p:spPr>
          <a:xfrm>
            <a:off x="3473735" y="1843136"/>
            <a:ext cx="2536272" cy="400110"/>
          </a:xfrm>
          <a:prstGeom prst="rect">
            <a:avLst/>
          </a:prstGeom>
        </p:spPr>
        <p:txBody>
          <a:bodyPr wrap="none">
            <a:spAutoFit/>
          </a:bodyPr>
          <a:lstStyle/>
          <a:p>
            <a:pPr lvl="0"/>
            <a:r>
              <a:rPr lang="en-US" sz="2000" dirty="0" smtClean="0">
                <a:latin typeface="NikoshBAN" pitchFamily="2" charset="0"/>
                <a:cs typeface="NikoshBAN" pitchFamily="2" charset="0"/>
              </a:rPr>
              <a:t>(</a:t>
            </a:r>
            <a:r>
              <a:rPr lang="bn-IN" sz="2000" dirty="0">
                <a:latin typeface="NikoshBAN" pitchFamily="2" charset="0"/>
                <a:cs typeface="NikoshBAN" pitchFamily="2" charset="0"/>
              </a:rPr>
              <a:t>পুত্র: আস-সালামু আলাইকুম।)</a:t>
            </a:r>
            <a:endParaRPr lang="en-US" sz="2000" dirty="0">
              <a:latin typeface="NikoshBAN" pitchFamily="2" charset="0"/>
              <a:cs typeface="NikoshBAN" pitchFamily="2" charset="0"/>
            </a:endParaRPr>
          </a:p>
        </p:txBody>
      </p:sp>
      <p:sp>
        <p:nvSpPr>
          <p:cNvPr id="8" name="Rectangle 7"/>
          <p:cNvSpPr/>
          <p:nvPr/>
        </p:nvSpPr>
        <p:spPr>
          <a:xfrm>
            <a:off x="791368" y="2866930"/>
            <a:ext cx="6928513" cy="400110"/>
          </a:xfrm>
          <a:prstGeom prst="rect">
            <a:avLst/>
          </a:prstGeom>
        </p:spPr>
        <p:txBody>
          <a:bodyPr wrap="square">
            <a:spAutoFit/>
          </a:bodyPr>
          <a:lstStyle/>
          <a:p>
            <a:pPr lvl="0"/>
            <a:r>
              <a:rPr lang="en-US" sz="2000" dirty="0"/>
              <a:t> </a:t>
            </a:r>
            <a:r>
              <a:rPr lang="en-US" sz="2000" dirty="0">
                <a:latin typeface="NikoshBAN" pitchFamily="2" charset="0"/>
                <a:cs typeface="NikoshBAN" pitchFamily="2" charset="0"/>
              </a:rPr>
              <a:t>(</a:t>
            </a:r>
            <a:r>
              <a:rPr lang="bn-IN" sz="2000" dirty="0">
                <a:latin typeface="NikoshBAN" pitchFamily="2" charset="0"/>
                <a:cs typeface="NikoshBAN" pitchFamily="2" charset="0"/>
              </a:rPr>
              <a:t>পিতা: ওয়া আলাইকুমুস সালাম ওয়া রাহমাতুল্লাহ। আব্বাস</a:t>
            </a:r>
            <a:r>
              <a:rPr lang="en-US" sz="2000" dirty="0">
                <a:latin typeface="NikoshBAN" pitchFamily="2" charset="0"/>
                <a:cs typeface="NikoshBAN" pitchFamily="2" charset="0"/>
              </a:rPr>
              <a:t>, </a:t>
            </a:r>
            <a:r>
              <a:rPr lang="bn-IN" sz="2000" dirty="0">
                <a:latin typeface="NikoshBAN" pitchFamily="2" charset="0"/>
                <a:cs typeface="NikoshBAN" pitchFamily="2" charset="0"/>
              </a:rPr>
              <a:t>তুমি কী পড়ছ</a:t>
            </a:r>
            <a:r>
              <a:rPr lang="en-US" sz="2000" dirty="0">
                <a:latin typeface="NikoshBAN" pitchFamily="2" charset="0"/>
                <a:cs typeface="NikoshBAN" pitchFamily="2" charset="0"/>
              </a:rPr>
              <a:t>?)</a:t>
            </a:r>
            <a:endParaRPr lang="bn-BD" sz="2000" dirty="0">
              <a:latin typeface="NikoshBAN" pitchFamily="2" charset="0"/>
              <a:cs typeface="NikoshBAN" pitchFamily="2" charset="0"/>
            </a:endParaRPr>
          </a:p>
        </p:txBody>
      </p:sp>
      <p:sp>
        <p:nvSpPr>
          <p:cNvPr id="9" name="Rectangle 8"/>
          <p:cNvSpPr/>
          <p:nvPr/>
        </p:nvSpPr>
        <p:spPr>
          <a:xfrm>
            <a:off x="1867266" y="3444389"/>
            <a:ext cx="3124200" cy="400110"/>
          </a:xfrm>
          <a:prstGeom prst="rect">
            <a:avLst/>
          </a:prstGeom>
        </p:spPr>
        <p:txBody>
          <a:bodyPr wrap="square">
            <a:spAutoFit/>
          </a:bodyPr>
          <a:lstStyle/>
          <a:p>
            <a:pPr lvl="0"/>
            <a:r>
              <a:rPr lang="en-US" sz="2000" dirty="0" smtClean="0">
                <a:latin typeface="NikoshBAN" pitchFamily="2" charset="0"/>
                <a:cs typeface="NikoshBAN" pitchFamily="2" charset="0"/>
              </a:rPr>
              <a:t>(</a:t>
            </a:r>
            <a:r>
              <a:rPr lang="bn-IN" sz="2000" dirty="0">
                <a:latin typeface="NikoshBAN" pitchFamily="2" charset="0"/>
                <a:cs typeface="NikoshBAN" pitchFamily="2" charset="0"/>
              </a:rPr>
              <a:t>পুত্র: আমি পবিত্র কুরআন পড়ছি।)</a:t>
            </a:r>
            <a:endParaRPr lang="en-US" sz="2000" dirty="0">
              <a:latin typeface="NikoshBAN" pitchFamily="2" charset="0"/>
              <a:cs typeface="NikoshBAN" pitchFamily="2" charset="0"/>
            </a:endParaRPr>
          </a:p>
        </p:txBody>
      </p:sp>
      <p:sp>
        <p:nvSpPr>
          <p:cNvPr id="11" name="Rectangle 10"/>
          <p:cNvSpPr/>
          <p:nvPr/>
        </p:nvSpPr>
        <p:spPr>
          <a:xfrm>
            <a:off x="988768" y="4560951"/>
            <a:ext cx="5049672" cy="400110"/>
          </a:xfrm>
          <a:prstGeom prst="rect">
            <a:avLst/>
          </a:prstGeom>
        </p:spPr>
        <p:txBody>
          <a:bodyPr wrap="square">
            <a:spAutoFit/>
          </a:bodyPr>
          <a:lstStyle/>
          <a:p>
            <a:pPr lvl="0"/>
            <a:r>
              <a:rPr lang="en-US" sz="2000" dirty="0" smtClean="0">
                <a:latin typeface="NikoshBAN" pitchFamily="2" charset="0"/>
                <a:cs typeface="NikoshBAN" pitchFamily="2" charset="0"/>
              </a:rPr>
              <a:t>(</a:t>
            </a:r>
            <a:r>
              <a:rPr lang="bn-IN" sz="2000" dirty="0">
                <a:latin typeface="NikoshBAN" pitchFamily="2" charset="0"/>
                <a:cs typeface="NikoshBAN" pitchFamily="2" charset="0"/>
              </a:rPr>
              <a:t>পিতা: তুমি কি মাক্কি সুরা এবং মাদানি সুরা সম্পর্কে জান</a:t>
            </a:r>
            <a:r>
              <a:rPr lang="en-US" sz="2000" dirty="0">
                <a:latin typeface="NikoshBAN" pitchFamily="2" charset="0"/>
                <a:cs typeface="NikoshBAN" pitchFamily="2" charset="0"/>
              </a:rPr>
              <a:t>?)</a:t>
            </a:r>
            <a:endParaRPr lang="bn-BD" sz="2000" dirty="0">
              <a:latin typeface="NikoshBAN" pitchFamily="2" charset="0"/>
              <a:cs typeface="NikoshBAN" pitchFamily="2" charset="0"/>
            </a:endParaRPr>
          </a:p>
        </p:txBody>
      </p:sp>
      <p:grpSp>
        <p:nvGrpSpPr>
          <p:cNvPr id="23" name="Group 22"/>
          <p:cNvGrpSpPr/>
          <p:nvPr/>
        </p:nvGrpSpPr>
        <p:grpSpPr>
          <a:xfrm>
            <a:off x="5612439" y="1681934"/>
            <a:ext cx="3350092" cy="954107"/>
            <a:chOff x="5612439" y="1681934"/>
            <a:chExt cx="3350092" cy="954107"/>
          </a:xfrm>
        </p:grpSpPr>
        <p:sp>
          <p:nvSpPr>
            <p:cNvPr id="6" name="Rectangle 5"/>
            <p:cNvSpPr/>
            <p:nvPr/>
          </p:nvSpPr>
          <p:spPr>
            <a:xfrm flipH="1">
              <a:off x="5612439" y="1681934"/>
              <a:ext cx="2620405" cy="954107"/>
            </a:xfrm>
            <a:prstGeom prst="rect">
              <a:avLst/>
            </a:prstGeom>
          </p:spPr>
          <p:txBody>
            <a:bodyPr wrap="square">
              <a:spAutoFit/>
            </a:bodyPr>
            <a:lstStyle/>
            <a:p>
              <a:pPr algn="r"/>
              <a:r>
                <a:rPr lang="ar-SA" sz="2800" dirty="0" smtClean="0"/>
                <a:t>السَّلَامُ </a:t>
              </a:r>
              <a:r>
                <a:rPr lang="ar-SA" sz="2800" dirty="0"/>
                <a:t>عَلَيْكُمْ</a:t>
              </a:r>
              <a:r>
                <a:rPr lang="en-US" sz="2800" dirty="0" smtClean="0"/>
                <a:t>.</a:t>
              </a:r>
              <a:r>
                <a:rPr lang="en-US" sz="2800" b="1" dirty="0"/>
                <a:t> :</a:t>
              </a:r>
              <a:r>
                <a:rPr lang="en-US" sz="2800" dirty="0"/>
                <a:t> </a:t>
              </a:r>
            </a:p>
            <a:p>
              <a:pPr algn="r"/>
              <a:r>
                <a:rPr lang="en-US" sz="2800" dirty="0" smtClean="0"/>
                <a:t> </a:t>
              </a:r>
              <a:endParaRPr lang="en-US" sz="2800" dirty="0"/>
            </a:p>
          </p:txBody>
        </p:sp>
        <p:sp>
          <p:nvSpPr>
            <p:cNvPr id="14" name="Rectangle 13"/>
            <p:cNvSpPr/>
            <p:nvPr/>
          </p:nvSpPr>
          <p:spPr>
            <a:xfrm>
              <a:off x="8232844" y="1681934"/>
              <a:ext cx="729687" cy="523220"/>
            </a:xfrm>
            <a:prstGeom prst="rect">
              <a:avLst/>
            </a:prstGeom>
          </p:spPr>
          <p:txBody>
            <a:bodyPr wrap="none">
              <a:spAutoFit/>
            </a:bodyPr>
            <a:lstStyle/>
            <a:p>
              <a:r>
                <a:rPr lang="ar-SA" sz="2800" b="1" dirty="0" smtClean="0"/>
                <a:t>الْاِبْنُ</a:t>
              </a:r>
              <a:endParaRPr lang="en-US" dirty="0"/>
            </a:p>
          </p:txBody>
        </p:sp>
      </p:grpSp>
      <p:grpSp>
        <p:nvGrpSpPr>
          <p:cNvPr id="25" name="Group 24"/>
          <p:cNvGrpSpPr/>
          <p:nvPr/>
        </p:nvGrpSpPr>
        <p:grpSpPr>
          <a:xfrm>
            <a:off x="2438400" y="2397404"/>
            <a:ext cx="6635087" cy="569386"/>
            <a:chOff x="2438400" y="2397404"/>
            <a:chExt cx="6635087" cy="569386"/>
          </a:xfrm>
        </p:grpSpPr>
        <p:sp>
          <p:nvSpPr>
            <p:cNvPr id="7" name="Rectangle 6"/>
            <p:cNvSpPr/>
            <p:nvPr/>
          </p:nvSpPr>
          <p:spPr>
            <a:xfrm>
              <a:off x="2438400" y="2397404"/>
              <a:ext cx="5505033" cy="523220"/>
            </a:xfrm>
            <a:prstGeom prst="rect">
              <a:avLst/>
            </a:prstGeom>
          </p:spPr>
          <p:txBody>
            <a:bodyPr wrap="none">
              <a:spAutoFit/>
            </a:bodyPr>
            <a:lstStyle/>
            <a:p>
              <a:r>
                <a:rPr lang="ar-SA" sz="2800" dirty="0" smtClean="0"/>
                <a:t>وَعَلَيْكُمُ </a:t>
              </a:r>
              <a:r>
                <a:rPr lang="ar-SA" sz="2800" dirty="0"/>
                <a:t>السَّلَامُ وَرَحْمَةُ اللهِ، مَاذَا تَقْرَأُ يَا عَبَّاسُ؟</a:t>
              </a:r>
              <a:endParaRPr lang="en-US" sz="2800" dirty="0"/>
            </a:p>
          </p:txBody>
        </p:sp>
        <p:grpSp>
          <p:nvGrpSpPr>
            <p:cNvPr id="24" name="Group 23"/>
            <p:cNvGrpSpPr/>
            <p:nvPr/>
          </p:nvGrpSpPr>
          <p:grpSpPr>
            <a:xfrm>
              <a:off x="8110670" y="2397404"/>
              <a:ext cx="962817" cy="569386"/>
              <a:chOff x="8110670" y="2374431"/>
              <a:chExt cx="962817" cy="569386"/>
            </a:xfrm>
          </p:grpSpPr>
          <p:sp>
            <p:nvSpPr>
              <p:cNvPr id="15" name="Rectangle 14"/>
              <p:cNvSpPr/>
              <p:nvPr/>
            </p:nvSpPr>
            <p:spPr>
              <a:xfrm>
                <a:off x="8403111" y="2420597"/>
                <a:ext cx="670376" cy="523220"/>
              </a:xfrm>
              <a:prstGeom prst="rect">
                <a:avLst/>
              </a:prstGeom>
            </p:spPr>
            <p:txBody>
              <a:bodyPr wrap="none">
                <a:spAutoFit/>
              </a:bodyPr>
              <a:lstStyle/>
              <a:p>
                <a:r>
                  <a:rPr lang="ar-SA" sz="2800" b="1" dirty="0" smtClean="0"/>
                  <a:t>الْأَبُ</a:t>
                </a:r>
                <a:endParaRPr lang="en-US" sz="2800" dirty="0"/>
              </a:p>
            </p:txBody>
          </p:sp>
          <p:sp>
            <p:nvSpPr>
              <p:cNvPr id="16" name="Rectangle 15"/>
              <p:cNvSpPr/>
              <p:nvPr/>
            </p:nvSpPr>
            <p:spPr>
              <a:xfrm>
                <a:off x="8110670" y="2374431"/>
                <a:ext cx="365806" cy="523220"/>
              </a:xfrm>
              <a:prstGeom prst="rect">
                <a:avLst/>
              </a:prstGeom>
            </p:spPr>
            <p:txBody>
              <a:bodyPr wrap="none">
                <a:spAutoFit/>
              </a:bodyPr>
              <a:lstStyle/>
              <a:p>
                <a:r>
                  <a:rPr lang="en-US" sz="2800" b="1" dirty="0"/>
                  <a:t>:</a:t>
                </a:r>
                <a:r>
                  <a:rPr lang="en-US" sz="2800" dirty="0"/>
                  <a:t> </a:t>
                </a:r>
              </a:p>
            </p:txBody>
          </p:sp>
        </p:grpSp>
      </p:grpSp>
      <p:grpSp>
        <p:nvGrpSpPr>
          <p:cNvPr id="26" name="Group 25"/>
          <p:cNvGrpSpPr/>
          <p:nvPr/>
        </p:nvGrpSpPr>
        <p:grpSpPr>
          <a:xfrm>
            <a:off x="5753610" y="3321279"/>
            <a:ext cx="3419596" cy="523220"/>
            <a:chOff x="5753610" y="3321279"/>
            <a:chExt cx="3419596" cy="523220"/>
          </a:xfrm>
        </p:grpSpPr>
        <p:sp>
          <p:nvSpPr>
            <p:cNvPr id="10" name="Rectangle 9"/>
            <p:cNvSpPr/>
            <p:nvPr/>
          </p:nvSpPr>
          <p:spPr>
            <a:xfrm>
              <a:off x="5753610" y="3321279"/>
              <a:ext cx="2327881" cy="523220"/>
            </a:xfrm>
            <a:prstGeom prst="rect">
              <a:avLst/>
            </a:prstGeom>
          </p:spPr>
          <p:txBody>
            <a:bodyPr wrap="none">
              <a:spAutoFit/>
            </a:bodyPr>
            <a:lstStyle/>
            <a:p>
              <a:r>
                <a:rPr lang="ar-SA" sz="2800" dirty="0" smtClean="0"/>
                <a:t>أَقْرَأُ </a:t>
              </a:r>
              <a:r>
                <a:rPr lang="ar-SA" sz="2800" dirty="0"/>
                <a:t>الْقُرْآنَ الْكَرِيمَ</a:t>
              </a:r>
              <a:r>
                <a:rPr lang="en-US" sz="2800" dirty="0"/>
                <a:t>. </a:t>
              </a:r>
            </a:p>
          </p:txBody>
        </p:sp>
        <p:sp>
          <p:nvSpPr>
            <p:cNvPr id="17" name="Rectangle 16"/>
            <p:cNvSpPr/>
            <p:nvPr/>
          </p:nvSpPr>
          <p:spPr>
            <a:xfrm>
              <a:off x="8361765" y="3321279"/>
              <a:ext cx="811441" cy="523220"/>
            </a:xfrm>
            <a:prstGeom prst="rect">
              <a:avLst/>
            </a:prstGeom>
          </p:spPr>
          <p:txBody>
            <a:bodyPr wrap="none">
              <a:spAutoFit/>
            </a:bodyPr>
            <a:lstStyle/>
            <a:p>
              <a:r>
                <a:rPr lang="ar-SA" sz="2800" b="1" dirty="0"/>
                <a:t>الْاِبْنُ</a:t>
              </a:r>
              <a:r>
                <a:rPr lang="en-US" sz="2800" b="1" dirty="0"/>
                <a:t> </a:t>
              </a:r>
              <a:endParaRPr lang="en-US" sz="2800" dirty="0"/>
            </a:p>
          </p:txBody>
        </p:sp>
        <p:sp>
          <p:nvSpPr>
            <p:cNvPr id="18" name="Rectangle 17"/>
            <p:cNvSpPr/>
            <p:nvPr/>
          </p:nvSpPr>
          <p:spPr>
            <a:xfrm>
              <a:off x="8151547" y="3321279"/>
              <a:ext cx="284052" cy="523220"/>
            </a:xfrm>
            <a:prstGeom prst="rect">
              <a:avLst/>
            </a:prstGeom>
          </p:spPr>
          <p:txBody>
            <a:bodyPr wrap="none">
              <a:spAutoFit/>
            </a:bodyPr>
            <a:lstStyle/>
            <a:p>
              <a:r>
                <a:rPr lang="en-US" sz="2800" b="1" dirty="0"/>
                <a:t>:</a:t>
              </a:r>
              <a:endParaRPr lang="en-US" sz="2800" dirty="0"/>
            </a:p>
          </p:txBody>
        </p:sp>
      </p:grpSp>
      <p:grpSp>
        <p:nvGrpSpPr>
          <p:cNvPr id="27" name="Group 26"/>
          <p:cNvGrpSpPr/>
          <p:nvPr/>
        </p:nvGrpSpPr>
        <p:grpSpPr>
          <a:xfrm>
            <a:off x="2851975" y="3990667"/>
            <a:ext cx="6341309" cy="570284"/>
            <a:chOff x="2851975" y="3990667"/>
            <a:chExt cx="6341309" cy="570284"/>
          </a:xfrm>
        </p:grpSpPr>
        <p:sp>
          <p:nvSpPr>
            <p:cNvPr id="12" name="Rectangle 11"/>
            <p:cNvSpPr/>
            <p:nvPr/>
          </p:nvSpPr>
          <p:spPr>
            <a:xfrm>
              <a:off x="2851975" y="4037731"/>
              <a:ext cx="5091458" cy="523220"/>
            </a:xfrm>
            <a:prstGeom prst="rect">
              <a:avLst/>
            </a:prstGeom>
          </p:spPr>
          <p:txBody>
            <a:bodyPr wrap="none">
              <a:spAutoFit/>
            </a:bodyPr>
            <a:lstStyle/>
            <a:p>
              <a:r>
                <a:rPr lang="ar-SA" sz="2800" dirty="0" smtClean="0"/>
                <a:t>هَلْ </a:t>
              </a:r>
              <a:r>
                <a:rPr lang="ar-SA" sz="2800" dirty="0"/>
                <a:t>تَعْلَمُ عَنْ سُورَةِ الْمَكِّيَّةِ وَسُورَةِ الْمَدَنِيَّةِ؟</a:t>
              </a:r>
              <a:r>
                <a:rPr lang="en-US" sz="2800" dirty="0"/>
                <a:t> </a:t>
              </a:r>
            </a:p>
          </p:txBody>
        </p:sp>
        <p:sp>
          <p:nvSpPr>
            <p:cNvPr id="19" name="Rectangle 18"/>
            <p:cNvSpPr/>
            <p:nvPr/>
          </p:nvSpPr>
          <p:spPr>
            <a:xfrm>
              <a:off x="8441155" y="4029908"/>
              <a:ext cx="752129" cy="523220"/>
            </a:xfrm>
            <a:prstGeom prst="rect">
              <a:avLst/>
            </a:prstGeom>
          </p:spPr>
          <p:txBody>
            <a:bodyPr wrap="none">
              <a:spAutoFit/>
            </a:bodyPr>
            <a:lstStyle/>
            <a:p>
              <a:r>
                <a:rPr lang="ar-SA" sz="2800" b="1" dirty="0"/>
                <a:t>الْأَبُ</a:t>
              </a:r>
              <a:r>
                <a:rPr lang="en-US" sz="2800" b="1" dirty="0"/>
                <a:t> </a:t>
              </a:r>
              <a:endParaRPr lang="en-US" sz="2800" dirty="0"/>
            </a:p>
          </p:txBody>
        </p:sp>
        <p:sp>
          <p:nvSpPr>
            <p:cNvPr id="20" name="Rectangle 19"/>
            <p:cNvSpPr/>
            <p:nvPr/>
          </p:nvSpPr>
          <p:spPr>
            <a:xfrm flipH="1">
              <a:off x="8169440" y="3990667"/>
              <a:ext cx="188059" cy="523220"/>
            </a:xfrm>
            <a:prstGeom prst="rect">
              <a:avLst/>
            </a:prstGeom>
          </p:spPr>
          <p:txBody>
            <a:bodyPr wrap="square">
              <a:spAutoFit/>
            </a:bodyPr>
            <a:lstStyle/>
            <a:p>
              <a:r>
                <a:rPr lang="en-US" sz="2800" b="1" dirty="0"/>
                <a:t>:</a:t>
              </a:r>
              <a:endParaRPr lang="en-US" sz="2800" dirty="0"/>
            </a:p>
          </p:txBody>
        </p:sp>
      </p:grpSp>
      <p:grpSp>
        <p:nvGrpSpPr>
          <p:cNvPr id="28" name="Group 27"/>
          <p:cNvGrpSpPr/>
          <p:nvPr/>
        </p:nvGrpSpPr>
        <p:grpSpPr>
          <a:xfrm>
            <a:off x="195174" y="5059134"/>
            <a:ext cx="9091710" cy="1046440"/>
            <a:chOff x="195174" y="5059134"/>
            <a:chExt cx="9091710" cy="1046440"/>
          </a:xfrm>
        </p:grpSpPr>
        <p:sp>
          <p:nvSpPr>
            <p:cNvPr id="13" name="Rectangle 12"/>
            <p:cNvSpPr/>
            <p:nvPr/>
          </p:nvSpPr>
          <p:spPr>
            <a:xfrm>
              <a:off x="195174" y="5151467"/>
              <a:ext cx="8124902" cy="954107"/>
            </a:xfrm>
            <a:prstGeom prst="rect">
              <a:avLst/>
            </a:prstGeom>
          </p:spPr>
          <p:txBody>
            <a:bodyPr wrap="square">
              <a:spAutoFit/>
            </a:bodyPr>
            <a:lstStyle/>
            <a:p>
              <a:r>
                <a:rPr lang="ar-SA" sz="2800" b="1" dirty="0" smtClean="0"/>
                <a:t>ُ</a:t>
              </a:r>
              <a:r>
                <a:rPr lang="en-US" sz="2800" b="1" dirty="0" smtClean="0"/>
                <a:t> </a:t>
              </a:r>
              <a:r>
                <a:rPr lang="ar-SA" sz="2800" dirty="0" smtClean="0"/>
                <a:t>نَعَمْ</a:t>
              </a:r>
              <a:r>
                <a:rPr lang="ar-SA" sz="2800" dirty="0"/>
                <a:t>، إِنَّ السُّورَةَ الْمَكِّيَّةَ هِيَ الَّتِي نَزَلَتْ قَبْلَ الْهِجْرَةِ وَلَوْ فِي غَيْرِ مَكَّةَ وَالسُّورَةَ الْمَدَنِيَّةَ هِيَ الَّتِي نَزَلَتْ بَعْدَ الْهِجْرَةِ وَلَوْ فِي غَيْرِ الْمَدِينَةِ</a:t>
              </a:r>
              <a:endParaRPr lang="en-US" sz="2800" dirty="0"/>
            </a:p>
          </p:txBody>
        </p:sp>
        <p:sp>
          <p:nvSpPr>
            <p:cNvPr id="21" name="Rectangle 20"/>
            <p:cNvSpPr/>
            <p:nvPr/>
          </p:nvSpPr>
          <p:spPr>
            <a:xfrm>
              <a:off x="8557197" y="5105400"/>
              <a:ext cx="729687" cy="523220"/>
            </a:xfrm>
            <a:prstGeom prst="rect">
              <a:avLst/>
            </a:prstGeom>
          </p:spPr>
          <p:txBody>
            <a:bodyPr wrap="none">
              <a:spAutoFit/>
            </a:bodyPr>
            <a:lstStyle/>
            <a:p>
              <a:r>
                <a:rPr lang="ar-SA" sz="2800" b="1" dirty="0"/>
                <a:t>الْاِبْن</a:t>
              </a:r>
              <a:endParaRPr lang="en-US" sz="2800" dirty="0"/>
            </a:p>
          </p:txBody>
        </p:sp>
        <p:sp>
          <p:nvSpPr>
            <p:cNvPr id="22" name="Rectangle 21"/>
            <p:cNvSpPr/>
            <p:nvPr/>
          </p:nvSpPr>
          <p:spPr>
            <a:xfrm>
              <a:off x="8196460" y="5059134"/>
              <a:ext cx="365806" cy="523220"/>
            </a:xfrm>
            <a:prstGeom prst="rect">
              <a:avLst/>
            </a:prstGeom>
          </p:spPr>
          <p:txBody>
            <a:bodyPr wrap="none">
              <a:spAutoFit/>
            </a:bodyPr>
            <a:lstStyle/>
            <a:p>
              <a:r>
                <a:rPr lang="en-US" sz="2800" b="1" dirty="0"/>
                <a:t>:</a:t>
              </a:r>
              <a:r>
                <a:rPr lang="en-US" sz="2800" dirty="0"/>
                <a:t> </a:t>
              </a:r>
            </a:p>
          </p:txBody>
        </p:sp>
      </p:grpSp>
      <p:sp>
        <p:nvSpPr>
          <p:cNvPr id="29" name="Rectangle 28"/>
          <p:cNvSpPr/>
          <p:nvPr/>
        </p:nvSpPr>
        <p:spPr>
          <a:xfrm>
            <a:off x="-6824" y="6488668"/>
            <a:ext cx="8001000" cy="369332"/>
          </a:xfrm>
          <a:prstGeom prst="rect">
            <a:avLst/>
          </a:prstGeom>
        </p:spPr>
        <p:txBody>
          <a:bodyPr wrap="square">
            <a:spAutoFit/>
          </a:bodyPr>
          <a:lstStyle/>
          <a:p>
            <a:r>
              <a:rPr lang="en-US" dirty="0" err="1">
                <a:latin typeface="NikoshBAN" pitchFamily="2" charset="0"/>
                <a:cs typeface="NikoshBAN" pitchFamily="2" charset="0"/>
              </a:rPr>
              <a:t>জামিলাতুন</a:t>
            </a:r>
            <a:r>
              <a:rPr lang="en-US" dirty="0">
                <a:latin typeface="NikoshBAN" pitchFamily="2" charset="0"/>
                <a:cs typeface="NikoshBAN" pitchFamily="2" charset="0"/>
              </a:rPr>
              <a:t> </a:t>
            </a:r>
            <a:r>
              <a:rPr lang="en-US" dirty="0" err="1">
                <a:latin typeface="NikoshBAN" pitchFamily="2" charset="0"/>
                <a:cs typeface="NikoshBAN" pitchFamily="2" charset="0"/>
              </a:rPr>
              <a:t>নেছা</a:t>
            </a:r>
            <a:r>
              <a:rPr lang="en-US" dirty="0">
                <a:latin typeface="NikoshBAN" pitchFamily="2" charset="0"/>
                <a:cs typeface="NikoshBAN" pitchFamily="2" charset="0"/>
              </a:rPr>
              <a:t> , </a:t>
            </a:r>
            <a:r>
              <a:rPr lang="en-US" dirty="0" err="1">
                <a:latin typeface="NikoshBAN" pitchFamily="2" charset="0"/>
                <a:cs typeface="NikoshBAN" pitchFamily="2" charset="0"/>
              </a:rPr>
              <a:t>সহকারী</a:t>
            </a:r>
            <a:r>
              <a:rPr lang="en-US" dirty="0">
                <a:latin typeface="NikoshBAN" pitchFamily="2" charset="0"/>
                <a:cs typeface="NikoshBAN" pitchFamily="2" charset="0"/>
              </a:rPr>
              <a:t> </a:t>
            </a:r>
            <a:r>
              <a:rPr lang="en-US" dirty="0" err="1">
                <a:latin typeface="NikoshBAN" pitchFamily="2" charset="0"/>
                <a:cs typeface="NikoshBAN" pitchFamily="2" charset="0"/>
              </a:rPr>
              <a:t>মৌলভী</a:t>
            </a:r>
            <a:r>
              <a:rPr lang="en-US" dirty="0">
                <a:latin typeface="NikoshBAN" pitchFamily="2" charset="0"/>
                <a:cs typeface="NikoshBAN" pitchFamily="2" charset="0"/>
              </a:rPr>
              <a:t>, </a:t>
            </a:r>
            <a:r>
              <a:rPr lang="en-US" dirty="0" err="1">
                <a:latin typeface="NikoshBAN" pitchFamily="2" charset="0"/>
                <a:cs typeface="NikoshBAN" pitchFamily="2" charset="0"/>
              </a:rPr>
              <a:t>ছড়ারকুটি</a:t>
            </a:r>
            <a:r>
              <a:rPr lang="en-US" dirty="0">
                <a:latin typeface="NikoshBAN" pitchFamily="2" charset="0"/>
                <a:cs typeface="NikoshBAN" pitchFamily="2" charset="0"/>
              </a:rPr>
              <a:t> </a:t>
            </a:r>
            <a:r>
              <a:rPr lang="en-US" dirty="0" err="1">
                <a:latin typeface="NikoshBAN" pitchFamily="2" charset="0"/>
                <a:cs typeface="NikoshBAN" pitchFamily="2" charset="0"/>
              </a:rPr>
              <a:t>আল</a:t>
            </a:r>
            <a:r>
              <a:rPr lang="en-US" dirty="0">
                <a:latin typeface="NikoshBAN" pitchFamily="2" charset="0"/>
                <a:cs typeface="NikoshBAN" pitchFamily="2" charset="0"/>
              </a:rPr>
              <a:t> </a:t>
            </a:r>
            <a:r>
              <a:rPr lang="en-US" dirty="0" err="1">
                <a:latin typeface="NikoshBAN" pitchFamily="2" charset="0"/>
                <a:cs typeface="NikoshBAN" pitchFamily="2" charset="0"/>
              </a:rPr>
              <a:t>ওয়াহেদীয়া</a:t>
            </a:r>
            <a:r>
              <a:rPr lang="en-US" dirty="0">
                <a:latin typeface="NikoshBAN" pitchFamily="2" charset="0"/>
                <a:cs typeface="NikoshBAN" pitchFamily="2" charset="0"/>
              </a:rPr>
              <a:t> ‍</a:t>
            </a:r>
            <a:r>
              <a:rPr lang="en-US" dirty="0" err="1">
                <a:latin typeface="NikoshBAN" pitchFamily="2" charset="0"/>
                <a:cs typeface="NikoshBAN" pitchFamily="2" charset="0"/>
              </a:rPr>
              <a:t>দ্বি-মুখী</a:t>
            </a:r>
            <a:r>
              <a:rPr lang="en-US" dirty="0">
                <a:latin typeface="NikoshBAN" pitchFamily="2" charset="0"/>
                <a:cs typeface="NikoshBAN" pitchFamily="2" charset="0"/>
              </a:rPr>
              <a:t> </a:t>
            </a:r>
            <a:r>
              <a:rPr lang="en-US" dirty="0" err="1">
                <a:latin typeface="NikoshBAN" pitchFamily="2" charset="0"/>
                <a:cs typeface="NikoshBAN" pitchFamily="2" charset="0"/>
              </a:rPr>
              <a:t>দাখিল</a:t>
            </a:r>
            <a:r>
              <a:rPr lang="en-US" dirty="0">
                <a:latin typeface="NikoshBAN" pitchFamily="2" charset="0"/>
                <a:cs typeface="NikoshBAN" pitchFamily="2" charset="0"/>
              </a:rPr>
              <a:t> </a:t>
            </a:r>
            <a:r>
              <a:rPr lang="en-US" dirty="0" err="1">
                <a:latin typeface="NikoshBAN" pitchFamily="2" charset="0"/>
                <a:cs typeface="NikoshBAN" pitchFamily="2" charset="0"/>
              </a:rPr>
              <a:t>মাদ্রাসা</a:t>
            </a:r>
            <a:r>
              <a:rPr lang="en-US" dirty="0">
                <a:latin typeface="NikoshBAN" pitchFamily="2" charset="0"/>
                <a:cs typeface="NikoshBAN" pitchFamily="2" charset="0"/>
              </a:rPr>
              <a:t>, </a:t>
            </a:r>
            <a:r>
              <a:rPr lang="en-US" dirty="0" err="1">
                <a:latin typeface="NikoshBAN" pitchFamily="2" charset="0"/>
                <a:cs typeface="NikoshBAN" pitchFamily="2" charset="0"/>
              </a:rPr>
              <a:t>সুন্দরগঞ্জ</a:t>
            </a:r>
            <a:r>
              <a:rPr lang="en-US" dirty="0">
                <a:latin typeface="NikoshBAN" pitchFamily="2" charset="0"/>
                <a:cs typeface="NikoshBAN" pitchFamily="2" charset="0"/>
              </a:rPr>
              <a:t>, </a:t>
            </a:r>
            <a:r>
              <a:rPr lang="en-US" dirty="0" err="1">
                <a:latin typeface="NikoshBAN" pitchFamily="2" charset="0"/>
                <a:cs typeface="NikoshBAN" pitchFamily="2" charset="0"/>
              </a:rPr>
              <a:t>গাইবান্ধা</a:t>
            </a:r>
            <a:r>
              <a:rPr lang="en-US" dirty="0">
                <a:latin typeface="NikoshBAN" pitchFamily="2" charset="0"/>
                <a:cs typeface="NikoshBAN" pitchFamily="2" charset="0"/>
              </a:rPr>
              <a:t>।</a:t>
            </a:r>
          </a:p>
        </p:txBody>
      </p:sp>
    </p:spTree>
    <p:extLst>
      <p:ext uri="{BB962C8B-B14F-4D97-AF65-F5344CB8AC3E}">
        <p14:creationId xmlns:p14="http://schemas.microsoft.com/office/powerpoint/2010/main" val="5307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164" y="762000"/>
            <a:ext cx="9001836" cy="707886"/>
          </a:xfrm>
          <a:prstGeom prst="rect">
            <a:avLst/>
          </a:prstGeom>
        </p:spPr>
        <p:txBody>
          <a:bodyPr wrap="square">
            <a:spAutoFit/>
          </a:bodyPr>
          <a:lstStyle/>
          <a:p>
            <a:pPr lvl="0"/>
            <a:r>
              <a:rPr lang="en-US" sz="2000" dirty="0">
                <a:latin typeface="NikoshBAN" pitchFamily="2" charset="0"/>
                <a:cs typeface="NikoshBAN" pitchFamily="2" charset="0"/>
              </a:rPr>
              <a:t>(</a:t>
            </a:r>
            <a:r>
              <a:rPr lang="bn-IN" sz="2000" dirty="0">
                <a:latin typeface="NikoshBAN" pitchFamily="2" charset="0"/>
                <a:cs typeface="NikoshBAN" pitchFamily="2" charset="0"/>
              </a:rPr>
              <a:t>পুত্র: হ্যাঁ! মাক্কি সুরা হলো যা হিজরতের পূর্বে নাজিল হয়েছে যদিও তা মক্কার বাইরে হয়। আর মাদানি সুরা হলো যা মদিনার পরে নাজিল হয়েছে যদিও তা মদিনার বাইরে হয়।)</a:t>
            </a:r>
            <a:endParaRPr lang="bn-BD" sz="2000" dirty="0">
              <a:latin typeface="NikoshBAN" pitchFamily="2" charset="0"/>
              <a:cs typeface="NikoshBAN" pitchFamily="2" charset="0"/>
            </a:endParaRPr>
          </a:p>
        </p:txBody>
      </p:sp>
      <p:grpSp>
        <p:nvGrpSpPr>
          <p:cNvPr id="8" name="Group 7"/>
          <p:cNvGrpSpPr/>
          <p:nvPr/>
        </p:nvGrpSpPr>
        <p:grpSpPr>
          <a:xfrm>
            <a:off x="2509891" y="2133600"/>
            <a:ext cx="6694885" cy="568642"/>
            <a:chOff x="2509891" y="2133600"/>
            <a:chExt cx="6694885" cy="568642"/>
          </a:xfrm>
        </p:grpSpPr>
        <p:sp>
          <p:nvSpPr>
            <p:cNvPr id="4" name="Rectangle 3"/>
            <p:cNvSpPr/>
            <p:nvPr/>
          </p:nvSpPr>
          <p:spPr>
            <a:xfrm>
              <a:off x="8534400" y="2133600"/>
              <a:ext cx="670376" cy="523220"/>
            </a:xfrm>
            <a:prstGeom prst="rect">
              <a:avLst/>
            </a:prstGeom>
          </p:spPr>
          <p:txBody>
            <a:bodyPr wrap="none">
              <a:spAutoFit/>
            </a:bodyPr>
            <a:lstStyle/>
            <a:p>
              <a:r>
                <a:rPr lang="ar-SA" sz="2800" b="1" dirty="0"/>
                <a:t>الْأَب</a:t>
              </a:r>
              <a:endParaRPr lang="en-US" sz="2800" dirty="0"/>
            </a:p>
          </p:txBody>
        </p:sp>
        <p:sp>
          <p:nvSpPr>
            <p:cNvPr id="5" name="Rectangle 4"/>
            <p:cNvSpPr/>
            <p:nvPr/>
          </p:nvSpPr>
          <p:spPr>
            <a:xfrm>
              <a:off x="8153400" y="2169207"/>
              <a:ext cx="284052" cy="523220"/>
            </a:xfrm>
            <a:prstGeom prst="rect">
              <a:avLst/>
            </a:prstGeom>
          </p:spPr>
          <p:txBody>
            <a:bodyPr wrap="none">
              <a:spAutoFit/>
            </a:bodyPr>
            <a:lstStyle/>
            <a:p>
              <a:r>
                <a:rPr lang="en-US" sz="2800" b="1" dirty="0"/>
                <a:t>:</a:t>
              </a:r>
              <a:endParaRPr lang="en-US" sz="2800" dirty="0"/>
            </a:p>
          </p:txBody>
        </p:sp>
        <p:sp>
          <p:nvSpPr>
            <p:cNvPr id="7" name="Rectangle 6"/>
            <p:cNvSpPr/>
            <p:nvPr/>
          </p:nvSpPr>
          <p:spPr>
            <a:xfrm>
              <a:off x="2509891" y="2179022"/>
              <a:ext cx="5633273" cy="523220"/>
            </a:xfrm>
            <a:prstGeom prst="rect">
              <a:avLst/>
            </a:prstGeom>
          </p:spPr>
          <p:txBody>
            <a:bodyPr wrap="none">
              <a:spAutoFit/>
            </a:bodyPr>
            <a:lstStyle/>
            <a:p>
              <a:r>
                <a:rPr lang="ar-SA" sz="2800" dirty="0"/>
                <a:t>مَا هِيَ خَصَائِصُ السُّورَةِ الْمَكِّيَّةِ وَالسُّورَةِ الْمَدَنِيَّةِ؟</a:t>
              </a:r>
              <a:endParaRPr lang="en-US" sz="2800" dirty="0"/>
            </a:p>
          </p:txBody>
        </p:sp>
      </p:grpSp>
      <p:sp>
        <p:nvSpPr>
          <p:cNvPr id="9" name="Rectangle 8"/>
          <p:cNvSpPr/>
          <p:nvPr/>
        </p:nvSpPr>
        <p:spPr>
          <a:xfrm>
            <a:off x="2209800" y="2753000"/>
            <a:ext cx="3725700" cy="400110"/>
          </a:xfrm>
          <a:prstGeom prst="rect">
            <a:avLst/>
          </a:prstGeom>
        </p:spPr>
        <p:txBody>
          <a:bodyPr wrap="none">
            <a:spAutoFit/>
          </a:bodyPr>
          <a:lstStyle/>
          <a:p>
            <a:pPr lvl="0"/>
            <a:r>
              <a:rPr lang="en-US" sz="2000" dirty="0">
                <a:latin typeface="NikoshBAN" pitchFamily="2" charset="0"/>
                <a:cs typeface="NikoshBAN" pitchFamily="2" charset="0"/>
              </a:rPr>
              <a:t>(</a:t>
            </a:r>
            <a:r>
              <a:rPr lang="bn-IN" sz="2000" dirty="0">
                <a:latin typeface="NikoshBAN" pitchFamily="2" charset="0"/>
                <a:cs typeface="NikoshBAN" pitchFamily="2" charset="0"/>
              </a:rPr>
              <a:t>পিতা: মাক্কি এবং মাদানি সুরার বৈশিষ্ট্য কী</a:t>
            </a:r>
            <a:r>
              <a:rPr lang="en-US" sz="2000" dirty="0">
                <a:latin typeface="NikoshBAN" pitchFamily="2" charset="0"/>
                <a:cs typeface="NikoshBAN" pitchFamily="2" charset="0"/>
              </a:rPr>
              <a:t>?)</a:t>
            </a:r>
          </a:p>
        </p:txBody>
      </p:sp>
      <p:grpSp>
        <p:nvGrpSpPr>
          <p:cNvPr id="13" name="Group 12"/>
          <p:cNvGrpSpPr/>
          <p:nvPr/>
        </p:nvGrpSpPr>
        <p:grpSpPr>
          <a:xfrm>
            <a:off x="-36182" y="3225617"/>
            <a:ext cx="9297994" cy="954107"/>
            <a:chOff x="-36182" y="3225617"/>
            <a:chExt cx="9297994" cy="954107"/>
          </a:xfrm>
        </p:grpSpPr>
        <p:sp>
          <p:nvSpPr>
            <p:cNvPr id="10" name="Rectangle 9"/>
            <p:cNvSpPr/>
            <p:nvPr/>
          </p:nvSpPr>
          <p:spPr>
            <a:xfrm>
              <a:off x="8532125" y="3244334"/>
              <a:ext cx="729687" cy="523220"/>
            </a:xfrm>
            <a:prstGeom prst="rect">
              <a:avLst/>
            </a:prstGeom>
          </p:spPr>
          <p:txBody>
            <a:bodyPr wrap="none">
              <a:spAutoFit/>
            </a:bodyPr>
            <a:lstStyle/>
            <a:p>
              <a:r>
                <a:rPr lang="ar-SA" sz="2800" b="1" dirty="0"/>
                <a:t>الْاِبْنُ</a:t>
              </a:r>
              <a:endParaRPr lang="en-US" sz="2800" dirty="0"/>
            </a:p>
          </p:txBody>
        </p:sp>
        <p:sp>
          <p:nvSpPr>
            <p:cNvPr id="11" name="Rectangle 10"/>
            <p:cNvSpPr/>
            <p:nvPr/>
          </p:nvSpPr>
          <p:spPr>
            <a:xfrm>
              <a:off x="8181694" y="3244334"/>
              <a:ext cx="284052" cy="523220"/>
            </a:xfrm>
            <a:prstGeom prst="rect">
              <a:avLst/>
            </a:prstGeom>
          </p:spPr>
          <p:txBody>
            <a:bodyPr wrap="none">
              <a:spAutoFit/>
            </a:bodyPr>
            <a:lstStyle/>
            <a:p>
              <a:r>
                <a:rPr lang="en-US" sz="2800" b="1" dirty="0"/>
                <a:t>:</a:t>
              </a:r>
              <a:endParaRPr lang="en-US" sz="2800" dirty="0"/>
            </a:p>
          </p:txBody>
        </p:sp>
        <p:sp>
          <p:nvSpPr>
            <p:cNvPr id="12" name="Rectangle 11"/>
            <p:cNvSpPr/>
            <p:nvPr/>
          </p:nvSpPr>
          <p:spPr>
            <a:xfrm>
              <a:off x="-36182" y="3225617"/>
              <a:ext cx="8382000" cy="954107"/>
            </a:xfrm>
            <a:prstGeom prst="rect">
              <a:avLst/>
            </a:prstGeom>
          </p:spPr>
          <p:txBody>
            <a:bodyPr wrap="square">
              <a:spAutoFit/>
            </a:bodyPr>
            <a:lstStyle/>
            <a:p>
              <a:r>
                <a:rPr lang="ar-SA" sz="2800" dirty="0"/>
                <a:t>السُّورَةُ الْمَكِّيَّةُ نَزَلَتْ بِالْوَعْدِ وَالْوَعِيدِ، وَالتَّبْشِيرِ وَالتَّحْذِيرِ، وَالسُّورَةُ الْمَدَنِيَّةُ نَزَلَتْ بِالْأَحْكَامِ التَّشْرِيعِيَّةِ غَالِبًا</a:t>
              </a:r>
              <a:endParaRPr lang="en-US" sz="2800" dirty="0"/>
            </a:p>
          </p:txBody>
        </p:sp>
      </p:grpSp>
      <p:sp>
        <p:nvSpPr>
          <p:cNvPr id="14" name="Rectangle 13"/>
          <p:cNvSpPr/>
          <p:nvPr/>
        </p:nvSpPr>
        <p:spPr>
          <a:xfrm>
            <a:off x="81630" y="4419600"/>
            <a:ext cx="9180182" cy="707886"/>
          </a:xfrm>
          <a:prstGeom prst="rect">
            <a:avLst/>
          </a:prstGeom>
        </p:spPr>
        <p:txBody>
          <a:bodyPr wrap="square">
            <a:spAutoFit/>
          </a:bodyPr>
          <a:lstStyle/>
          <a:p>
            <a:pPr lvl="0"/>
            <a:r>
              <a:rPr lang="en-US" sz="2000" dirty="0">
                <a:latin typeface="NikoshBAN" pitchFamily="2" charset="0"/>
                <a:cs typeface="NikoshBAN" pitchFamily="2" charset="0"/>
              </a:rPr>
              <a:t>(</a:t>
            </a:r>
            <a:r>
              <a:rPr lang="bn-IN" sz="2000" dirty="0">
                <a:latin typeface="NikoshBAN" pitchFamily="2" charset="0"/>
                <a:cs typeface="NikoshBAN" pitchFamily="2" charset="0"/>
              </a:rPr>
              <a:t>পুত্র: মাক্কি সুরা নাজিল হয়েছে ওয়াদা</a:t>
            </a:r>
            <a:r>
              <a:rPr lang="en-US" sz="2000" dirty="0">
                <a:latin typeface="NikoshBAN" pitchFamily="2" charset="0"/>
                <a:cs typeface="NikoshBAN" pitchFamily="2" charset="0"/>
              </a:rPr>
              <a:t>, </a:t>
            </a:r>
            <a:r>
              <a:rPr lang="bn-IN" sz="2000" dirty="0">
                <a:latin typeface="NikoshBAN" pitchFamily="2" charset="0"/>
                <a:cs typeface="NikoshBAN" pitchFamily="2" charset="0"/>
              </a:rPr>
              <a:t>শাস্তির হুমকি</a:t>
            </a:r>
            <a:r>
              <a:rPr lang="en-US" sz="2000" dirty="0">
                <a:latin typeface="NikoshBAN" pitchFamily="2" charset="0"/>
                <a:cs typeface="NikoshBAN" pitchFamily="2" charset="0"/>
              </a:rPr>
              <a:t>, </a:t>
            </a:r>
            <a:r>
              <a:rPr lang="bn-IN" sz="2000" dirty="0">
                <a:latin typeface="NikoshBAN" pitchFamily="2" charset="0"/>
                <a:cs typeface="NikoshBAN" pitchFamily="2" charset="0"/>
              </a:rPr>
              <a:t>সুসংবাদ ও ভীতি প্রদর্শন করে। আর মাদানি সুরার অধিকাংশ নাজিল হয়েছে শরিয়তের বিধি-বিধান নিয়ে।)</a:t>
            </a:r>
            <a:endParaRPr lang="en-US" sz="2000" dirty="0">
              <a:latin typeface="NikoshBAN" pitchFamily="2" charset="0"/>
              <a:cs typeface="NikoshBAN" pitchFamily="2" charset="0"/>
            </a:endParaRPr>
          </a:p>
        </p:txBody>
      </p:sp>
      <p:sp>
        <p:nvSpPr>
          <p:cNvPr id="15" name="Rectangle 14"/>
          <p:cNvSpPr/>
          <p:nvPr/>
        </p:nvSpPr>
        <p:spPr>
          <a:xfrm>
            <a:off x="-6824" y="6488668"/>
            <a:ext cx="8001000" cy="369332"/>
          </a:xfrm>
          <a:prstGeom prst="rect">
            <a:avLst/>
          </a:prstGeom>
        </p:spPr>
        <p:txBody>
          <a:bodyPr wrap="square">
            <a:spAutoFit/>
          </a:bodyPr>
          <a:lstStyle/>
          <a:p>
            <a:r>
              <a:rPr lang="en-US" dirty="0" err="1">
                <a:latin typeface="NikoshBAN" pitchFamily="2" charset="0"/>
                <a:cs typeface="NikoshBAN" pitchFamily="2" charset="0"/>
              </a:rPr>
              <a:t>জামিলাতুন</a:t>
            </a:r>
            <a:r>
              <a:rPr lang="en-US" dirty="0">
                <a:latin typeface="NikoshBAN" pitchFamily="2" charset="0"/>
                <a:cs typeface="NikoshBAN" pitchFamily="2" charset="0"/>
              </a:rPr>
              <a:t> </a:t>
            </a:r>
            <a:r>
              <a:rPr lang="en-US" dirty="0" err="1">
                <a:latin typeface="NikoshBAN" pitchFamily="2" charset="0"/>
                <a:cs typeface="NikoshBAN" pitchFamily="2" charset="0"/>
              </a:rPr>
              <a:t>নেছা</a:t>
            </a:r>
            <a:r>
              <a:rPr lang="en-US" dirty="0">
                <a:latin typeface="NikoshBAN" pitchFamily="2" charset="0"/>
                <a:cs typeface="NikoshBAN" pitchFamily="2" charset="0"/>
              </a:rPr>
              <a:t> , </a:t>
            </a:r>
            <a:r>
              <a:rPr lang="en-US" dirty="0" err="1">
                <a:latin typeface="NikoshBAN" pitchFamily="2" charset="0"/>
                <a:cs typeface="NikoshBAN" pitchFamily="2" charset="0"/>
              </a:rPr>
              <a:t>সহকারী</a:t>
            </a:r>
            <a:r>
              <a:rPr lang="en-US" dirty="0">
                <a:latin typeface="NikoshBAN" pitchFamily="2" charset="0"/>
                <a:cs typeface="NikoshBAN" pitchFamily="2" charset="0"/>
              </a:rPr>
              <a:t> </a:t>
            </a:r>
            <a:r>
              <a:rPr lang="en-US" dirty="0" err="1">
                <a:latin typeface="NikoshBAN" pitchFamily="2" charset="0"/>
                <a:cs typeface="NikoshBAN" pitchFamily="2" charset="0"/>
              </a:rPr>
              <a:t>মৌলভী</a:t>
            </a:r>
            <a:r>
              <a:rPr lang="en-US" dirty="0">
                <a:latin typeface="NikoshBAN" pitchFamily="2" charset="0"/>
                <a:cs typeface="NikoshBAN" pitchFamily="2" charset="0"/>
              </a:rPr>
              <a:t>, </a:t>
            </a:r>
            <a:r>
              <a:rPr lang="en-US" dirty="0" err="1">
                <a:latin typeface="NikoshBAN" pitchFamily="2" charset="0"/>
                <a:cs typeface="NikoshBAN" pitchFamily="2" charset="0"/>
              </a:rPr>
              <a:t>ছড়ারকুটি</a:t>
            </a:r>
            <a:r>
              <a:rPr lang="en-US" dirty="0">
                <a:latin typeface="NikoshBAN" pitchFamily="2" charset="0"/>
                <a:cs typeface="NikoshBAN" pitchFamily="2" charset="0"/>
              </a:rPr>
              <a:t> </a:t>
            </a:r>
            <a:r>
              <a:rPr lang="en-US" dirty="0" err="1">
                <a:latin typeface="NikoshBAN" pitchFamily="2" charset="0"/>
                <a:cs typeface="NikoshBAN" pitchFamily="2" charset="0"/>
              </a:rPr>
              <a:t>আল</a:t>
            </a:r>
            <a:r>
              <a:rPr lang="en-US" dirty="0">
                <a:latin typeface="NikoshBAN" pitchFamily="2" charset="0"/>
                <a:cs typeface="NikoshBAN" pitchFamily="2" charset="0"/>
              </a:rPr>
              <a:t> </a:t>
            </a:r>
            <a:r>
              <a:rPr lang="en-US" dirty="0" err="1">
                <a:latin typeface="NikoshBAN" pitchFamily="2" charset="0"/>
                <a:cs typeface="NikoshBAN" pitchFamily="2" charset="0"/>
              </a:rPr>
              <a:t>ওয়াহেদীয়া</a:t>
            </a:r>
            <a:r>
              <a:rPr lang="en-US" dirty="0">
                <a:latin typeface="NikoshBAN" pitchFamily="2" charset="0"/>
                <a:cs typeface="NikoshBAN" pitchFamily="2" charset="0"/>
              </a:rPr>
              <a:t> ‍</a:t>
            </a:r>
            <a:r>
              <a:rPr lang="en-US" dirty="0" err="1">
                <a:latin typeface="NikoshBAN" pitchFamily="2" charset="0"/>
                <a:cs typeface="NikoshBAN" pitchFamily="2" charset="0"/>
              </a:rPr>
              <a:t>দ্বি-মুখী</a:t>
            </a:r>
            <a:r>
              <a:rPr lang="en-US" dirty="0">
                <a:latin typeface="NikoshBAN" pitchFamily="2" charset="0"/>
                <a:cs typeface="NikoshBAN" pitchFamily="2" charset="0"/>
              </a:rPr>
              <a:t> </a:t>
            </a:r>
            <a:r>
              <a:rPr lang="en-US" dirty="0" err="1">
                <a:latin typeface="NikoshBAN" pitchFamily="2" charset="0"/>
                <a:cs typeface="NikoshBAN" pitchFamily="2" charset="0"/>
              </a:rPr>
              <a:t>দাখিল</a:t>
            </a:r>
            <a:r>
              <a:rPr lang="en-US" dirty="0">
                <a:latin typeface="NikoshBAN" pitchFamily="2" charset="0"/>
                <a:cs typeface="NikoshBAN" pitchFamily="2" charset="0"/>
              </a:rPr>
              <a:t> </a:t>
            </a:r>
            <a:r>
              <a:rPr lang="en-US" dirty="0" err="1">
                <a:latin typeface="NikoshBAN" pitchFamily="2" charset="0"/>
                <a:cs typeface="NikoshBAN" pitchFamily="2" charset="0"/>
              </a:rPr>
              <a:t>মাদ্রাসা</a:t>
            </a:r>
            <a:r>
              <a:rPr lang="en-US" dirty="0">
                <a:latin typeface="NikoshBAN" pitchFamily="2" charset="0"/>
                <a:cs typeface="NikoshBAN" pitchFamily="2" charset="0"/>
              </a:rPr>
              <a:t>, </a:t>
            </a:r>
            <a:r>
              <a:rPr lang="en-US" dirty="0" err="1">
                <a:latin typeface="NikoshBAN" pitchFamily="2" charset="0"/>
                <a:cs typeface="NikoshBAN" pitchFamily="2" charset="0"/>
              </a:rPr>
              <a:t>সুন্দরগঞ্জ</a:t>
            </a:r>
            <a:r>
              <a:rPr lang="en-US" dirty="0">
                <a:latin typeface="NikoshBAN" pitchFamily="2" charset="0"/>
                <a:cs typeface="NikoshBAN" pitchFamily="2" charset="0"/>
              </a:rPr>
              <a:t>, </a:t>
            </a:r>
            <a:r>
              <a:rPr lang="en-US" dirty="0" err="1">
                <a:latin typeface="NikoshBAN" pitchFamily="2" charset="0"/>
                <a:cs typeface="NikoshBAN" pitchFamily="2" charset="0"/>
              </a:rPr>
              <a:t>গাইবান্ধা</a:t>
            </a:r>
            <a:r>
              <a:rPr lang="en-US" dirty="0">
                <a:latin typeface="NikoshBAN" pitchFamily="2" charset="0"/>
                <a:cs typeface="NikoshBAN" pitchFamily="2" charset="0"/>
              </a:rPr>
              <a:t>।</a:t>
            </a:r>
          </a:p>
        </p:txBody>
      </p:sp>
    </p:spTree>
    <p:extLst>
      <p:ext uri="{BB962C8B-B14F-4D97-AF65-F5344CB8AC3E}">
        <p14:creationId xmlns:p14="http://schemas.microsoft.com/office/powerpoint/2010/main" val="262708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0" y="304800"/>
            <a:ext cx="1276311" cy="769441"/>
          </a:xfrm>
          <a:prstGeom prst="rect">
            <a:avLst/>
          </a:prstGeom>
        </p:spPr>
        <p:txBody>
          <a:bodyPr wrap="none">
            <a:spAutoFit/>
          </a:bodyPr>
          <a:lstStyle/>
          <a:p>
            <a:r>
              <a:rPr lang="ar-SA" sz="4400" u="sng" dirty="0">
                <a:solidFill>
                  <a:srgbClr val="002060"/>
                </a:solidFill>
              </a:rPr>
              <a:t>التقويم</a:t>
            </a:r>
            <a:endParaRPr lang="en-US" sz="4400" u="sng" dirty="0">
              <a:solidFill>
                <a:srgbClr val="002060"/>
              </a:solidFill>
            </a:endParaRPr>
          </a:p>
        </p:txBody>
      </p:sp>
      <p:sp>
        <p:nvSpPr>
          <p:cNvPr id="3" name="TextBox 2"/>
          <p:cNvSpPr txBox="1"/>
          <p:nvPr/>
        </p:nvSpPr>
        <p:spPr>
          <a:xfrm>
            <a:off x="228600" y="1380726"/>
            <a:ext cx="4038600" cy="523220"/>
          </a:xfrm>
          <a:prstGeom prst="rect">
            <a:avLst/>
          </a:prstGeom>
          <a:noFill/>
        </p:spPr>
        <p:txBody>
          <a:bodyPr wrap="square" rtlCol="0">
            <a:spAutoFit/>
          </a:bodyPr>
          <a:lstStyle/>
          <a:p>
            <a:r>
              <a:rPr lang="bn-BD" sz="2800" dirty="0" smtClean="0">
                <a:latin typeface="NikoshBAN" pitchFamily="2" charset="0"/>
                <a:cs typeface="NikoshBAN" pitchFamily="2" charset="0"/>
              </a:rPr>
              <a:t>মূল্যায়নের জন্য..........</a:t>
            </a:r>
            <a:endParaRPr lang="en-US" sz="2800" dirty="0">
              <a:latin typeface="NikoshBAN" pitchFamily="2" charset="0"/>
              <a:cs typeface="NikoshBAN" pitchFamily="2" charset="0"/>
            </a:endParaRPr>
          </a:p>
        </p:txBody>
      </p:sp>
      <p:sp>
        <p:nvSpPr>
          <p:cNvPr id="4" name="TextBox 3"/>
          <p:cNvSpPr txBox="1"/>
          <p:nvPr/>
        </p:nvSpPr>
        <p:spPr>
          <a:xfrm>
            <a:off x="1524000" y="2438400"/>
            <a:ext cx="4761240" cy="1477328"/>
          </a:xfrm>
          <a:prstGeom prst="rect">
            <a:avLst/>
          </a:prstGeom>
          <a:noFill/>
        </p:spPr>
        <p:txBody>
          <a:bodyPr wrap="none" rtlCol="0">
            <a:spAutoFit/>
          </a:bodyPr>
          <a:lstStyle/>
          <a:p>
            <a:pPr marL="285750" indent="-285750">
              <a:buFont typeface="Arial" pitchFamily="34" charset="0"/>
              <a:buChar char="•"/>
            </a:pPr>
            <a:r>
              <a:rPr lang="en-US" sz="2400" dirty="0" smtClean="0">
                <a:latin typeface="NikoshBAN" pitchFamily="2" charset="0"/>
                <a:cs typeface="NikoshBAN" pitchFamily="2" charset="0"/>
              </a:rPr>
              <a:t>দুই জন করে কথোপকথন কথোপকথন করবে।</a:t>
            </a:r>
          </a:p>
          <a:p>
            <a:pPr marL="285750" indent="-285750">
              <a:buFont typeface="Arial" pitchFamily="34" charset="0"/>
              <a:buChar char="•"/>
            </a:pPr>
            <a:r>
              <a:rPr lang="fa-IR" sz="2400" dirty="0" smtClean="0">
                <a:latin typeface="NikoshBAN" pitchFamily="2" charset="0"/>
              </a:rPr>
              <a:t> </a:t>
            </a:r>
            <a:r>
              <a:rPr lang="ar-SA" sz="2400" dirty="0">
                <a:latin typeface="NikoshBAN" pitchFamily="2" charset="0"/>
              </a:rPr>
              <a:t>كَمْ سَاعَةً يَقْرَأُ نُعْمَانُ الْقُرْآنَ الْكَرِيمَ كُلَّ </a:t>
            </a:r>
            <a:r>
              <a:rPr lang="ar-SA" sz="2400" dirty="0" smtClean="0">
                <a:latin typeface="NikoshBAN" pitchFamily="2" charset="0"/>
              </a:rPr>
              <a:t>يَوْمٍ؟</a:t>
            </a:r>
            <a:r>
              <a:rPr lang="en-US" sz="2400" dirty="0" smtClean="0">
                <a:latin typeface="NikoshBAN" pitchFamily="2" charset="0"/>
                <a:cs typeface="NikoshBAN" pitchFamily="2" charset="0"/>
              </a:rPr>
              <a:t> </a:t>
            </a:r>
          </a:p>
          <a:p>
            <a:pPr marL="285750" indent="-285750">
              <a:buFont typeface="Arial" pitchFamily="34" charset="0"/>
              <a:buChar char="•"/>
            </a:pPr>
            <a:r>
              <a:rPr lang="ar-SA" sz="2400" dirty="0">
                <a:latin typeface="NikoshBAN" pitchFamily="2" charset="0"/>
              </a:rPr>
              <a:t>السُّوَرُ الْمَكِّيَّةُ وَالْمَدَنِيَّةُ مَا هُمَا؟</a:t>
            </a:r>
            <a:endParaRPr lang="en-US" sz="2400" dirty="0" smtClean="0">
              <a:latin typeface="NikoshBAN" pitchFamily="2" charset="0"/>
              <a:cs typeface="NikoshBAN" pitchFamily="2" charset="0"/>
            </a:endParaRPr>
          </a:p>
          <a:p>
            <a:pPr marL="285750" indent="-285750">
              <a:buFont typeface="Arial" pitchFamily="34" charset="0"/>
              <a:buChar char="•"/>
            </a:pPr>
            <a:endParaRPr lang="en-US" dirty="0"/>
          </a:p>
        </p:txBody>
      </p:sp>
    </p:spTree>
    <p:extLst>
      <p:ext uri="{BB962C8B-B14F-4D97-AF65-F5344CB8AC3E}">
        <p14:creationId xmlns:p14="http://schemas.microsoft.com/office/powerpoint/2010/main" val="223837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7958" y="2533233"/>
            <a:ext cx="9120116" cy="2800767"/>
            <a:chOff x="67958" y="2533233"/>
            <a:chExt cx="9120116" cy="2800767"/>
          </a:xfrm>
        </p:grpSpPr>
        <p:sp>
          <p:nvSpPr>
            <p:cNvPr id="4" name="Rectangle 3"/>
            <p:cNvSpPr/>
            <p:nvPr/>
          </p:nvSpPr>
          <p:spPr>
            <a:xfrm>
              <a:off x="8234069" y="2533233"/>
              <a:ext cx="845103" cy="400110"/>
            </a:xfrm>
            <a:prstGeom prst="rect">
              <a:avLst/>
            </a:prstGeom>
          </p:spPr>
          <p:txBody>
            <a:bodyPr wrap="none">
              <a:spAutoFit/>
            </a:bodyPr>
            <a:lstStyle/>
            <a:p>
              <a:pPr lvl="0" algn="r"/>
              <a:r>
                <a:rPr lang="ar-SA" sz="2000" u="sng" dirty="0"/>
                <a:t>الْجَوَابُ</a:t>
              </a:r>
              <a:r>
                <a:rPr lang="en-US" sz="2000" u="sng" dirty="0"/>
                <a:t>:</a:t>
              </a:r>
            </a:p>
          </p:txBody>
        </p:sp>
        <p:sp>
          <p:nvSpPr>
            <p:cNvPr id="5" name="Rectangle 4"/>
            <p:cNvSpPr/>
            <p:nvPr/>
          </p:nvSpPr>
          <p:spPr>
            <a:xfrm>
              <a:off x="67958" y="2933343"/>
              <a:ext cx="9120116" cy="2400657"/>
            </a:xfrm>
            <a:prstGeom prst="rect">
              <a:avLst/>
            </a:prstGeom>
          </p:spPr>
          <p:txBody>
            <a:bodyPr wrap="square">
              <a:spAutoFit/>
            </a:bodyPr>
            <a:lstStyle/>
            <a:p>
              <a:pPr lvl="0" algn="r">
                <a:lnSpc>
                  <a:spcPct val="150000"/>
                </a:lnSpc>
              </a:pPr>
              <a:r>
                <a:rPr lang="ar-SA" sz="2400" dirty="0"/>
                <a:t>الْقُرْآنُ كِتَابُ اللهِ؛ اَلْقُرْآنُ كَلَامُ اللهِ تَعَالَى، نَزَلَ عَلَى رَسُولِ اللهِ صَلَّى اللهُ عَلَيْهِ وَسَلَّمَ فِي ثَلَاثٍ وَعِشْرِينَ سَنَةً فِي حَيَاتِهِ الْمَكِّيَّةِ وَالْمَدَنِيَّةِ. أَطْوَلُ السُّوَرِ فِي الْقُرْآنِ الْبَقَرَةُ، وَأَقْصَرُهَا سُورَةُ الْكَوْثَرِ. رَتَّبَ السُّوَرَ كَمَا هِيَ الْآنَ رَسُولُ اللهِ صَلَّى اللهُ عَلَيْهِ وَسَلَّمَ وَجَمَعَ الْقُرْآنَ بَعْدَ وَفَاةِ النَّبِيِّ صَلَّى اللهُ عَلَيْهِ وَسَلَّمَ أَبُو بَكْرٍ (رَضِ</a:t>
              </a:r>
              <a:r>
                <a:rPr lang="en-US" sz="2800" dirty="0"/>
                <a:t>).</a:t>
              </a:r>
              <a:endParaRPr lang="bn-BD" sz="2800" dirty="0"/>
            </a:p>
          </p:txBody>
        </p:sp>
      </p:grpSp>
      <p:sp>
        <p:nvSpPr>
          <p:cNvPr id="6" name="Rectangle 5"/>
          <p:cNvSpPr/>
          <p:nvPr/>
        </p:nvSpPr>
        <p:spPr>
          <a:xfrm>
            <a:off x="-17060" y="5334000"/>
            <a:ext cx="9079172" cy="1015663"/>
          </a:xfrm>
          <a:prstGeom prst="rect">
            <a:avLst/>
          </a:prstGeom>
        </p:spPr>
        <p:txBody>
          <a:bodyPr wrap="square">
            <a:spAutoFit/>
          </a:bodyPr>
          <a:lstStyle/>
          <a:p>
            <a:pPr lvl="0"/>
            <a:r>
              <a:rPr lang="bn-IN" sz="2000" b="1" dirty="0">
                <a:latin typeface="NikoshBAN" pitchFamily="2" charset="0"/>
                <a:cs typeface="NikoshBAN" pitchFamily="2" charset="0"/>
              </a:rPr>
              <a:t>অনুবাদ:</a:t>
            </a:r>
            <a:r>
              <a:rPr lang="bn-IN" sz="2000" dirty="0">
                <a:latin typeface="NikoshBAN" pitchFamily="2" charset="0"/>
                <a:cs typeface="NikoshBAN" pitchFamily="2" charset="0"/>
              </a:rPr>
              <a:t> কুরআন আল্লাহর কিতাব</a:t>
            </a:r>
            <a:r>
              <a:rPr lang="en-US" sz="2000" dirty="0">
                <a:latin typeface="NikoshBAN" pitchFamily="2" charset="0"/>
                <a:cs typeface="NikoshBAN" pitchFamily="2" charset="0"/>
              </a:rPr>
              <a:t>; </a:t>
            </a:r>
            <a:r>
              <a:rPr lang="bn-IN" sz="2000" dirty="0">
                <a:latin typeface="NikoshBAN" pitchFamily="2" charset="0"/>
                <a:cs typeface="NikoshBAN" pitchFamily="2" charset="0"/>
              </a:rPr>
              <a:t>কুরআন আল্লাহর বাণী। রাসূল (স)-এর ওপর মাক্কি ও মাদানি জীবনে ২৩ বছরে তা নাজিল হয়। কুরআনের সবচেয়ে বড় সুরা সুরা বাকারা</a:t>
            </a:r>
            <a:r>
              <a:rPr lang="en-US" sz="2000" dirty="0">
                <a:latin typeface="NikoshBAN" pitchFamily="2" charset="0"/>
                <a:cs typeface="NikoshBAN" pitchFamily="2" charset="0"/>
              </a:rPr>
              <a:t>, </a:t>
            </a:r>
            <a:r>
              <a:rPr lang="bn-IN" sz="2000" dirty="0">
                <a:latin typeface="NikoshBAN" pitchFamily="2" charset="0"/>
                <a:cs typeface="NikoshBAN" pitchFamily="2" charset="0"/>
              </a:rPr>
              <a:t>আর ছোট সুরা সুরা কাউসার। রাসূল (স) সুরাগুলো বর্তমান ধারায় সাজিয়েছেন এবং নবি (স)-এর ওফাতের পর আবু বকর (রা) কুরআন সংকলন করেন।</a:t>
            </a:r>
            <a:endParaRPr lang="en-US" sz="2000" dirty="0">
              <a:latin typeface="NikoshBAN" pitchFamily="2" charset="0"/>
              <a:cs typeface="NikoshBAN" pitchFamily="2" charset="0"/>
            </a:endParaRPr>
          </a:p>
        </p:txBody>
      </p:sp>
      <p:sp>
        <p:nvSpPr>
          <p:cNvPr id="7" name="Rectangle 6"/>
          <p:cNvSpPr/>
          <p:nvPr/>
        </p:nvSpPr>
        <p:spPr>
          <a:xfrm>
            <a:off x="-6824" y="6488668"/>
            <a:ext cx="8001000" cy="369332"/>
          </a:xfrm>
          <a:prstGeom prst="rect">
            <a:avLst/>
          </a:prstGeom>
        </p:spPr>
        <p:txBody>
          <a:bodyPr wrap="square">
            <a:spAutoFit/>
          </a:bodyPr>
          <a:lstStyle/>
          <a:p>
            <a:r>
              <a:rPr lang="en-US" dirty="0" err="1">
                <a:latin typeface="NikoshBAN" pitchFamily="2" charset="0"/>
                <a:cs typeface="NikoshBAN" pitchFamily="2" charset="0"/>
              </a:rPr>
              <a:t>জামিলাতুন</a:t>
            </a:r>
            <a:r>
              <a:rPr lang="en-US" dirty="0">
                <a:latin typeface="NikoshBAN" pitchFamily="2" charset="0"/>
                <a:cs typeface="NikoshBAN" pitchFamily="2" charset="0"/>
              </a:rPr>
              <a:t> </a:t>
            </a:r>
            <a:r>
              <a:rPr lang="en-US" dirty="0" err="1">
                <a:latin typeface="NikoshBAN" pitchFamily="2" charset="0"/>
                <a:cs typeface="NikoshBAN" pitchFamily="2" charset="0"/>
              </a:rPr>
              <a:t>নেছা</a:t>
            </a:r>
            <a:r>
              <a:rPr lang="en-US" dirty="0">
                <a:latin typeface="NikoshBAN" pitchFamily="2" charset="0"/>
                <a:cs typeface="NikoshBAN" pitchFamily="2" charset="0"/>
              </a:rPr>
              <a:t> , </a:t>
            </a:r>
            <a:r>
              <a:rPr lang="en-US" dirty="0" err="1">
                <a:latin typeface="NikoshBAN" pitchFamily="2" charset="0"/>
                <a:cs typeface="NikoshBAN" pitchFamily="2" charset="0"/>
              </a:rPr>
              <a:t>সহকারী</a:t>
            </a:r>
            <a:r>
              <a:rPr lang="en-US" dirty="0">
                <a:latin typeface="NikoshBAN" pitchFamily="2" charset="0"/>
                <a:cs typeface="NikoshBAN" pitchFamily="2" charset="0"/>
              </a:rPr>
              <a:t> </a:t>
            </a:r>
            <a:r>
              <a:rPr lang="en-US" dirty="0" err="1">
                <a:latin typeface="NikoshBAN" pitchFamily="2" charset="0"/>
                <a:cs typeface="NikoshBAN" pitchFamily="2" charset="0"/>
              </a:rPr>
              <a:t>মৌলভী</a:t>
            </a:r>
            <a:r>
              <a:rPr lang="en-US" dirty="0">
                <a:latin typeface="NikoshBAN" pitchFamily="2" charset="0"/>
                <a:cs typeface="NikoshBAN" pitchFamily="2" charset="0"/>
              </a:rPr>
              <a:t>, </a:t>
            </a:r>
            <a:r>
              <a:rPr lang="en-US" dirty="0" err="1">
                <a:latin typeface="NikoshBAN" pitchFamily="2" charset="0"/>
                <a:cs typeface="NikoshBAN" pitchFamily="2" charset="0"/>
              </a:rPr>
              <a:t>ছড়ারকুটি</a:t>
            </a:r>
            <a:r>
              <a:rPr lang="en-US" dirty="0">
                <a:latin typeface="NikoshBAN" pitchFamily="2" charset="0"/>
                <a:cs typeface="NikoshBAN" pitchFamily="2" charset="0"/>
              </a:rPr>
              <a:t> </a:t>
            </a:r>
            <a:r>
              <a:rPr lang="en-US" dirty="0" err="1">
                <a:latin typeface="NikoshBAN" pitchFamily="2" charset="0"/>
                <a:cs typeface="NikoshBAN" pitchFamily="2" charset="0"/>
              </a:rPr>
              <a:t>আল</a:t>
            </a:r>
            <a:r>
              <a:rPr lang="en-US" dirty="0">
                <a:latin typeface="NikoshBAN" pitchFamily="2" charset="0"/>
                <a:cs typeface="NikoshBAN" pitchFamily="2" charset="0"/>
              </a:rPr>
              <a:t> </a:t>
            </a:r>
            <a:r>
              <a:rPr lang="en-US" dirty="0" err="1">
                <a:latin typeface="NikoshBAN" pitchFamily="2" charset="0"/>
                <a:cs typeface="NikoshBAN" pitchFamily="2" charset="0"/>
              </a:rPr>
              <a:t>ওয়াহেদীয়া</a:t>
            </a:r>
            <a:r>
              <a:rPr lang="en-US" dirty="0">
                <a:latin typeface="NikoshBAN" pitchFamily="2" charset="0"/>
                <a:cs typeface="NikoshBAN" pitchFamily="2" charset="0"/>
              </a:rPr>
              <a:t> ‍</a:t>
            </a:r>
            <a:r>
              <a:rPr lang="en-US" dirty="0" err="1">
                <a:latin typeface="NikoshBAN" pitchFamily="2" charset="0"/>
                <a:cs typeface="NikoshBAN" pitchFamily="2" charset="0"/>
              </a:rPr>
              <a:t>দ্বি-মুখী</a:t>
            </a:r>
            <a:r>
              <a:rPr lang="en-US" dirty="0">
                <a:latin typeface="NikoshBAN" pitchFamily="2" charset="0"/>
                <a:cs typeface="NikoshBAN" pitchFamily="2" charset="0"/>
              </a:rPr>
              <a:t> </a:t>
            </a:r>
            <a:r>
              <a:rPr lang="en-US" dirty="0" err="1">
                <a:latin typeface="NikoshBAN" pitchFamily="2" charset="0"/>
                <a:cs typeface="NikoshBAN" pitchFamily="2" charset="0"/>
              </a:rPr>
              <a:t>দাখিল</a:t>
            </a:r>
            <a:r>
              <a:rPr lang="en-US" dirty="0">
                <a:latin typeface="NikoshBAN" pitchFamily="2" charset="0"/>
                <a:cs typeface="NikoshBAN" pitchFamily="2" charset="0"/>
              </a:rPr>
              <a:t> </a:t>
            </a:r>
            <a:r>
              <a:rPr lang="en-US" dirty="0" err="1">
                <a:latin typeface="NikoshBAN" pitchFamily="2" charset="0"/>
                <a:cs typeface="NikoshBAN" pitchFamily="2" charset="0"/>
              </a:rPr>
              <a:t>মাদ্রাসা</a:t>
            </a:r>
            <a:r>
              <a:rPr lang="en-US" dirty="0">
                <a:latin typeface="NikoshBAN" pitchFamily="2" charset="0"/>
                <a:cs typeface="NikoshBAN" pitchFamily="2" charset="0"/>
              </a:rPr>
              <a:t>, </a:t>
            </a:r>
            <a:r>
              <a:rPr lang="en-US" dirty="0" err="1">
                <a:latin typeface="NikoshBAN" pitchFamily="2" charset="0"/>
                <a:cs typeface="NikoshBAN" pitchFamily="2" charset="0"/>
              </a:rPr>
              <a:t>সুন্দরগঞ্জ</a:t>
            </a:r>
            <a:r>
              <a:rPr lang="en-US" dirty="0">
                <a:latin typeface="NikoshBAN" pitchFamily="2" charset="0"/>
                <a:cs typeface="NikoshBAN" pitchFamily="2" charset="0"/>
              </a:rPr>
              <a:t>, </a:t>
            </a:r>
            <a:r>
              <a:rPr lang="en-US" dirty="0" err="1">
                <a:latin typeface="NikoshBAN" pitchFamily="2" charset="0"/>
                <a:cs typeface="NikoshBAN" pitchFamily="2" charset="0"/>
              </a:rPr>
              <a:t>গাইবান্ধা</a:t>
            </a:r>
            <a:r>
              <a:rPr lang="en-US" dirty="0">
                <a:latin typeface="NikoshBAN" pitchFamily="2" charset="0"/>
                <a:cs typeface="NikoshBAN" pitchFamily="2" charset="0"/>
              </a:rPr>
              <a:t>।</a:t>
            </a:r>
          </a:p>
        </p:txBody>
      </p:sp>
      <p:sp>
        <p:nvSpPr>
          <p:cNvPr id="8" name="Rectangle 7"/>
          <p:cNvSpPr/>
          <p:nvPr/>
        </p:nvSpPr>
        <p:spPr>
          <a:xfrm>
            <a:off x="23884" y="110081"/>
            <a:ext cx="2866490" cy="707886"/>
          </a:xfrm>
          <a:prstGeom prst="rect">
            <a:avLst/>
          </a:prstGeom>
          <a:solidFill>
            <a:srgbClr val="0070C0"/>
          </a:solidFill>
        </p:spPr>
        <p:txBody>
          <a:bodyPr wrap="none">
            <a:spAutoFit/>
          </a:bodyPr>
          <a:lstStyle/>
          <a:p>
            <a:r>
              <a:rPr lang="ar-SA" sz="4000" b="1" dirty="0">
                <a:solidFill>
                  <a:schemeClr val="bg1"/>
                </a:solidFill>
              </a:rPr>
              <a:t>الْوَاجِبُ</a:t>
            </a:r>
            <a:r>
              <a:rPr lang="ar-SA" sz="4000" b="1" dirty="0"/>
              <a:t> </a:t>
            </a:r>
            <a:r>
              <a:rPr lang="ar-SA" sz="4000" b="1" dirty="0">
                <a:solidFill>
                  <a:schemeClr val="bg1"/>
                </a:solidFill>
              </a:rPr>
              <a:t>الْمَنْزِلِيُّ</a:t>
            </a:r>
            <a:r>
              <a:rPr lang="ar-SA" sz="4000" b="1" dirty="0"/>
              <a:t> </a:t>
            </a:r>
            <a:endParaRPr lang="en-US" sz="4000" dirty="0"/>
          </a:p>
        </p:txBody>
      </p:sp>
      <p:sp>
        <p:nvSpPr>
          <p:cNvPr id="9" name="Rectangle 8"/>
          <p:cNvSpPr/>
          <p:nvPr/>
        </p:nvSpPr>
        <p:spPr>
          <a:xfrm>
            <a:off x="1740485" y="1857385"/>
            <a:ext cx="5564082" cy="461665"/>
          </a:xfrm>
          <a:prstGeom prst="rect">
            <a:avLst/>
          </a:prstGeom>
        </p:spPr>
        <p:txBody>
          <a:bodyPr wrap="square">
            <a:spAutoFit/>
          </a:bodyPr>
          <a:lstStyle/>
          <a:p>
            <a:r>
              <a:rPr lang="bn-BD" sz="2400" dirty="0">
                <a:latin typeface="NikoshBAN" pitchFamily="2" charset="0"/>
                <a:cs typeface="NikoshBAN" pitchFamily="2" charset="0"/>
              </a:rPr>
              <a:t>আল কুরআনু কিতাবুল্লাহ সম্পর্কে একটি অনুচ্ছেদ </a:t>
            </a:r>
            <a:r>
              <a:rPr lang="en-US" sz="2400" dirty="0" smtClean="0">
                <a:latin typeface="NikoshBAN" pitchFamily="2" charset="0"/>
                <a:cs typeface="NikoshBAN" pitchFamily="2" charset="0"/>
              </a:rPr>
              <a:t>লিখবে।</a:t>
            </a:r>
            <a:endParaRPr lang="en-US" sz="2400" dirty="0">
              <a:latin typeface="NikoshBAN" pitchFamily="2" charset="0"/>
              <a:cs typeface="NikoshBAN" pitchFamily="2" charset="0"/>
            </a:endParaRPr>
          </a:p>
        </p:txBody>
      </p:sp>
      <p:sp>
        <p:nvSpPr>
          <p:cNvPr id="10" name="Rectangle 9"/>
          <p:cNvSpPr/>
          <p:nvPr/>
        </p:nvSpPr>
        <p:spPr>
          <a:xfrm>
            <a:off x="2358805" y="1392072"/>
            <a:ext cx="4538422" cy="584775"/>
          </a:xfrm>
          <a:prstGeom prst="rect">
            <a:avLst/>
          </a:prstGeom>
        </p:spPr>
        <p:txBody>
          <a:bodyPr wrap="none">
            <a:spAutoFit/>
          </a:bodyPr>
          <a:lstStyle/>
          <a:p>
            <a:r>
              <a:rPr lang="ar-SA" sz="3200" dirty="0"/>
              <a:t>تَكْتُبُ فَقْرَةً عَنْ: "الْقُرْآنُ كِتَابُ اللَّهِ"</a:t>
            </a:r>
            <a:endParaRPr lang="en-US" sz="3200" dirty="0"/>
          </a:p>
        </p:txBody>
      </p:sp>
    </p:spTree>
    <p:extLst>
      <p:ext uri="{BB962C8B-B14F-4D97-AF65-F5344CB8AC3E}">
        <p14:creationId xmlns:p14="http://schemas.microsoft.com/office/powerpoint/2010/main" val="4276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6522" y="0"/>
            <a:ext cx="9144000" cy="6942809"/>
            <a:chOff x="0" y="-20277"/>
            <a:chExt cx="9144000" cy="6942809"/>
          </a:xfrm>
        </p:grpSpPr>
        <p:sp>
          <p:nvSpPr>
            <p:cNvPr id="3" name="Rectangle 2"/>
            <p:cNvSpPr/>
            <p:nvPr/>
          </p:nvSpPr>
          <p:spPr>
            <a:xfrm>
              <a:off x="0" y="6519446"/>
              <a:ext cx="6934200" cy="338554"/>
            </a:xfrm>
            <a:prstGeom prst="rect">
              <a:avLst/>
            </a:prstGeom>
          </p:spPr>
          <p:txBody>
            <a:bodyPr wrap="square">
              <a:spAutoFit/>
            </a:bodyPr>
            <a:lstStyle/>
            <a:p>
              <a:r>
                <a:rPr lang="en-US" sz="1600" dirty="0" err="1">
                  <a:latin typeface="NikoshBAN" pitchFamily="2" charset="0"/>
                  <a:cs typeface="NikoshBAN" pitchFamily="2" charset="0"/>
                </a:rPr>
                <a:t>জামিলাতুন</a:t>
              </a:r>
              <a:r>
                <a:rPr lang="en-US" sz="1600" dirty="0">
                  <a:latin typeface="NikoshBAN" pitchFamily="2" charset="0"/>
                  <a:cs typeface="NikoshBAN" pitchFamily="2" charset="0"/>
                </a:rPr>
                <a:t> </a:t>
              </a:r>
              <a:r>
                <a:rPr lang="en-US" sz="1600" dirty="0" err="1">
                  <a:latin typeface="NikoshBAN" pitchFamily="2" charset="0"/>
                  <a:cs typeface="NikoshBAN" pitchFamily="2" charset="0"/>
                </a:rPr>
                <a:t>নেছা</a:t>
              </a:r>
              <a:r>
                <a:rPr lang="en-US" sz="1600" dirty="0">
                  <a:latin typeface="NikoshBAN" pitchFamily="2" charset="0"/>
                  <a:cs typeface="NikoshBAN" pitchFamily="2" charset="0"/>
                </a:rPr>
                <a:t> , </a:t>
              </a:r>
              <a:r>
                <a:rPr lang="en-US" sz="1600" dirty="0" err="1">
                  <a:latin typeface="NikoshBAN" pitchFamily="2" charset="0"/>
                  <a:cs typeface="NikoshBAN" pitchFamily="2" charset="0"/>
                </a:rPr>
                <a:t>সহকারী</a:t>
              </a:r>
              <a:r>
                <a:rPr lang="en-US" sz="1600" dirty="0">
                  <a:latin typeface="NikoshBAN" pitchFamily="2" charset="0"/>
                  <a:cs typeface="NikoshBAN" pitchFamily="2" charset="0"/>
                </a:rPr>
                <a:t> </a:t>
              </a:r>
              <a:r>
                <a:rPr lang="en-US" sz="1600" dirty="0" err="1">
                  <a:latin typeface="NikoshBAN" pitchFamily="2" charset="0"/>
                  <a:cs typeface="NikoshBAN" pitchFamily="2" charset="0"/>
                </a:rPr>
                <a:t>মৌলভী</a:t>
              </a:r>
              <a:r>
                <a:rPr lang="en-US" sz="1600" dirty="0">
                  <a:latin typeface="NikoshBAN" pitchFamily="2" charset="0"/>
                  <a:cs typeface="NikoshBAN" pitchFamily="2" charset="0"/>
                </a:rPr>
                <a:t>, </a:t>
              </a:r>
              <a:r>
                <a:rPr lang="en-US" sz="1600" dirty="0" err="1">
                  <a:latin typeface="NikoshBAN" pitchFamily="2" charset="0"/>
                  <a:cs typeface="NikoshBAN" pitchFamily="2" charset="0"/>
                </a:rPr>
                <a:t>ছড়ারকুটি</a:t>
              </a:r>
              <a:r>
                <a:rPr lang="en-US" sz="1600" dirty="0">
                  <a:latin typeface="NikoshBAN" pitchFamily="2" charset="0"/>
                  <a:cs typeface="NikoshBAN" pitchFamily="2" charset="0"/>
                </a:rPr>
                <a:t> </a:t>
              </a:r>
              <a:r>
                <a:rPr lang="en-US" sz="1600" dirty="0" err="1">
                  <a:latin typeface="NikoshBAN" pitchFamily="2" charset="0"/>
                  <a:cs typeface="NikoshBAN" pitchFamily="2" charset="0"/>
                </a:rPr>
                <a:t>আল</a:t>
              </a:r>
              <a:r>
                <a:rPr lang="en-US" sz="1600" dirty="0">
                  <a:latin typeface="NikoshBAN" pitchFamily="2" charset="0"/>
                  <a:cs typeface="NikoshBAN" pitchFamily="2" charset="0"/>
                </a:rPr>
                <a:t> </a:t>
              </a:r>
              <a:r>
                <a:rPr lang="en-US" sz="1600" dirty="0" err="1">
                  <a:latin typeface="NikoshBAN" pitchFamily="2" charset="0"/>
                  <a:cs typeface="NikoshBAN" pitchFamily="2" charset="0"/>
                </a:rPr>
                <a:t>ওয়াহেদীয়া</a:t>
              </a:r>
              <a:r>
                <a:rPr lang="en-US" sz="1600" dirty="0">
                  <a:latin typeface="NikoshBAN" pitchFamily="2" charset="0"/>
                  <a:cs typeface="NikoshBAN" pitchFamily="2" charset="0"/>
                </a:rPr>
                <a:t> ‍</a:t>
              </a:r>
              <a:r>
                <a:rPr lang="en-US" sz="1600" dirty="0" err="1">
                  <a:latin typeface="NikoshBAN" pitchFamily="2" charset="0"/>
                  <a:cs typeface="NikoshBAN" pitchFamily="2" charset="0"/>
                </a:rPr>
                <a:t>দ্বি-মুখী</a:t>
              </a:r>
              <a:r>
                <a:rPr lang="en-US" sz="1600" dirty="0">
                  <a:latin typeface="NikoshBAN" pitchFamily="2" charset="0"/>
                  <a:cs typeface="NikoshBAN" pitchFamily="2" charset="0"/>
                </a:rPr>
                <a:t> </a:t>
              </a:r>
              <a:r>
                <a:rPr lang="en-US" sz="1600" dirty="0" err="1">
                  <a:latin typeface="NikoshBAN" pitchFamily="2" charset="0"/>
                  <a:cs typeface="NikoshBAN" pitchFamily="2" charset="0"/>
                </a:rPr>
                <a:t>দাখিল</a:t>
              </a:r>
              <a:r>
                <a:rPr lang="en-US" sz="1600" dirty="0">
                  <a:latin typeface="NikoshBAN" pitchFamily="2" charset="0"/>
                  <a:cs typeface="NikoshBAN" pitchFamily="2" charset="0"/>
                </a:rPr>
                <a:t> </a:t>
              </a:r>
              <a:r>
                <a:rPr lang="en-US" sz="1600" dirty="0" err="1">
                  <a:latin typeface="NikoshBAN" pitchFamily="2" charset="0"/>
                  <a:cs typeface="NikoshBAN" pitchFamily="2" charset="0"/>
                </a:rPr>
                <a:t>মাদ্রাসা</a:t>
              </a:r>
              <a:r>
                <a:rPr lang="en-US" sz="1600" dirty="0">
                  <a:latin typeface="NikoshBAN" pitchFamily="2" charset="0"/>
                  <a:cs typeface="NikoshBAN" pitchFamily="2" charset="0"/>
                </a:rPr>
                <a:t>, </a:t>
              </a:r>
              <a:r>
                <a:rPr lang="en-US" sz="1600" dirty="0" err="1">
                  <a:latin typeface="NikoshBAN" pitchFamily="2" charset="0"/>
                  <a:cs typeface="NikoshBAN" pitchFamily="2" charset="0"/>
                </a:rPr>
                <a:t>সুন্দরগঞ্জ</a:t>
              </a:r>
              <a:r>
                <a:rPr lang="en-US" sz="1600" dirty="0">
                  <a:latin typeface="NikoshBAN" pitchFamily="2" charset="0"/>
                  <a:cs typeface="NikoshBAN" pitchFamily="2" charset="0"/>
                </a:rPr>
                <a:t>, </a:t>
              </a:r>
              <a:r>
                <a:rPr lang="en-US" sz="1600" dirty="0" err="1">
                  <a:latin typeface="NikoshBAN" pitchFamily="2" charset="0"/>
                  <a:cs typeface="NikoshBAN" pitchFamily="2" charset="0"/>
                </a:rPr>
                <a:t>গাইবান্ধা</a:t>
              </a:r>
              <a:r>
                <a:rPr lang="en-US" sz="1600" dirty="0">
                  <a:latin typeface="NikoshBAN" pitchFamily="2" charset="0"/>
                  <a:cs typeface="NikoshBAN" pitchFamily="2" charset="0"/>
                </a:rPr>
                <a:t>।</a:t>
              </a:r>
            </a:p>
          </p:txBody>
        </p:sp>
        <p:sp>
          <p:nvSpPr>
            <p:cNvPr id="4" name="TextBox 3"/>
            <p:cNvSpPr txBox="1"/>
            <p:nvPr/>
          </p:nvSpPr>
          <p:spPr>
            <a:xfrm>
              <a:off x="8629888" y="6553200"/>
              <a:ext cx="184731" cy="369332"/>
            </a:xfrm>
            <a:prstGeom prst="rect">
              <a:avLst/>
            </a:prstGeom>
            <a:noFill/>
          </p:spPr>
          <p:txBody>
            <a:bodyPr wrap="none" rtlCol="0">
              <a:spAutoFit/>
            </a:bodyPr>
            <a:lstStyle/>
            <a:p>
              <a:endParaRPr lang="en-US" dirty="0">
                <a:latin typeface="NikoshBAN" pitchFamily="2" charset="0"/>
                <a:cs typeface="NikoshBAN" pitchFamily="2" charset="0"/>
              </a:endParaRPr>
            </a:p>
          </p:txBody>
        </p:sp>
        <p:grpSp>
          <p:nvGrpSpPr>
            <p:cNvPr id="5" name="Group 4"/>
            <p:cNvGrpSpPr/>
            <p:nvPr/>
          </p:nvGrpSpPr>
          <p:grpSpPr>
            <a:xfrm>
              <a:off x="0" y="-20277"/>
              <a:ext cx="9144000" cy="6388066"/>
              <a:chOff x="-116238" y="-20277"/>
              <a:chExt cx="8357461" cy="6388066"/>
            </a:xfrm>
          </p:grpSpPr>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38" y="610892"/>
                <a:ext cx="8357461" cy="4876134"/>
              </a:xfrm>
              <a:prstGeom prst="rect">
                <a:avLst/>
              </a:prstGeom>
            </p:spPr>
          </p:pic>
          <p:sp>
            <p:nvSpPr>
              <p:cNvPr id="7" name="Rectangle 6"/>
              <p:cNvSpPr/>
              <p:nvPr/>
            </p:nvSpPr>
            <p:spPr>
              <a:xfrm>
                <a:off x="1667108" y="5487026"/>
                <a:ext cx="4967207" cy="88076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7200" b="1" dirty="0" smtClean="0">
                    <a:solidFill>
                      <a:schemeClr val="accent2">
                        <a:lumMod val="75000"/>
                      </a:schemeClr>
                    </a:solidFill>
                    <a:effectLst>
                      <a:outerShdw blurRad="50800" dist="38100" dir="8100000" algn="tr" rotWithShape="0">
                        <a:prstClr val="black">
                          <a:alpha val="40000"/>
                        </a:prstClr>
                      </a:outerShdw>
                    </a:effectLst>
                    <a:latin typeface="Arabic Typesetting" panose="03020402040406030203" pitchFamily="66" charset="-78"/>
                    <a:cs typeface="Arabic Typesetting" panose="03020402040406030203" pitchFamily="66" charset="-78"/>
                  </a:rPr>
                  <a:t>الى اللقاء</a:t>
                </a:r>
                <a:endParaRPr lang="en-US" sz="7200" b="1" dirty="0">
                  <a:solidFill>
                    <a:schemeClr val="accent2">
                      <a:lumMod val="75000"/>
                    </a:schemeClr>
                  </a:solidFill>
                  <a:effectLst>
                    <a:outerShdw blurRad="50800" dist="38100" dir="8100000" algn="tr" rotWithShape="0">
                      <a:prstClr val="black">
                        <a:alpha val="40000"/>
                      </a:prstClr>
                    </a:outerShdw>
                  </a:effectLst>
                  <a:latin typeface="Arabic Typesetting" panose="03020402040406030203" pitchFamily="66" charset="-78"/>
                  <a:cs typeface="Arabic Typesetting" panose="03020402040406030203" pitchFamily="66" charset="-7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9387" y="-20277"/>
                <a:ext cx="2057400" cy="1543050"/>
              </a:xfrm>
              <a:prstGeom prst="rect">
                <a:avLst/>
              </a:prstGeom>
            </p:spPr>
          </p:pic>
        </p:grpSp>
      </p:grpSp>
    </p:spTree>
    <p:extLst>
      <p:ext uri="{BB962C8B-B14F-4D97-AF65-F5344CB8AC3E}">
        <p14:creationId xmlns:p14="http://schemas.microsoft.com/office/powerpoint/2010/main" val="142337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nvSpPr>
        <p:spPr>
          <a:xfrm>
            <a:off x="8593262" y="6505575"/>
            <a:ext cx="512638"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002060"/>
              </a:solidFill>
              <a:latin typeface="NikoshBAN" pitchFamily="2" charset="0"/>
              <a:cs typeface="NikoshBAN" pitchFamily="2" charset="0"/>
            </a:endParaRPr>
          </a:p>
        </p:txBody>
      </p:sp>
      <p:grpSp>
        <p:nvGrpSpPr>
          <p:cNvPr id="6" name="Group 5"/>
          <p:cNvGrpSpPr/>
          <p:nvPr/>
        </p:nvGrpSpPr>
        <p:grpSpPr>
          <a:xfrm>
            <a:off x="0" y="304800"/>
            <a:ext cx="8849581" cy="6598622"/>
            <a:chOff x="0" y="304800"/>
            <a:chExt cx="8849581" cy="6598622"/>
          </a:xfrm>
        </p:grpSpPr>
        <p:grpSp>
          <p:nvGrpSpPr>
            <p:cNvPr id="2" name="Group 1"/>
            <p:cNvGrpSpPr/>
            <p:nvPr/>
          </p:nvGrpSpPr>
          <p:grpSpPr>
            <a:xfrm>
              <a:off x="0" y="304800"/>
              <a:ext cx="8686800" cy="6598622"/>
              <a:chOff x="0" y="304800"/>
              <a:chExt cx="8686800" cy="6598622"/>
            </a:xfrm>
          </p:grpSpPr>
          <p:sp>
            <p:nvSpPr>
              <p:cNvPr id="8" name="Rectangle 7"/>
              <p:cNvSpPr/>
              <p:nvPr/>
            </p:nvSpPr>
            <p:spPr>
              <a:xfrm>
                <a:off x="6553200" y="4419600"/>
                <a:ext cx="2133600" cy="584775"/>
              </a:xfrm>
              <a:prstGeom prst="rect">
                <a:avLst/>
              </a:prstGeom>
            </p:spPr>
            <p:txBody>
              <a:bodyPr wrap="square">
                <a:spAutoFit/>
              </a:bodyPr>
              <a:lstStyle/>
              <a:p>
                <a:r>
                  <a:rPr lang="ar-SA" altLang="en-US" sz="3200" dirty="0" smtClean="0">
                    <a:solidFill>
                      <a:srgbClr val="7030A0"/>
                    </a:solidFill>
                    <a:cs typeface="Arabic Transparent" panose="020B0604020202020204" pitchFamily="34" charset="0"/>
                  </a:rPr>
                  <a:t>جميْلَةُ النسَاء </a:t>
                </a:r>
                <a:endParaRPr lang="ar-SA" altLang="en-US" sz="3200" dirty="0">
                  <a:solidFill>
                    <a:srgbClr val="7030A0"/>
                  </a:solidFill>
                  <a:cs typeface="Arabic Transparent" panose="020B0604020202020204" pitchFamily="34" charset="0"/>
                </a:endParaRPr>
              </a:p>
            </p:txBody>
          </p:sp>
          <p:sp>
            <p:nvSpPr>
              <p:cNvPr id="12" name="Text Box 3"/>
              <p:cNvSpPr txBox="1">
                <a:spLocks noChangeArrowheads="1"/>
              </p:cNvSpPr>
              <p:nvPr/>
            </p:nvSpPr>
            <p:spPr bwMode="auto">
              <a:xfrm>
                <a:off x="1" y="1638503"/>
                <a:ext cx="5562600" cy="3997809"/>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0" tIns="360000" rIns="360000" bIns="360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sz="3200" b="1" dirty="0">
                    <a:latin typeface="NikoshBAN" pitchFamily="2" charset="0"/>
                  </a:rPr>
                  <a:t>جميلة النساء</a:t>
                </a:r>
                <a:r>
                  <a:rPr lang="ar-SA" sz="3200" dirty="0">
                    <a:latin typeface="NikoshBAN" pitchFamily="2" charset="0"/>
                  </a:rPr>
                  <a:t/>
                </a:r>
                <a:br>
                  <a:rPr lang="ar-SA" sz="3200" dirty="0">
                    <a:latin typeface="NikoshBAN" pitchFamily="2" charset="0"/>
                  </a:rPr>
                </a:br>
                <a:r>
                  <a:rPr lang="ar-SA" sz="3200" dirty="0" smtClean="0">
                    <a:latin typeface="NikoshBAN" pitchFamily="2" charset="0"/>
                  </a:rPr>
                  <a:t>مساعدة المعلمة</a:t>
                </a:r>
                <a:r>
                  <a:rPr lang="ar-SA" sz="3200" dirty="0">
                    <a:latin typeface="NikoshBAN" pitchFamily="2" charset="0"/>
                  </a:rPr>
                  <a:t/>
                </a:r>
                <a:br>
                  <a:rPr lang="ar-SA" sz="3200" dirty="0">
                    <a:latin typeface="NikoshBAN" pitchFamily="2" charset="0"/>
                  </a:rPr>
                </a:br>
                <a:r>
                  <a:rPr lang="ar-SA" sz="3200" dirty="0">
                    <a:latin typeface="NikoshBAN" pitchFamily="2" charset="0"/>
                  </a:rPr>
                  <a:t>المدرسة الوحْدية دِي-مُكي، سرركوتي</a:t>
                </a:r>
                <a:br>
                  <a:rPr lang="ar-SA" sz="3200" dirty="0">
                    <a:latin typeface="NikoshBAN" pitchFamily="2" charset="0"/>
                  </a:rPr>
                </a:br>
                <a:r>
                  <a:rPr lang="ar-SA" sz="3200" dirty="0">
                    <a:latin typeface="NikoshBAN" pitchFamily="2" charset="0"/>
                  </a:rPr>
                  <a:t>داخل مدرسة سندرغنج، </a:t>
                </a:r>
                <a:r>
                  <a:rPr lang="ar-SA" sz="3200" dirty="0" smtClean="0">
                    <a:latin typeface="NikoshBAN" pitchFamily="2" charset="0"/>
                  </a:rPr>
                  <a:t>غيبندة</a:t>
                </a:r>
                <a:endParaRPr lang="en-US" sz="3200" dirty="0" smtClean="0">
                  <a:latin typeface="NikoshBAN" pitchFamily="2" charset="0"/>
                </a:endParaRPr>
              </a:p>
              <a:p>
                <a:r>
                  <a:rPr lang="ar-SA" sz="3200" dirty="0"/>
                  <a:t>رَقْمُ </a:t>
                </a:r>
                <a:r>
                  <a:rPr lang="ar-SA" sz="3200" dirty="0" smtClean="0"/>
                  <a:t>ٱلْجَوَّالِ</a:t>
                </a:r>
                <a:r>
                  <a:rPr lang="en-US" sz="3200" dirty="0" smtClean="0"/>
                  <a:t>: </a:t>
                </a:r>
                <a:r>
                  <a:rPr lang="en-US" sz="3200" dirty="0" smtClean="0">
                    <a:latin typeface="NikoshBAN" pitchFamily="2" charset="0"/>
                    <a:cs typeface="NikoshBAN" pitchFamily="2" charset="0"/>
                  </a:rPr>
                  <a:t>০১৭৩৭৯৬২২৮১ </a:t>
                </a:r>
              </a:p>
              <a:p>
                <a:r>
                  <a:rPr lang="ar-SA" sz="3200" dirty="0" smtClean="0">
                    <a:hlinkClick r:id="rId2"/>
                  </a:rPr>
                  <a:t>إيميل</a:t>
                </a:r>
                <a:r>
                  <a:rPr lang="en-US" sz="3200" dirty="0" smtClean="0"/>
                  <a:t>: </a:t>
                </a:r>
                <a:r>
                  <a:rPr lang="en-US" sz="2000" dirty="0" smtClean="0">
                    <a:latin typeface="NikoshBAN" pitchFamily="2" charset="0"/>
                    <a:cs typeface="NikoshBAN" pitchFamily="2" charset="0"/>
                  </a:rPr>
                  <a:t>nasrindakua@gmail.com</a:t>
                </a:r>
                <a:endParaRPr lang="en-US" altLang="en-US" sz="2000" dirty="0">
                  <a:latin typeface="NikoshBAN" pitchFamily="2" charset="0"/>
                  <a:cs typeface="NikoshBAN" pitchFamily="2" charset="0"/>
                </a:endParaRPr>
              </a:p>
            </p:txBody>
          </p:sp>
          <p:sp>
            <p:nvSpPr>
              <p:cNvPr id="3" name="Rectangle 2"/>
              <p:cNvSpPr/>
              <p:nvPr/>
            </p:nvSpPr>
            <p:spPr>
              <a:xfrm>
                <a:off x="2819398" y="304800"/>
                <a:ext cx="3078087" cy="923330"/>
              </a:xfrm>
              <a:prstGeom prst="rect">
                <a:avLst/>
              </a:prstGeom>
              <a:solidFill>
                <a:srgbClr val="0070C0"/>
              </a:solidFill>
            </p:spPr>
            <p:txBody>
              <a:bodyPr wrap="none">
                <a:spAutoFit/>
              </a:bodyPr>
              <a:lstStyle/>
              <a:p>
                <a:r>
                  <a:rPr lang="ar-SA" sz="5400" dirty="0">
                    <a:latin typeface="NikoshBAN" pitchFamily="2" charset="0"/>
                  </a:rPr>
                  <a:t>تعريف المعلم</a:t>
                </a:r>
                <a:endParaRPr lang="en-US" sz="5400" dirty="0">
                  <a:latin typeface="NikoshBAN" pitchFamily="2" charset="0"/>
                  <a:cs typeface="NikoshBAN" pitchFamily="2" charset="0"/>
                </a:endParaRPr>
              </a:p>
            </p:txBody>
          </p:sp>
          <p:sp>
            <p:nvSpPr>
              <p:cNvPr id="4" name="Rectangle 3"/>
              <p:cNvSpPr/>
              <p:nvPr/>
            </p:nvSpPr>
            <p:spPr>
              <a:xfrm>
                <a:off x="0" y="6564868"/>
                <a:ext cx="7010400" cy="338554"/>
              </a:xfrm>
              <a:prstGeom prst="rect">
                <a:avLst/>
              </a:prstGeom>
            </p:spPr>
            <p:txBody>
              <a:bodyPr wrap="square">
                <a:spAutoFit/>
              </a:bodyPr>
              <a:lstStyle/>
              <a:p>
                <a:r>
                  <a:rPr lang="en-US" sz="1600" dirty="0" err="1">
                    <a:latin typeface="NikoshBAN" pitchFamily="2" charset="0"/>
                    <a:cs typeface="NikoshBAN" pitchFamily="2" charset="0"/>
                  </a:rPr>
                  <a:t>জামিলাতুন</a:t>
                </a:r>
                <a:r>
                  <a:rPr lang="en-US" sz="1600" dirty="0">
                    <a:latin typeface="NikoshBAN" pitchFamily="2" charset="0"/>
                    <a:cs typeface="NikoshBAN" pitchFamily="2" charset="0"/>
                  </a:rPr>
                  <a:t> </a:t>
                </a:r>
                <a:r>
                  <a:rPr lang="en-US" sz="1600" dirty="0" err="1">
                    <a:latin typeface="NikoshBAN" pitchFamily="2" charset="0"/>
                    <a:cs typeface="NikoshBAN" pitchFamily="2" charset="0"/>
                  </a:rPr>
                  <a:t>নেছা</a:t>
                </a:r>
                <a:r>
                  <a:rPr lang="en-US" sz="1600" dirty="0">
                    <a:latin typeface="NikoshBAN" pitchFamily="2" charset="0"/>
                    <a:cs typeface="NikoshBAN" pitchFamily="2" charset="0"/>
                  </a:rPr>
                  <a:t> , </a:t>
                </a:r>
                <a:r>
                  <a:rPr lang="en-US" sz="1600" dirty="0" err="1">
                    <a:latin typeface="NikoshBAN" pitchFamily="2" charset="0"/>
                    <a:cs typeface="NikoshBAN" pitchFamily="2" charset="0"/>
                  </a:rPr>
                  <a:t>সহকারী</a:t>
                </a:r>
                <a:r>
                  <a:rPr lang="en-US" sz="1600" dirty="0">
                    <a:latin typeface="NikoshBAN" pitchFamily="2" charset="0"/>
                    <a:cs typeface="NikoshBAN" pitchFamily="2" charset="0"/>
                  </a:rPr>
                  <a:t> </a:t>
                </a:r>
                <a:r>
                  <a:rPr lang="en-US" sz="1600" dirty="0" err="1">
                    <a:latin typeface="NikoshBAN" pitchFamily="2" charset="0"/>
                    <a:cs typeface="NikoshBAN" pitchFamily="2" charset="0"/>
                  </a:rPr>
                  <a:t>মৌলভী</a:t>
                </a:r>
                <a:r>
                  <a:rPr lang="en-US" sz="1600" dirty="0">
                    <a:latin typeface="NikoshBAN" pitchFamily="2" charset="0"/>
                    <a:cs typeface="NikoshBAN" pitchFamily="2" charset="0"/>
                  </a:rPr>
                  <a:t>, </a:t>
                </a:r>
                <a:r>
                  <a:rPr lang="en-US" sz="1600" dirty="0" err="1">
                    <a:latin typeface="NikoshBAN" pitchFamily="2" charset="0"/>
                    <a:cs typeface="NikoshBAN" pitchFamily="2" charset="0"/>
                  </a:rPr>
                  <a:t>ছড়ারকুটি</a:t>
                </a:r>
                <a:r>
                  <a:rPr lang="en-US" sz="1600" dirty="0">
                    <a:latin typeface="NikoshBAN" pitchFamily="2" charset="0"/>
                    <a:cs typeface="NikoshBAN" pitchFamily="2" charset="0"/>
                  </a:rPr>
                  <a:t> </a:t>
                </a:r>
                <a:r>
                  <a:rPr lang="en-US" sz="1600" dirty="0" err="1">
                    <a:latin typeface="NikoshBAN" pitchFamily="2" charset="0"/>
                    <a:cs typeface="NikoshBAN" pitchFamily="2" charset="0"/>
                  </a:rPr>
                  <a:t>আল</a:t>
                </a:r>
                <a:r>
                  <a:rPr lang="en-US" sz="1600" dirty="0">
                    <a:latin typeface="NikoshBAN" pitchFamily="2" charset="0"/>
                    <a:cs typeface="NikoshBAN" pitchFamily="2" charset="0"/>
                  </a:rPr>
                  <a:t> </a:t>
                </a:r>
                <a:r>
                  <a:rPr lang="en-US" sz="1600" dirty="0" err="1">
                    <a:latin typeface="NikoshBAN" pitchFamily="2" charset="0"/>
                    <a:cs typeface="NikoshBAN" pitchFamily="2" charset="0"/>
                  </a:rPr>
                  <a:t>ওয়াহেদীয়া</a:t>
                </a:r>
                <a:r>
                  <a:rPr lang="en-US" sz="1600" dirty="0">
                    <a:latin typeface="NikoshBAN" pitchFamily="2" charset="0"/>
                    <a:cs typeface="NikoshBAN" pitchFamily="2" charset="0"/>
                  </a:rPr>
                  <a:t> ‍</a:t>
                </a:r>
                <a:r>
                  <a:rPr lang="en-US" sz="1600" dirty="0" err="1">
                    <a:latin typeface="NikoshBAN" pitchFamily="2" charset="0"/>
                    <a:cs typeface="NikoshBAN" pitchFamily="2" charset="0"/>
                  </a:rPr>
                  <a:t>দ্বি-মুখী</a:t>
                </a:r>
                <a:r>
                  <a:rPr lang="en-US" sz="1600" dirty="0">
                    <a:latin typeface="NikoshBAN" pitchFamily="2" charset="0"/>
                    <a:cs typeface="NikoshBAN" pitchFamily="2" charset="0"/>
                  </a:rPr>
                  <a:t> </a:t>
                </a:r>
                <a:r>
                  <a:rPr lang="en-US" sz="1600" dirty="0" err="1">
                    <a:latin typeface="NikoshBAN" pitchFamily="2" charset="0"/>
                    <a:cs typeface="NikoshBAN" pitchFamily="2" charset="0"/>
                  </a:rPr>
                  <a:t>দাখিল</a:t>
                </a:r>
                <a:r>
                  <a:rPr lang="en-US" sz="1600" dirty="0">
                    <a:latin typeface="NikoshBAN" pitchFamily="2" charset="0"/>
                    <a:cs typeface="NikoshBAN" pitchFamily="2" charset="0"/>
                  </a:rPr>
                  <a:t> </a:t>
                </a:r>
                <a:r>
                  <a:rPr lang="en-US" sz="1600" dirty="0" err="1">
                    <a:latin typeface="NikoshBAN" pitchFamily="2" charset="0"/>
                    <a:cs typeface="NikoshBAN" pitchFamily="2" charset="0"/>
                  </a:rPr>
                  <a:t>মাদ্রাসা</a:t>
                </a:r>
                <a:r>
                  <a:rPr lang="en-US" sz="1600" dirty="0">
                    <a:latin typeface="NikoshBAN" pitchFamily="2" charset="0"/>
                    <a:cs typeface="NikoshBAN" pitchFamily="2" charset="0"/>
                  </a:rPr>
                  <a:t>, </a:t>
                </a:r>
                <a:r>
                  <a:rPr lang="en-US" sz="1600" dirty="0" err="1">
                    <a:latin typeface="NikoshBAN" pitchFamily="2" charset="0"/>
                    <a:cs typeface="NikoshBAN" pitchFamily="2" charset="0"/>
                  </a:rPr>
                  <a:t>সুন্দরগঞ্জ</a:t>
                </a:r>
                <a:r>
                  <a:rPr lang="en-US" sz="1600" dirty="0">
                    <a:latin typeface="NikoshBAN" pitchFamily="2" charset="0"/>
                    <a:cs typeface="NikoshBAN" pitchFamily="2" charset="0"/>
                  </a:rPr>
                  <a:t>, </a:t>
                </a:r>
                <a:r>
                  <a:rPr lang="en-US" sz="1600" dirty="0" err="1">
                    <a:latin typeface="NikoshBAN" pitchFamily="2" charset="0"/>
                    <a:cs typeface="NikoshBAN" pitchFamily="2" charset="0"/>
                  </a:rPr>
                  <a:t>গাইবান্ধা</a:t>
                </a:r>
                <a:r>
                  <a:rPr lang="en-US" sz="1600" dirty="0">
                    <a:latin typeface="NikoshBAN" pitchFamily="2" charset="0"/>
                    <a:cs typeface="NikoshBAN" pitchFamily="2" charset="0"/>
                  </a:rPr>
                  <a:t>।</a:t>
                </a:r>
              </a:p>
            </p:txBody>
          </p:sp>
        </p:gr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1206" y="1511300"/>
              <a:ext cx="2238375" cy="2984500"/>
            </a:xfrm>
            <a:prstGeom prst="rect">
              <a:avLst/>
            </a:prstGeom>
          </p:spPr>
        </p:pic>
      </p:grpSp>
    </p:spTree>
    <p:extLst>
      <p:ext uri="{BB962C8B-B14F-4D97-AF65-F5344CB8AC3E}">
        <p14:creationId xmlns:p14="http://schemas.microsoft.com/office/powerpoint/2010/main" val="3117401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564868"/>
            <a:ext cx="7010400" cy="338554"/>
          </a:xfrm>
          <a:prstGeom prst="rect">
            <a:avLst/>
          </a:prstGeom>
        </p:spPr>
        <p:txBody>
          <a:bodyPr wrap="square">
            <a:spAutoFit/>
          </a:bodyPr>
          <a:lstStyle/>
          <a:p>
            <a:r>
              <a:rPr lang="en-US" sz="1600" dirty="0" err="1">
                <a:latin typeface="NikoshBAN" pitchFamily="2" charset="0"/>
                <a:cs typeface="NikoshBAN" pitchFamily="2" charset="0"/>
              </a:rPr>
              <a:t>জামিলাতুন</a:t>
            </a:r>
            <a:r>
              <a:rPr lang="en-US" sz="1600" dirty="0">
                <a:latin typeface="NikoshBAN" pitchFamily="2" charset="0"/>
                <a:cs typeface="NikoshBAN" pitchFamily="2" charset="0"/>
              </a:rPr>
              <a:t> </a:t>
            </a:r>
            <a:r>
              <a:rPr lang="en-US" sz="1600" dirty="0" err="1">
                <a:latin typeface="NikoshBAN" pitchFamily="2" charset="0"/>
                <a:cs typeface="NikoshBAN" pitchFamily="2" charset="0"/>
              </a:rPr>
              <a:t>নেছা</a:t>
            </a:r>
            <a:r>
              <a:rPr lang="en-US" sz="1600" dirty="0">
                <a:latin typeface="NikoshBAN" pitchFamily="2" charset="0"/>
                <a:cs typeface="NikoshBAN" pitchFamily="2" charset="0"/>
              </a:rPr>
              <a:t> , </a:t>
            </a:r>
            <a:r>
              <a:rPr lang="en-US" sz="1600" dirty="0" err="1">
                <a:latin typeface="NikoshBAN" pitchFamily="2" charset="0"/>
                <a:cs typeface="NikoshBAN" pitchFamily="2" charset="0"/>
              </a:rPr>
              <a:t>সহকারী</a:t>
            </a:r>
            <a:r>
              <a:rPr lang="en-US" sz="1600" dirty="0">
                <a:latin typeface="NikoshBAN" pitchFamily="2" charset="0"/>
                <a:cs typeface="NikoshBAN" pitchFamily="2" charset="0"/>
              </a:rPr>
              <a:t> </a:t>
            </a:r>
            <a:r>
              <a:rPr lang="en-US" sz="1600" dirty="0" err="1">
                <a:latin typeface="NikoshBAN" pitchFamily="2" charset="0"/>
                <a:cs typeface="NikoshBAN" pitchFamily="2" charset="0"/>
              </a:rPr>
              <a:t>মৌলভী</a:t>
            </a:r>
            <a:r>
              <a:rPr lang="en-US" sz="1600" dirty="0">
                <a:latin typeface="NikoshBAN" pitchFamily="2" charset="0"/>
                <a:cs typeface="NikoshBAN" pitchFamily="2" charset="0"/>
              </a:rPr>
              <a:t>, </a:t>
            </a:r>
            <a:r>
              <a:rPr lang="en-US" sz="1600" dirty="0" err="1">
                <a:latin typeface="NikoshBAN" pitchFamily="2" charset="0"/>
                <a:cs typeface="NikoshBAN" pitchFamily="2" charset="0"/>
              </a:rPr>
              <a:t>ছড়ারকুটি</a:t>
            </a:r>
            <a:r>
              <a:rPr lang="en-US" sz="1600" dirty="0">
                <a:latin typeface="NikoshBAN" pitchFamily="2" charset="0"/>
                <a:cs typeface="NikoshBAN" pitchFamily="2" charset="0"/>
              </a:rPr>
              <a:t> </a:t>
            </a:r>
            <a:r>
              <a:rPr lang="en-US" sz="1600" dirty="0" err="1">
                <a:latin typeface="NikoshBAN" pitchFamily="2" charset="0"/>
                <a:cs typeface="NikoshBAN" pitchFamily="2" charset="0"/>
              </a:rPr>
              <a:t>আল</a:t>
            </a:r>
            <a:r>
              <a:rPr lang="en-US" sz="1600" dirty="0">
                <a:latin typeface="NikoshBAN" pitchFamily="2" charset="0"/>
                <a:cs typeface="NikoshBAN" pitchFamily="2" charset="0"/>
              </a:rPr>
              <a:t> </a:t>
            </a:r>
            <a:r>
              <a:rPr lang="en-US" sz="1600" dirty="0" err="1">
                <a:latin typeface="NikoshBAN" pitchFamily="2" charset="0"/>
                <a:cs typeface="NikoshBAN" pitchFamily="2" charset="0"/>
              </a:rPr>
              <a:t>ওয়াহেদীয়া</a:t>
            </a:r>
            <a:r>
              <a:rPr lang="en-US" sz="1600" dirty="0">
                <a:latin typeface="NikoshBAN" pitchFamily="2" charset="0"/>
                <a:cs typeface="NikoshBAN" pitchFamily="2" charset="0"/>
              </a:rPr>
              <a:t> ‍</a:t>
            </a:r>
            <a:r>
              <a:rPr lang="en-US" sz="1600" dirty="0" err="1">
                <a:latin typeface="NikoshBAN" pitchFamily="2" charset="0"/>
                <a:cs typeface="NikoshBAN" pitchFamily="2" charset="0"/>
              </a:rPr>
              <a:t>দ্বি-মুখী</a:t>
            </a:r>
            <a:r>
              <a:rPr lang="en-US" sz="1600" dirty="0">
                <a:latin typeface="NikoshBAN" pitchFamily="2" charset="0"/>
                <a:cs typeface="NikoshBAN" pitchFamily="2" charset="0"/>
              </a:rPr>
              <a:t> </a:t>
            </a:r>
            <a:r>
              <a:rPr lang="en-US" sz="1600" dirty="0" err="1">
                <a:latin typeface="NikoshBAN" pitchFamily="2" charset="0"/>
                <a:cs typeface="NikoshBAN" pitchFamily="2" charset="0"/>
              </a:rPr>
              <a:t>দাখিল</a:t>
            </a:r>
            <a:r>
              <a:rPr lang="en-US" sz="1600" dirty="0">
                <a:latin typeface="NikoshBAN" pitchFamily="2" charset="0"/>
                <a:cs typeface="NikoshBAN" pitchFamily="2" charset="0"/>
              </a:rPr>
              <a:t> </a:t>
            </a:r>
            <a:r>
              <a:rPr lang="en-US" sz="1600" dirty="0" err="1">
                <a:latin typeface="NikoshBAN" pitchFamily="2" charset="0"/>
                <a:cs typeface="NikoshBAN" pitchFamily="2" charset="0"/>
              </a:rPr>
              <a:t>মাদ্রাসা</a:t>
            </a:r>
            <a:r>
              <a:rPr lang="en-US" sz="1600" dirty="0">
                <a:latin typeface="NikoshBAN" pitchFamily="2" charset="0"/>
                <a:cs typeface="NikoshBAN" pitchFamily="2" charset="0"/>
              </a:rPr>
              <a:t>, </a:t>
            </a:r>
            <a:r>
              <a:rPr lang="en-US" sz="1600" dirty="0" err="1">
                <a:latin typeface="NikoshBAN" pitchFamily="2" charset="0"/>
                <a:cs typeface="NikoshBAN" pitchFamily="2" charset="0"/>
              </a:rPr>
              <a:t>সুন্দরগঞ্জ</a:t>
            </a:r>
            <a:r>
              <a:rPr lang="en-US" sz="1600" dirty="0">
                <a:latin typeface="NikoshBAN" pitchFamily="2" charset="0"/>
                <a:cs typeface="NikoshBAN" pitchFamily="2" charset="0"/>
              </a:rPr>
              <a:t>, </a:t>
            </a:r>
            <a:r>
              <a:rPr lang="en-US" sz="1600" dirty="0" err="1">
                <a:latin typeface="NikoshBAN" pitchFamily="2" charset="0"/>
                <a:cs typeface="NikoshBAN" pitchFamily="2" charset="0"/>
              </a:rPr>
              <a:t>গাইবান্ধা</a:t>
            </a:r>
            <a:r>
              <a:rPr lang="en-US" sz="1600" dirty="0">
                <a:latin typeface="NikoshBAN" pitchFamily="2" charset="0"/>
                <a:cs typeface="NikoshBAN" pitchFamily="2" charset="0"/>
              </a:rPr>
              <a:t>।</a:t>
            </a:r>
          </a:p>
        </p:txBody>
      </p:sp>
      <p:graphicFrame>
        <p:nvGraphicFramePr>
          <p:cNvPr id="4" name="Object 3"/>
          <p:cNvGraphicFramePr>
            <a:graphicFrameLocks noChangeAspect="1"/>
          </p:cNvGraphicFramePr>
          <p:nvPr>
            <p:extLst>
              <p:ext uri="{D42A27DB-BD31-4B8C-83A1-F6EECF244321}">
                <p14:modId xmlns:p14="http://schemas.microsoft.com/office/powerpoint/2010/main" val="1908421602"/>
              </p:ext>
            </p:extLst>
          </p:nvPr>
        </p:nvGraphicFramePr>
        <p:xfrm>
          <a:off x="5791200" y="2057400"/>
          <a:ext cx="2743200" cy="3652253"/>
        </p:xfrm>
        <a:graphic>
          <a:graphicData uri="http://schemas.openxmlformats.org/presentationml/2006/ole">
            <mc:AlternateContent xmlns:mc="http://schemas.openxmlformats.org/markup-compatibility/2006">
              <mc:Choice xmlns:v="urn:schemas-microsoft-com:vml" Requires="v">
                <p:oleObj spid="_x0000_s3116" name="Acrobat Document" r:id="rId3" imgW="4886129" imgH="6505454" progId="AcroExch.Document.7">
                  <p:embed/>
                </p:oleObj>
              </mc:Choice>
              <mc:Fallback>
                <p:oleObj name="Acrobat Document" r:id="rId3" imgW="4886129" imgH="6505454"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057400"/>
                        <a:ext cx="2743200" cy="3652253"/>
                      </a:xfrm>
                      <a:prstGeom prst="rect">
                        <a:avLst/>
                      </a:prstGeom>
                      <a:noFill/>
                      <a:ln>
                        <a:noFill/>
                      </a:ln>
                    </p:spPr>
                  </p:pic>
                </p:oleObj>
              </mc:Fallback>
            </mc:AlternateContent>
          </a:graphicData>
        </a:graphic>
      </p:graphicFrame>
      <p:sp>
        <p:nvSpPr>
          <p:cNvPr id="6" name="Rectangle 5"/>
          <p:cNvSpPr/>
          <p:nvPr/>
        </p:nvSpPr>
        <p:spPr>
          <a:xfrm>
            <a:off x="3200400" y="152400"/>
            <a:ext cx="2133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latin typeface="NikoshBAN" pitchFamily="2" charset="0"/>
                <a:cs typeface="NikoshBAN" pitchFamily="2" charset="0"/>
              </a:rPr>
              <a:t>পাঠ পরিচিতি</a:t>
            </a:r>
            <a:endParaRPr lang="en-US" sz="3600" dirty="0">
              <a:latin typeface="NikoshBAN" pitchFamily="2" charset="0"/>
              <a:cs typeface="NikoshBAN" pitchFamily="2" charset="0"/>
            </a:endParaRPr>
          </a:p>
        </p:txBody>
      </p:sp>
      <p:sp>
        <p:nvSpPr>
          <p:cNvPr id="7" name="TextBox 6"/>
          <p:cNvSpPr txBox="1"/>
          <p:nvPr/>
        </p:nvSpPr>
        <p:spPr>
          <a:xfrm>
            <a:off x="-533400" y="1823074"/>
            <a:ext cx="4724400" cy="4616648"/>
          </a:xfrm>
          <a:prstGeom prst="rect">
            <a:avLst/>
          </a:prstGeom>
          <a:noFill/>
        </p:spPr>
        <p:txBody>
          <a:bodyPr wrap="square" rtlCol="0">
            <a:spAutoFit/>
          </a:bodyPr>
          <a:lstStyle/>
          <a:p>
            <a:pPr algn="r">
              <a:lnSpc>
                <a:spcPct val="150000"/>
              </a:lnSpc>
            </a:pPr>
            <a:r>
              <a:rPr lang="ar-SA" sz="2800" dirty="0"/>
              <a:t>اللُّغَةُ الْعَرَبِيَّةُ الْاِتِّصَالِيَّةُ</a:t>
            </a:r>
            <a:endParaRPr lang="bn-BD" sz="2800" dirty="0" smtClean="0"/>
          </a:p>
          <a:p>
            <a:pPr algn="r">
              <a:lnSpc>
                <a:spcPct val="150000"/>
              </a:lnSpc>
            </a:pPr>
            <a:r>
              <a:rPr lang="ar-SA" sz="2800" dirty="0" smtClean="0"/>
              <a:t>صَفُّ </a:t>
            </a:r>
            <a:r>
              <a:rPr lang="ar-SA" sz="2800" dirty="0"/>
              <a:t>الدَّاخِلِ (التَّاسِعُ وَالْعَاشِرُ</a:t>
            </a:r>
            <a:r>
              <a:rPr lang="ar-SA" sz="2800" dirty="0" smtClean="0"/>
              <a:t>)</a:t>
            </a:r>
            <a:endParaRPr lang="bn-BD" sz="2800" dirty="0" smtClean="0"/>
          </a:p>
          <a:p>
            <a:pPr algn="r">
              <a:lnSpc>
                <a:spcPct val="150000"/>
              </a:lnSpc>
            </a:pPr>
            <a:r>
              <a:rPr lang="ar-SA" sz="2800" dirty="0"/>
              <a:t>الْوَحْدَةُ </a:t>
            </a:r>
            <a:r>
              <a:rPr lang="ar-SA" sz="2800" dirty="0" smtClean="0"/>
              <a:t>الْأُولَى</a:t>
            </a:r>
            <a:endParaRPr lang="bn-BD" sz="2800" dirty="0" smtClean="0"/>
          </a:p>
          <a:p>
            <a:pPr algn="r">
              <a:lnSpc>
                <a:spcPct val="150000"/>
              </a:lnSpc>
            </a:pPr>
            <a:r>
              <a:rPr lang="ar-SA" sz="2800" dirty="0" smtClean="0"/>
              <a:t>الدَّرْسُ الثَّانِي</a:t>
            </a:r>
            <a:endParaRPr lang="bn-BD" sz="2800" dirty="0" smtClean="0"/>
          </a:p>
          <a:p>
            <a:pPr algn="r">
              <a:lnSpc>
                <a:spcPct val="150000"/>
              </a:lnSpc>
            </a:pPr>
            <a:r>
              <a:rPr lang="ar-SA" sz="2800" b="1" dirty="0" smtClean="0">
                <a:latin typeface="NikoshBAN" pitchFamily="2" charset="0"/>
              </a:rPr>
              <a:t>الْقُرْآنُ </a:t>
            </a:r>
            <a:r>
              <a:rPr lang="ar-SA" sz="2800" b="1" dirty="0">
                <a:latin typeface="NikoshBAN" pitchFamily="2" charset="0"/>
              </a:rPr>
              <a:t>كِتَابُ </a:t>
            </a:r>
            <a:r>
              <a:rPr lang="ar-SA" sz="2800" b="1" dirty="0" smtClean="0">
                <a:latin typeface="NikoshBAN" pitchFamily="2" charset="0"/>
              </a:rPr>
              <a:t>اللهِ</a:t>
            </a:r>
            <a:endParaRPr lang="bn-BD" sz="2800" b="1" dirty="0" smtClean="0">
              <a:latin typeface="NikoshBAN" pitchFamily="2" charset="0"/>
            </a:endParaRPr>
          </a:p>
          <a:p>
            <a:pPr algn="r">
              <a:lnSpc>
                <a:spcPct val="150000"/>
              </a:lnSpc>
            </a:pPr>
            <a:r>
              <a:rPr lang="ar-SA" sz="2800" b="1" dirty="0"/>
              <a:t>حَلُّ التَّدْرِيبَاتِ</a:t>
            </a:r>
            <a:endParaRPr lang="en-US" sz="2800" dirty="0"/>
          </a:p>
          <a:p>
            <a:pPr algn="r">
              <a:lnSpc>
                <a:spcPct val="150000"/>
              </a:lnSpc>
            </a:pPr>
            <a:endParaRPr lang="bn-BD" sz="2800" dirty="0" smtClean="0"/>
          </a:p>
        </p:txBody>
      </p:sp>
    </p:spTree>
    <p:extLst>
      <p:ext uri="{BB962C8B-B14F-4D97-AF65-F5344CB8AC3E}">
        <p14:creationId xmlns:p14="http://schemas.microsoft.com/office/powerpoint/2010/main" val="3386292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2398413" cy="584775"/>
          </a:xfrm>
          <a:prstGeom prst="rect">
            <a:avLst/>
          </a:prstGeom>
        </p:spPr>
        <p:txBody>
          <a:bodyPr wrap="none">
            <a:spAutoFit/>
          </a:bodyPr>
          <a:lstStyle/>
          <a:p>
            <a:r>
              <a:rPr lang="ar-SA" sz="3200" dirty="0">
                <a:latin typeface="NikoshBAN" pitchFamily="2" charset="0"/>
              </a:rPr>
              <a:t>دَرْسُ </a:t>
            </a:r>
            <a:r>
              <a:rPr lang="ar-SA" sz="3200" dirty="0" smtClean="0">
                <a:latin typeface="NikoshBAN" pitchFamily="2" charset="0"/>
              </a:rPr>
              <a:t>الْيَوْمِ</a:t>
            </a:r>
            <a:r>
              <a:rPr lang="bn-BD" sz="3200" dirty="0" smtClean="0">
                <a:latin typeface="NikoshBAN" pitchFamily="2" charset="0"/>
              </a:rPr>
              <a:t>......</a:t>
            </a:r>
            <a:endParaRPr lang="en-US" sz="3200" dirty="0">
              <a:latin typeface="NikoshBAN" pitchFamily="2" charset="0"/>
              <a:cs typeface="NikoshBAN" pitchFamily="2" charset="0"/>
            </a:endParaRPr>
          </a:p>
        </p:txBody>
      </p:sp>
      <p:sp>
        <p:nvSpPr>
          <p:cNvPr id="7" name="Rectangle 6"/>
          <p:cNvSpPr/>
          <p:nvPr/>
        </p:nvSpPr>
        <p:spPr>
          <a:xfrm>
            <a:off x="-6824" y="6488668"/>
            <a:ext cx="8001000" cy="369332"/>
          </a:xfrm>
          <a:prstGeom prst="rect">
            <a:avLst/>
          </a:prstGeom>
        </p:spPr>
        <p:txBody>
          <a:bodyPr wrap="square">
            <a:spAutoFit/>
          </a:bodyPr>
          <a:lstStyle/>
          <a:p>
            <a:r>
              <a:rPr lang="en-US" dirty="0" err="1">
                <a:latin typeface="NikoshBAN" pitchFamily="2" charset="0"/>
                <a:cs typeface="NikoshBAN" pitchFamily="2" charset="0"/>
              </a:rPr>
              <a:t>জামিলাতুন</a:t>
            </a:r>
            <a:r>
              <a:rPr lang="en-US" dirty="0">
                <a:latin typeface="NikoshBAN" pitchFamily="2" charset="0"/>
                <a:cs typeface="NikoshBAN" pitchFamily="2" charset="0"/>
              </a:rPr>
              <a:t> </a:t>
            </a:r>
            <a:r>
              <a:rPr lang="en-US" dirty="0" err="1">
                <a:latin typeface="NikoshBAN" pitchFamily="2" charset="0"/>
                <a:cs typeface="NikoshBAN" pitchFamily="2" charset="0"/>
              </a:rPr>
              <a:t>নেছা</a:t>
            </a:r>
            <a:r>
              <a:rPr lang="en-US" dirty="0">
                <a:latin typeface="NikoshBAN" pitchFamily="2" charset="0"/>
                <a:cs typeface="NikoshBAN" pitchFamily="2" charset="0"/>
              </a:rPr>
              <a:t> , </a:t>
            </a:r>
            <a:r>
              <a:rPr lang="en-US" dirty="0" err="1">
                <a:latin typeface="NikoshBAN" pitchFamily="2" charset="0"/>
                <a:cs typeface="NikoshBAN" pitchFamily="2" charset="0"/>
              </a:rPr>
              <a:t>সহকারী</a:t>
            </a:r>
            <a:r>
              <a:rPr lang="en-US" dirty="0">
                <a:latin typeface="NikoshBAN" pitchFamily="2" charset="0"/>
                <a:cs typeface="NikoshBAN" pitchFamily="2" charset="0"/>
              </a:rPr>
              <a:t> </a:t>
            </a:r>
            <a:r>
              <a:rPr lang="en-US" dirty="0" err="1">
                <a:latin typeface="NikoshBAN" pitchFamily="2" charset="0"/>
                <a:cs typeface="NikoshBAN" pitchFamily="2" charset="0"/>
              </a:rPr>
              <a:t>মৌলভী</a:t>
            </a:r>
            <a:r>
              <a:rPr lang="en-US" dirty="0">
                <a:latin typeface="NikoshBAN" pitchFamily="2" charset="0"/>
                <a:cs typeface="NikoshBAN" pitchFamily="2" charset="0"/>
              </a:rPr>
              <a:t>, </a:t>
            </a:r>
            <a:r>
              <a:rPr lang="en-US" dirty="0" err="1">
                <a:latin typeface="NikoshBAN" pitchFamily="2" charset="0"/>
                <a:cs typeface="NikoshBAN" pitchFamily="2" charset="0"/>
              </a:rPr>
              <a:t>ছড়ারকুটি</a:t>
            </a:r>
            <a:r>
              <a:rPr lang="en-US" dirty="0">
                <a:latin typeface="NikoshBAN" pitchFamily="2" charset="0"/>
                <a:cs typeface="NikoshBAN" pitchFamily="2" charset="0"/>
              </a:rPr>
              <a:t> </a:t>
            </a:r>
            <a:r>
              <a:rPr lang="en-US" dirty="0" err="1">
                <a:latin typeface="NikoshBAN" pitchFamily="2" charset="0"/>
                <a:cs typeface="NikoshBAN" pitchFamily="2" charset="0"/>
              </a:rPr>
              <a:t>আল</a:t>
            </a:r>
            <a:r>
              <a:rPr lang="en-US" dirty="0">
                <a:latin typeface="NikoshBAN" pitchFamily="2" charset="0"/>
                <a:cs typeface="NikoshBAN" pitchFamily="2" charset="0"/>
              </a:rPr>
              <a:t> </a:t>
            </a:r>
            <a:r>
              <a:rPr lang="en-US" dirty="0" err="1">
                <a:latin typeface="NikoshBAN" pitchFamily="2" charset="0"/>
                <a:cs typeface="NikoshBAN" pitchFamily="2" charset="0"/>
              </a:rPr>
              <a:t>ওয়াহেদীয়া</a:t>
            </a:r>
            <a:r>
              <a:rPr lang="en-US" dirty="0">
                <a:latin typeface="NikoshBAN" pitchFamily="2" charset="0"/>
                <a:cs typeface="NikoshBAN" pitchFamily="2" charset="0"/>
              </a:rPr>
              <a:t> ‍</a:t>
            </a:r>
            <a:r>
              <a:rPr lang="en-US" dirty="0" err="1">
                <a:latin typeface="NikoshBAN" pitchFamily="2" charset="0"/>
                <a:cs typeface="NikoshBAN" pitchFamily="2" charset="0"/>
              </a:rPr>
              <a:t>দ্বি-মুখী</a:t>
            </a:r>
            <a:r>
              <a:rPr lang="en-US" dirty="0">
                <a:latin typeface="NikoshBAN" pitchFamily="2" charset="0"/>
                <a:cs typeface="NikoshBAN" pitchFamily="2" charset="0"/>
              </a:rPr>
              <a:t> </a:t>
            </a:r>
            <a:r>
              <a:rPr lang="en-US" dirty="0" err="1">
                <a:latin typeface="NikoshBAN" pitchFamily="2" charset="0"/>
                <a:cs typeface="NikoshBAN" pitchFamily="2" charset="0"/>
              </a:rPr>
              <a:t>দাখিল</a:t>
            </a:r>
            <a:r>
              <a:rPr lang="en-US" dirty="0">
                <a:latin typeface="NikoshBAN" pitchFamily="2" charset="0"/>
                <a:cs typeface="NikoshBAN" pitchFamily="2" charset="0"/>
              </a:rPr>
              <a:t> </a:t>
            </a:r>
            <a:r>
              <a:rPr lang="en-US" dirty="0" err="1">
                <a:latin typeface="NikoshBAN" pitchFamily="2" charset="0"/>
                <a:cs typeface="NikoshBAN" pitchFamily="2" charset="0"/>
              </a:rPr>
              <a:t>মাদ্রাসা</a:t>
            </a:r>
            <a:r>
              <a:rPr lang="en-US" dirty="0">
                <a:latin typeface="NikoshBAN" pitchFamily="2" charset="0"/>
                <a:cs typeface="NikoshBAN" pitchFamily="2" charset="0"/>
              </a:rPr>
              <a:t>, </a:t>
            </a:r>
            <a:r>
              <a:rPr lang="en-US" dirty="0" err="1">
                <a:latin typeface="NikoshBAN" pitchFamily="2" charset="0"/>
                <a:cs typeface="NikoshBAN" pitchFamily="2" charset="0"/>
              </a:rPr>
              <a:t>সুন্দরগঞ্জ</a:t>
            </a:r>
            <a:r>
              <a:rPr lang="en-US" dirty="0">
                <a:latin typeface="NikoshBAN" pitchFamily="2" charset="0"/>
                <a:cs typeface="NikoshBAN" pitchFamily="2" charset="0"/>
              </a:rPr>
              <a:t>, </a:t>
            </a:r>
            <a:r>
              <a:rPr lang="en-US" dirty="0" err="1">
                <a:latin typeface="NikoshBAN" pitchFamily="2" charset="0"/>
                <a:cs typeface="NikoshBAN" pitchFamily="2" charset="0"/>
              </a:rPr>
              <a:t>গাইবান্ধা</a:t>
            </a:r>
            <a:r>
              <a:rPr lang="en-US" dirty="0">
                <a:latin typeface="NikoshBAN" pitchFamily="2" charset="0"/>
                <a:cs typeface="NikoshBAN" pitchFamily="2" charset="0"/>
              </a:rPr>
              <a:t>।</a:t>
            </a:r>
          </a:p>
        </p:txBody>
      </p:sp>
      <p:sp>
        <p:nvSpPr>
          <p:cNvPr id="3" name="Rectangle 2"/>
          <p:cNvSpPr/>
          <p:nvPr/>
        </p:nvSpPr>
        <p:spPr>
          <a:xfrm>
            <a:off x="3048000" y="1905000"/>
            <a:ext cx="2114681" cy="646331"/>
          </a:xfrm>
          <a:prstGeom prst="rect">
            <a:avLst/>
          </a:prstGeom>
        </p:spPr>
        <p:txBody>
          <a:bodyPr wrap="none">
            <a:spAutoFit/>
          </a:bodyPr>
          <a:lstStyle/>
          <a:p>
            <a:r>
              <a:rPr lang="ar-SA" sz="3600" b="1" u="sng" dirty="0"/>
              <a:t>حَلُّ التَّدْرِيبَات</a:t>
            </a:r>
            <a:endParaRPr lang="en-US" sz="3600" u="sng" dirty="0">
              <a:solidFill>
                <a:srgbClr val="002060"/>
              </a:solidFill>
              <a:latin typeface="NikoshBAN" pitchFamily="2" charset="0"/>
              <a:cs typeface="NikoshBAN" pitchFamily="2" charset="0"/>
            </a:endParaRPr>
          </a:p>
        </p:txBody>
      </p:sp>
      <p:sp>
        <p:nvSpPr>
          <p:cNvPr id="5" name="TextBox 4"/>
          <p:cNvSpPr txBox="1"/>
          <p:nvPr/>
        </p:nvSpPr>
        <p:spPr>
          <a:xfrm>
            <a:off x="2871819" y="2463225"/>
            <a:ext cx="2467041" cy="584775"/>
          </a:xfrm>
          <a:prstGeom prst="rect">
            <a:avLst/>
          </a:prstGeom>
          <a:noFill/>
        </p:spPr>
        <p:txBody>
          <a:bodyPr wrap="square" rtlCol="0">
            <a:spAutoFit/>
          </a:bodyPr>
          <a:lstStyle/>
          <a:p>
            <a:r>
              <a:rPr lang="bn-BD" sz="3200" dirty="0" smtClean="0">
                <a:latin typeface="NikoshBAN" pitchFamily="2" charset="0"/>
                <a:cs typeface="NikoshBAN" pitchFamily="2" charset="0"/>
              </a:rPr>
              <a:t>অনুশীলনী সমাধান</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46186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047755"/>
            <a:ext cx="7848600" cy="3477875"/>
          </a:xfrm>
          <a:prstGeom prst="rect">
            <a:avLst/>
          </a:prstGeom>
        </p:spPr>
        <p:txBody>
          <a:bodyPr wrap="square">
            <a:spAutoFit/>
          </a:bodyPr>
          <a:lstStyle/>
          <a:p>
            <a:pPr marL="342900" indent="-342900">
              <a:buFont typeface="Wingdings" pitchFamily="2" charset="2"/>
              <a:buChar char="Ø"/>
            </a:pPr>
            <a:r>
              <a:rPr lang="bn-BD" sz="2800" b="1" dirty="0" smtClean="0">
                <a:latin typeface="NikoshBAN" pitchFamily="2" charset="0"/>
                <a:cs typeface="NikoshBAN" pitchFamily="2" charset="0"/>
              </a:rPr>
              <a:t>নস থেকে যেকোন প্রশ্নের উত্তর দিতে পারবে।</a:t>
            </a:r>
          </a:p>
          <a:p>
            <a:pPr marL="342900" indent="-342900">
              <a:buFont typeface="Wingdings" pitchFamily="2" charset="2"/>
              <a:buChar char="Ø"/>
            </a:pPr>
            <a:r>
              <a:rPr lang="bn-BD" sz="2800" b="1" dirty="0" smtClean="0">
                <a:latin typeface="NikoshBAN" pitchFamily="2" charset="0"/>
                <a:cs typeface="NikoshBAN" pitchFamily="2" charset="0"/>
              </a:rPr>
              <a:t>কোনটা ভুল কোনটা ঠিক তা শনাক্ত করতে পারবে।</a:t>
            </a:r>
          </a:p>
          <a:p>
            <a:pPr marL="342900" indent="-342900">
              <a:buFont typeface="Wingdings" pitchFamily="2" charset="2"/>
              <a:buChar char="Ø"/>
            </a:pPr>
            <a:r>
              <a:rPr lang="bn-BD" sz="2800" b="1" dirty="0" smtClean="0">
                <a:latin typeface="NikoshBAN" pitchFamily="2" charset="0"/>
                <a:cs typeface="NikoshBAN" pitchFamily="2" charset="0"/>
              </a:rPr>
              <a:t>উপযুক্ত শব্দ দ্বারা শূণ্যস্থান পূরণ করতে পারবে।</a:t>
            </a:r>
          </a:p>
          <a:p>
            <a:pPr marL="342900" indent="-342900">
              <a:buFont typeface="Wingdings" pitchFamily="2" charset="2"/>
              <a:buChar char="Ø"/>
            </a:pPr>
            <a:r>
              <a:rPr lang="bn-BD" sz="2800" b="1" dirty="0">
                <a:latin typeface="NikoshBAN" pitchFamily="2" charset="0"/>
                <a:cs typeface="NikoshBAN" pitchFamily="2" charset="0"/>
              </a:rPr>
              <a:t>একবচন </a:t>
            </a:r>
            <a:r>
              <a:rPr lang="bn-BD" sz="2800" b="1" dirty="0" smtClean="0">
                <a:latin typeface="NikoshBAN" pitchFamily="2" charset="0"/>
                <a:cs typeface="NikoshBAN" pitchFamily="2" charset="0"/>
              </a:rPr>
              <a:t>শব্দ থেকে </a:t>
            </a:r>
            <a:r>
              <a:rPr lang="bn-BD" sz="2800" b="1" dirty="0">
                <a:latin typeface="NikoshBAN" pitchFamily="2" charset="0"/>
                <a:cs typeface="NikoshBAN" pitchFamily="2" charset="0"/>
              </a:rPr>
              <a:t>বহুবচন করে </a:t>
            </a:r>
            <a:r>
              <a:rPr lang="bn-BD" sz="2800" b="1" dirty="0" smtClean="0">
                <a:latin typeface="NikoshBAN" pitchFamily="2" charset="0"/>
                <a:cs typeface="NikoshBAN" pitchFamily="2" charset="0"/>
              </a:rPr>
              <a:t>বাক্য গঠন করতে পারবে।</a:t>
            </a:r>
          </a:p>
          <a:p>
            <a:pPr marL="342900" indent="-342900">
              <a:buFont typeface="Wingdings" pitchFamily="2" charset="2"/>
              <a:buChar char="Ø"/>
            </a:pPr>
            <a:r>
              <a:rPr kumimoji="0" lang="ar-SA" sz="2800" b="1" i="0" u="none" strike="noStrike" cap="none" normalizeH="0" baseline="0" dirty="0" smtClean="0">
                <a:ln>
                  <a:noFill/>
                </a:ln>
                <a:solidFill>
                  <a:schemeClr val="tx1"/>
                </a:solidFill>
                <a:effectLst/>
                <a:latin typeface="NikoshBAN" pitchFamily="2" charset="0"/>
                <a:ea typeface="Times New Roman" pitchFamily="18" charset="0"/>
                <a:cs typeface="Arial" pitchFamily="34" charset="0"/>
              </a:rPr>
              <a:t>اسْمِ التَّفْضِيلِ</a:t>
            </a:r>
            <a:r>
              <a:rPr kumimoji="0" lang="bn-BD" sz="28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এর</a:t>
            </a:r>
            <a:r>
              <a:rPr kumimoji="0" lang="bn-BD" sz="2800" b="1" i="0" u="none" strike="noStrike" cap="none" normalizeH="0" dirty="0" smtClean="0">
                <a:ln>
                  <a:noFill/>
                </a:ln>
                <a:solidFill>
                  <a:schemeClr val="tx1"/>
                </a:solidFill>
                <a:effectLst/>
                <a:latin typeface="NikoshBAN" pitchFamily="2" charset="0"/>
                <a:ea typeface="Times New Roman" pitchFamily="18" charset="0"/>
                <a:cs typeface="NikoshBAN" pitchFamily="2" charset="0"/>
              </a:rPr>
              <a:t> শব্দ বের করতে পারবে।</a:t>
            </a:r>
          </a:p>
          <a:p>
            <a:pPr marL="342900" indent="-342900">
              <a:buFont typeface="Wingdings" pitchFamily="2" charset="2"/>
              <a:buChar char="Ø"/>
            </a:pPr>
            <a:r>
              <a:rPr lang="bn-BD" sz="2800" b="1" dirty="0" smtClean="0">
                <a:latin typeface="NikoshBAN" pitchFamily="2" charset="0"/>
                <a:cs typeface="NikoshBAN" pitchFamily="2" charset="0"/>
              </a:rPr>
              <a:t>বিষয়ের উপর ভিত্তি করে কথোপকথন আরবীতে করতে পারবে।</a:t>
            </a:r>
          </a:p>
          <a:p>
            <a:pPr marL="342900" indent="-342900">
              <a:buFont typeface="Wingdings" pitchFamily="2" charset="2"/>
              <a:buChar char="Ø"/>
            </a:pPr>
            <a:r>
              <a:rPr lang="bn-BD" sz="2800" b="1" dirty="0" smtClean="0">
                <a:latin typeface="NikoshBAN" pitchFamily="2" charset="0"/>
                <a:cs typeface="NikoshBAN" pitchFamily="2" charset="0"/>
              </a:rPr>
              <a:t>বিষয়ের উপর অনুচ্ছেদ লিখতে পারবে।</a:t>
            </a:r>
          </a:p>
          <a:p>
            <a:pPr marL="342900" indent="-342900">
              <a:buFont typeface="Wingdings" pitchFamily="2" charset="2"/>
              <a:buChar char="Ø"/>
            </a:pPr>
            <a:endParaRPr lang="bn-BD" sz="2400" dirty="0" smtClean="0">
              <a:latin typeface="NikoshBAN" pitchFamily="2" charset="0"/>
              <a:cs typeface="NikoshBAN" pitchFamily="2" charset="0"/>
            </a:endParaRPr>
          </a:p>
        </p:txBody>
      </p:sp>
      <p:sp>
        <p:nvSpPr>
          <p:cNvPr id="3" name="TextBox 2"/>
          <p:cNvSpPr txBox="1"/>
          <p:nvPr/>
        </p:nvSpPr>
        <p:spPr>
          <a:xfrm>
            <a:off x="228600" y="381000"/>
            <a:ext cx="5257800" cy="584775"/>
          </a:xfrm>
          <a:prstGeom prst="rect">
            <a:avLst/>
          </a:prstGeom>
          <a:noFill/>
        </p:spPr>
        <p:txBody>
          <a:bodyPr wrap="square" rtlCol="0">
            <a:spAutoFit/>
          </a:bodyPr>
          <a:lstStyle/>
          <a:p>
            <a:r>
              <a:rPr lang="bn-BD" sz="3200" dirty="0" smtClean="0">
                <a:latin typeface="NikoshBAN" pitchFamily="2" charset="0"/>
                <a:cs typeface="NikoshBAN" pitchFamily="2" charset="0"/>
              </a:rPr>
              <a:t>আজকের পাঠ থেকে শিক্ষার্থীরা............</a:t>
            </a:r>
            <a:endParaRPr lang="en-US" sz="3200" dirty="0">
              <a:latin typeface="NikoshBAN" pitchFamily="2" charset="0"/>
              <a:cs typeface="NikoshBAN" pitchFamily="2" charset="0"/>
            </a:endParaRPr>
          </a:p>
        </p:txBody>
      </p:sp>
      <p:sp>
        <p:nvSpPr>
          <p:cNvPr id="4" name="Rectangle 3"/>
          <p:cNvSpPr/>
          <p:nvPr/>
        </p:nvSpPr>
        <p:spPr>
          <a:xfrm>
            <a:off x="-6824" y="6488668"/>
            <a:ext cx="8001000" cy="369332"/>
          </a:xfrm>
          <a:prstGeom prst="rect">
            <a:avLst/>
          </a:prstGeom>
        </p:spPr>
        <p:txBody>
          <a:bodyPr wrap="square">
            <a:spAutoFit/>
          </a:bodyPr>
          <a:lstStyle/>
          <a:p>
            <a:r>
              <a:rPr lang="en-US" dirty="0" err="1">
                <a:latin typeface="NikoshBAN" pitchFamily="2" charset="0"/>
                <a:cs typeface="NikoshBAN" pitchFamily="2" charset="0"/>
              </a:rPr>
              <a:t>জামিলাতুন</a:t>
            </a:r>
            <a:r>
              <a:rPr lang="en-US" dirty="0">
                <a:latin typeface="NikoshBAN" pitchFamily="2" charset="0"/>
                <a:cs typeface="NikoshBAN" pitchFamily="2" charset="0"/>
              </a:rPr>
              <a:t> </a:t>
            </a:r>
            <a:r>
              <a:rPr lang="en-US" dirty="0" err="1">
                <a:latin typeface="NikoshBAN" pitchFamily="2" charset="0"/>
                <a:cs typeface="NikoshBAN" pitchFamily="2" charset="0"/>
              </a:rPr>
              <a:t>নেছা</a:t>
            </a:r>
            <a:r>
              <a:rPr lang="en-US" dirty="0">
                <a:latin typeface="NikoshBAN" pitchFamily="2" charset="0"/>
                <a:cs typeface="NikoshBAN" pitchFamily="2" charset="0"/>
              </a:rPr>
              <a:t> , </a:t>
            </a:r>
            <a:r>
              <a:rPr lang="en-US" dirty="0" err="1">
                <a:latin typeface="NikoshBAN" pitchFamily="2" charset="0"/>
                <a:cs typeface="NikoshBAN" pitchFamily="2" charset="0"/>
              </a:rPr>
              <a:t>সহকারী</a:t>
            </a:r>
            <a:r>
              <a:rPr lang="en-US" dirty="0">
                <a:latin typeface="NikoshBAN" pitchFamily="2" charset="0"/>
                <a:cs typeface="NikoshBAN" pitchFamily="2" charset="0"/>
              </a:rPr>
              <a:t> </a:t>
            </a:r>
            <a:r>
              <a:rPr lang="en-US" dirty="0" err="1">
                <a:latin typeface="NikoshBAN" pitchFamily="2" charset="0"/>
                <a:cs typeface="NikoshBAN" pitchFamily="2" charset="0"/>
              </a:rPr>
              <a:t>মৌলভী</a:t>
            </a:r>
            <a:r>
              <a:rPr lang="en-US" dirty="0">
                <a:latin typeface="NikoshBAN" pitchFamily="2" charset="0"/>
                <a:cs typeface="NikoshBAN" pitchFamily="2" charset="0"/>
              </a:rPr>
              <a:t>, </a:t>
            </a:r>
            <a:r>
              <a:rPr lang="en-US" dirty="0" err="1">
                <a:latin typeface="NikoshBAN" pitchFamily="2" charset="0"/>
                <a:cs typeface="NikoshBAN" pitchFamily="2" charset="0"/>
              </a:rPr>
              <a:t>ছড়ারকুটি</a:t>
            </a:r>
            <a:r>
              <a:rPr lang="en-US" dirty="0">
                <a:latin typeface="NikoshBAN" pitchFamily="2" charset="0"/>
                <a:cs typeface="NikoshBAN" pitchFamily="2" charset="0"/>
              </a:rPr>
              <a:t> </a:t>
            </a:r>
            <a:r>
              <a:rPr lang="en-US" dirty="0" err="1">
                <a:latin typeface="NikoshBAN" pitchFamily="2" charset="0"/>
                <a:cs typeface="NikoshBAN" pitchFamily="2" charset="0"/>
              </a:rPr>
              <a:t>আল</a:t>
            </a:r>
            <a:r>
              <a:rPr lang="en-US" dirty="0">
                <a:latin typeface="NikoshBAN" pitchFamily="2" charset="0"/>
                <a:cs typeface="NikoshBAN" pitchFamily="2" charset="0"/>
              </a:rPr>
              <a:t> </a:t>
            </a:r>
            <a:r>
              <a:rPr lang="en-US" dirty="0" err="1">
                <a:latin typeface="NikoshBAN" pitchFamily="2" charset="0"/>
                <a:cs typeface="NikoshBAN" pitchFamily="2" charset="0"/>
              </a:rPr>
              <a:t>ওয়াহেদীয়া</a:t>
            </a:r>
            <a:r>
              <a:rPr lang="en-US" dirty="0">
                <a:latin typeface="NikoshBAN" pitchFamily="2" charset="0"/>
                <a:cs typeface="NikoshBAN" pitchFamily="2" charset="0"/>
              </a:rPr>
              <a:t> ‍</a:t>
            </a:r>
            <a:r>
              <a:rPr lang="en-US" dirty="0" err="1">
                <a:latin typeface="NikoshBAN" pitchFamily="2" charset="0"/>
                <a:cs typeface="NikoshBAN" pitchFamily="2" charset="0"/>
              </a:rPr>
              <a:t>দ্বি-মুখী</a:t>
            </a:r>
            <a:r>
              <a:rPr lang="en-US" dirty="0">
                <a:latin typeface="NikoshBAN" pitchFamily="2" charset="0"/>
                <a:cs typeface="NikoshBAN" pitchFamily="2" charset="0"/>
              </a:rPr>
              <a:t> </a:t>
            </a:r>
            <a:r>
              <a:rPr lang="en-US" dirty="0" err="1">
                <a:latin typeface="NikoshBAN" pitchFamily="2" charset="0"/>
                <a:cs typeface="NikoshBAN" pitchFamily="2" charset="0"/>
              </a:rPr>
              <a:t>দাখিল</a:t>
            </a:r>
            <a:r>
              <a:rPr lang="en-US" dirty="0">
                <a:latin typeface="NikoshBAN" pitchFamily="2" charset="0"/>
                <a:cs typeface="NikoshBAN" pitchFamily="2" charset="0"/>
              </a:rPr>
              <a:t> </a:t>
            </a:r>
            <a:r>
              <a:rPr lang="en-US" dirty="0" err="1">
                <a:latin typeface="NikoshBAN" pitchFamily="2" charset="0"/>
                <a:cs typeface="NikoshBAN" pitchFamily="2" charset="0"/>
              </a:rPr>
              <a:t>মাদ্রাসা</a:t>
            </a:r>
            <a:r>
              <a:rPr lang="en-US" dirty="0">
                <a:latin typeface="NikoshBAN" pitchFamily="2" charset="0"/>
                <a:cs typeface="NikoshBAN" pitchFamily="2" charset="0"/>
              </a:rPr>
              <a:t>, </a:t>
            </a:r>
            <a:r>
              <a:rPr lang="en-US" dirty="0" err="1">
                <a:latin typeface="NikoshBAN" pitchFamily="2" charset="0"/>
                <a:cs typeface="NikoshBAN" pitchFamily="2" charset="0"/>
              </a:rPr>
              <a:t>সুন্দরগঞ্জ</a:t>
            </a:r>
            <a:r>
              <a:rPr lang="en-US" dirty="0">
                <a:latin typeface="NikoshBAN" pitchFamily="2" charset="0"/>
                <a:cs typeface="NikoshBAN" pitchFamily="2" charset="0"/>
              </a:rPr>
              <a:t>, </a:t>
            </a:r>
            <a:r>
              <a:rPr lang="en-US" dirty="0" err="1">
                <a:latin typeface="NikoshBAN" pitchFamily="2" charset="0"/>
                <a:cs typeface="NikoshBAN" pitchFamily="2" charset="0"/>
              </a:rPr>
              <a:t>গাইবান্ধা</a:t>
            </a:r>
            <a:r>
              <a:rPr lang="en-US" dirty="0">
                <a:latin typeface="NikoshBAN" pitchFamily="2" charset="0"/>
                <a:cs typeface="NikoshBAN" pitchFamily="2" charset="0"/>
              </a:rPr>
              <a:t>।</a:t>
            </a:r>
          </a:p>
        </p:txBody>
      </p:sp>
    </p:spTree>
    <p:extLst>
      <p:ext uri="{BB962C8B-B14F-4D97-AF65-F5344CB8AC3E}">
        <p14:creationId xmlns:p14="http://schemas.microsoft.com/office/powerpoint/2010/main" val="35552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3633" y="894098"/>
            <a:ext cx="4782078" cy="584775"/>
          </a:xfrm>
          <a:prstGeom prst="rect">
            <a:avLst/>
          </a:prstGeom>
        </p:spPr>
        <p:txBody>
          <a:bodyPr wrap="none">
            <a:spAutoFit/>
          </a:bodyPr>
          <a:lstStyle/>
          <a:p>
            <a:r>
              <a:rPr lang="bn-IN" sz="3200" dirty="0" smtClean="0">
                <a:latin typeface="Arabic Transparent" pitchFamily="34" charset="0"/>
                <a:cs typeface="NikoshBAN" pitchFamily="2" charset="0"/>
              </a:rPr>
              <a:t>১। </a:t>
            </a:r>
            <a:r>
              <a:rPr lang="ar-SA" sz="2800" b="1" dirty="0" smtClean="0">
                <a:latin typeface="Arabic Transparent" pitchFamily="34" charset="0"/>
                <a:cs typeface="Arabic Transparent" pitchFamily="34" charset="0"/>
              </a:rPr>
              <a:t>أَجِبْ عَنِ الْأَسْئِلَةِ الْآتِيَةِ شَفَهِيًّا وَكِتَابَةً</a:t>
            </a:r>
            <a:endParaRPr lang="en-US" sz="2800" b="1" dirty="0">
              <a:latin typeface="Arabic Transparent" pitchFamily="34" charset="0"/>
              <a:cs typeface="Arabic Transparent" pitchFamily="34" charset="0"/>
            </a:endParaRPr>
          </a:p>
        </p:txBody>
      </p:sp>
      <p:sp>
        <p:nvSpPr>
          <p:cNvPr id="6" name="Rectangle 5"/>
          <p:cNvSpPr/>
          <p:nvPr/>
        </p:nvSpPr>
        <p:spPr>
          <a:xfrm>
            <a:off x="5311636" y="1001819"/>
            <a:ext cx="4724400" cy="400110"/>
          </a:xfrm>
          <a:prstGeom prst="rect">
            <a:avLst/>
          </a:prstGeom>
        </p:spPr>
        <p:txBody>
          <a:bodyPr wrap="square">
            <a:spAutoFit/>
          </a:bodyPr>
          <a:lstStyle/>
          <a:p>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নিচের প্রশ্নগুলোর মৌখিক ও লিখিত উত্তর দাও)</a:t>
            </a:r>
            <a:endParaRPr lang="en-US" sz="2000" dirty="0">
              <a:latin typeface="NikoshBAN" pitchFamily="2" charset="0"/>
              <a:cs typeface="NikoshBAN" pitchFamily="2" charset="0"/>
            </a:endParaRPr>
          </a:p>
        </p:txBody>
      </p:sp>
      <p:sp>
        <p:nvSpPr>
          <p:cNvPr id="7" name="Rectangle 6"/>
          <p:cNvSpPr/>
          <p:nvPr/>
        </p:nvSpPr>
        <p:spPr>
          <a:xfrm>
            <a:off x="0" y="1746942"/>
            <a:ext cx="6631944" cy="523220"/>
          </a:xfrm>
          <a:prstGeom prst="rect">
            <a:avLst/>
          </a:prstGeom>
        </p:spPr>
        <p:txBody>
          <a:bodyPr wrap="none">
            <a:spAutoFit/>
          </a:bodyPr>
          <a:lstStyle/>
          <a:p>
            <a:r>
              <a:rPr lang="ar-SA" sz="2400" dirty="0" smtClean="0"/>
              <a:t>ا</a:t>
            </a:r>
            <a:r>
              <a:rPr lang="ar-SA" sz="2800" dirty="0" smtClean="0"/>
              <a:t>لسُّؤَالُ (</a:t>
            </a:r>
            <a:r>
              <a:rPr lang="fa-IR" sz="2800" dirty="0" smtClean="0"/>
              <a:t>۱) : </a:t>
            </a:r>
            <a:r>
              <a:rPr lang="ar-SA" sz="2800" dirty="0" smtClean="0"/>
              <a:t>كَمْ سَاعَةً يَقْرَأُ نُعْمَانُ الْقُرْآنَ الْكَرِيمَ كُلَّ يَوْمٍ؟</a:t>
            </a:r>
            <a:r>
              <a:rPr lang="ar-SA" sz="2400" dirty="0" smtClean="0"/>
              <a:t> </a:t>
            </a:r>
            <a:endParaRPr lang="en-US" sz="2400" dirty="0"/>
          </a:p>
        </p:txBody>
      </p:sp>
      <p:sp>
        <p:nvSpPr>
          <p:cNvPr id="8" name="Rectangle 7"/>
          <p:cNvSpPr/>
          <p:nvPr/>
        </p:nvSpPr>
        <p:spPr>
          <a:xfrm>
            <a:off x="6704440" y="1654609"/>
            <a:ext cx="2621491" cy="707886"/>
          </a:xfrm>
          <a:prstGeom prst="rect">
            <a:avLst/>
          </a:prstGeom>
        </p:spPr>
        <p:txBody>
          <a:bodyPr wrap="square">
            <a:spAutoFit/>
          </a:bodyPr>
          <a:lstStyle/>
          <a:p>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নোমান প্রতিদিন কয় ঘণ্টা কুরআনুল কারিম পাঠ করে</a:t>
            </a:r>
            <a:r>
              <a:rPr lang="en-US" sz="2000" dirty="0" smtClean="0">
                <a:latin typeface="NikoshBAN" pitchFamily="2" charset="0"/>
                <a:cs typeface="NikoshBAN" pitchFamily="2" charset="0"/>
              </a:rPr>
              <a:t>?)</a:t>
            </a:r>
            <a:endParaRPr lang="en-US" sz="2000" dirty="0">
              <a:latin typeface="NikoshBAN" pitchFamily="2" charset="0"/>
              <a:cs typeface="NikoshBAN" pitchFamily="2" charset="0"/>
            </a:endParaRPr>
          </a:p>
        </p:txBody>
      </p:sp>
      <p:sp>
        <p:nvSpPr>
          <p:cNvPr id="9" name="Rectangle 8"/>
          <p:cNvSpPr/>
          <p:nvPr/>
        </p:nvSpPr>
        <p:spPr>
          <a:xfrm>
            <a:off x="0" y="2590293"/>
            <a:ext cx="7735194" cy="523220"/>
          </a:xfrm>
          <a:prstGeom prst="rect">
            <a:avLst/>
          </a:prstGeom>
        </p:spPr>
        <p:txBody>
          <a:bodyPr wrap="square">
            <a:spAutoFit/>
          </a:bodyPr>
          <a:lstStyle/>
          <a:p>
            <a:r>
              <a:rPr lang="ar-SA" sz="2800" dirty="0" smtClean="0"/>
              <a:t>الْجَوَابُ: إِنَّ نُعْمَانَ يَقْرَأُ الْقُرْآنَ الْكَرِيمَ كُلَّ يَوْمٍ سَاعَةً وَالنِّصْفَ تَقْرِيبًا</a:t>
            </a:r>
            <a:endParaRPr lang="en-US" sz="2800" dirty="0"/>
          </a:p>
        </p:txBody>
      </p:sp>
      <p:sp>
        <p:nvSpPr>
          <p:cNvPr id="10" name="Rectangle 9"/>
          <p:cNvSpPr/>
          <p:nvPr/>
        </p:nvSpPr>
        <p:spPr>
          <a:xfrm>
            <a:off x="381000" y="3120337"/>
            <a:ext cx="6118589" cy="400110"/>
          </a:xfrm>
          <a:prstGeom prst="rect">
            <a:avLst/>
          </a:prstGeom>
        </p:spPr>
        <p:txBody>
          <a:bodyPr wrap="square">
            <a:spAutoFit/>
          </a:bodyPr>
          <a:lstStyle/>
          <a:p>
            <a:r>
              <a:rPr lang="bn-IN" sz="2000" dirty="0" smtClean="0">
                <a:latin typeface="NikoshBAN" pitchFamily="2" charset="0"/>
                <a:cs typeface="NikoshBAN" pitchFamily="2" charset="0"/>
              </a:rPr>
              <a:t>অনুবাদ: নোমান প্রতিদিন প্রায় দেড়ঘণ্টা কুরআনুল কারিম পাঠ করে।</a:t>
            </a:r>
            <a:endParaRPr lang="en-US" sz="2000" dirty="0">
              <a:latin typeface="NikoshBAN" pitchFamily="2" charset="0"/>
              <a:cs typeface="NikoshBAN" pitchFamily="2" charset="0"/>
            </a:endParaRPr>
          </a:p>
        </p:txBody>
      </p:sp>
      <p:sp>
        <p:nvSpPr>
          <p:cNvPr id="11" name="Rectangle 10"/>
          <p:cNvSpPr/>
          <p:nvPr/>
        </p:nvSpPr>
        <p:spPr>
          <a:xfrm>
            <a:off x="-167008" y="3646676"/>
            <a:ext cx="7543800" cy="523220"/>
          </a:xfrm>
          <a:prstGeom prst="rect">
            <a:avLst/>
          </a:prstGeom>
        </p:spPr>
        <p:txBody>
          <a:bodyPr wrap="square">
            <a:spAutoFit/>
          </a:bodyPr>
          <a:lstStyle/>
          <a:p>
            <a:r>
              <a:rPr lang="ar-SA" sz="2800" dirty="0" smtClean="0"/>
              <a:t>السُّؤَالُ (</a:t>
            </a:r>
            <a:r>
              <a:rPr lang="fa-IR" sz="2800" dirty="0" smtClean="0"/>
              <a:t>۲) </a:t>
            </a:r>
            <a:r>
              <a:rPr lang="ar-SA" sz="2800" dirty="0" smtClean="0"/>
              <a:t>هَلْ تُدَرَّسُ تَرْجَمَةُ الْقُرْآنِ الْكَرِيمِ فِي مَدْرَسَةِ نُعْمَانَ؟ </a:t>
            </a:r>
            <a:endParaRPr lang="en-US" sz="2800" dirty="0"/>
          </a:p>
        </p:txBody>
      </p:sp>
      <p:sp>
        <p:nvSpPr>
          <p:cNvPr id="12" name="Rectangle 11"/>
          <p:cNvSpPr/>
          <p:nvPr/>
        </p:nvSpPr>
        <p:spPr>
          <a:xfrm>
            <a:off x="312704" y="4197220"/>
            <a:ext cx="6006535" cy="400110"/>
          </a:xfrm>
          <a:prstGeom prst="rect">
            <a:avLst/>
          </a:prstGeom>
        </p:spPr>
        <p:txBody>
          <a:bodyPr wrap="square">
            <a:spAutoFit/>
          </a:bodyPr>
          <a:lstStyle/>
          <a:p>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নোমানের মাদরাসায় কি কুরআনুল কারিমের অনুবাদ পড়ানো হয়</a:t>
            </a:r>
            <a:r>
              <a:rPr lang="en-US" sz="2000" dirty="0" smtClean="0">
                <a:latin typeface="NikoshBAN" pitchFamily="2" charset="0"/>
                <a:cs typeface="NikoshBAN" pitchFamily="2" charset="0"/>
              </a:rPr>
              <a:t>?)</a:t>
            </a:r>
            <a:endParaRPr lang="en-US" sz="2000" dirty="0">
              <a:latin typeface="NikoshBAN" pitchFamily="2" charset="0"/>
              <a:cs typeface="NikoshBAN" pitchFamily="2" charset="0"/>
            </a:endParaRPr>
          </a:p>
        </p:txBody>
      </p:sp>
      <p:sp>
        <p:nvSpPr>
          <p:cNvPr id="13" name="Rectangle 12"/>
          <p:cNvSpPr/>
          <p:nvPr/>
        </p:nvSpPr>
        <p:spPr>
          <a:xfrm>
            <a:off x="26539" y="4876800"/>
            <a:ext cx="6827510" cy="523220"/>
          </a:xfrm>
          <a:prstGeom prst="rect">
            <a:avLst/>
          </a:prstGeom>
        </p:spPr>
        <p:txBody>
          <a:bodyPr wrap="none">
            <a:spAutoFit/>
          </a:bodyPr>
          <a:lstStyle/>
          <a:p>
            <a:r>
              <a:rPr lang="ar-SA" sz="2800" dirty="0" smtClean="0"/>
              <a:t>الْجَوَابُ: نَعَمْ! تُدَرَّسُ تَرْجَمَةُ الْقُرْآنِ الْكَرِيمِ فِي مَدْرَسَةِ نُعْمَانَ</a:t>
            </a:r>
            <a:endParaRPr lang="en-US" sz="2800" dirty="0"/>
          </a:p>
        </p:txBody>
      </p:sp>
      <p:sp>
        <p:nvSpPr>
          <p:cNvPr id="15" name="Rectangle 14"/>
          <p:cNvSpPr/>
          <p:nvPr/>
        </p:nvSpPr>
        <p:spPr>
          <a:xfrm>
            <a:off x="359442" y="5538167"/>
            <a:ext cx="6108626" cy="400110"/>
          </a:xfrm>
          <a:prstGeom prst="rect">
            <a:avLst/>
          </a:prstGeom>
        </p:spPr>
        <p:txBody>
          <a:bodyPr wrap="square">
            <a:spAutoFit/>
          </a:bodyPr>
          <a:lstStyle/>
          <a:p>
            <a:r>
              <a:rPr lang="en-US" sz="2000" dirty="0" smtClean="0">
                <a:latin typeface="NikoshBAN" pitchFamily="2" charset="0"/>
                <a:cs typeface="NikoshBAN" pitchFamily="2" charset="0"/>
              </a:rPr>
              <a:t> </a:t>
            </a:r>
            <a:r>
              <a:rPr lang="bn-IN" sz="2000" dirty="0" smtClean="0">
                <a:latin typeface="NikoshBAN" pitchFamily="2" charset="0"/>
                <a:cs typeface="NikoshBAN" pitchFamily="2" charset="0"/>
              </a:rPr>
              <a:t>অনুবাদ: হ্যাঁ! নোমানের মাদরাসায় কুরআনুল কারিমের অনুবাদ পড়ানো হয়।</a:t>
            </a:r>
            <a:endParaRPr lang="en-US" sz="2000" dirty="0">
              <a:latin typeface="NikoshBAN" pitchFamily="2" charset="0"/>
              <a:cs typeface="NikoshBAN" pitchFamily="2" charset="0"/>
            </a:endParaRPr>
          </a:p>
        </p:txBody>
      </p:sp>
      <p:sp>
        <p:nvSpPr>
          <p:cNvPr id="19" name="Rectangle 18"/>
          <p:cNvSpPr/>
          <p:nvPr/>
        </p:nvSpPr>
        <p:spPr>
          <a:xfrm>
            <a:off x="-6824" y="6488668"/>
            <a:ext cx="8001000" cy="369332"/>
          </a:xfrm>
          <a:prstGeom prst="rect">
            <a:avLst/>
          </a:prstGeom>
        </p:spPr>
        <p:txBody>
          <a:bodyPr wrap="square">
            <a:spAutoFit/>
          </a:bodyPr>
          <a:lstStyle/>
          <a:p>
            <a:r>
              <a:rPr lang="en-US" dirty="0" err="1">
                <a:latin typeface="NikoshBAN" pitchFamily="2" charset="0"/>
                <a:cs typeface="NikoshBAN" pitchFamily="2" charset="0"/>
              </a:rPr>
              <a:t>জামিলাতুন</a:t>
            </a:r>
            <a:r>
              <a:rPr lang="en-US" dirty="0">
                <a:latin typeface="NikoshBAN" pitchFamily="2" charset="0"/>
                <a:cs typeface="NikoshBAN" pitchFamily="2" charset="0"/>
              </a:rPr>
              <a:t> </a:t>
            </a:r>
            <a:r>
              <a:rPr lang="en-US" dirty="0" err="1">
                <a:latin typeface="NikoshBAN" pitchFamily="2" charset="0"/>
                <a:cs typeface="NikoshBAN" pitchFamily="2" charset="0"/>
              </a:rPr>
              <a:t>নেছা</a:t>
            </a:r>
            <a:r>
              <a:rPr lang="en-US" dirty="0">
                <a:latin typeface="NikoshBAN" pitchFamily="2" charset="0"/>
                <a:cs typeface="NikoshBAN" pitchFamily="2" charset="0"/>
              </a:rPr>
              <a:t> , </a:t>
            </a:r>
            <a:r>
              <a:rPr lang="en-US" dirty="0" err="1">
                <a:latin typeface="NikoshBAN" pitchFamily="2" charset="0"/>
                <a:cs typeface="NikoshBAN" pitchFamily="2" charset="0"/>
              </a:rPr>
              <a:t>সহকারী</a:t>
            </a:r>
            <a:r>
              <a:rPr lang="en-US" dirty="0">
                <a:latin typeface="NikoshBAN" pitchFamily="2" charset="0"/>
                <a:cs typeface="NikoshBAN" pitchFamily="2" charset="0"/>
              </a:rPr>
              <a:t> </a:t>
            </a:r>
            <a:r>
              <a:rPr lang="en-US" dirty="0" err="1">
                <a:latin typeface="NikoshBAN" pitchFamily="2" charset="0"/>
                <a:cs typeface="NikoshBAN" pitchFamily="2" charset="0"/>
              </a:rPr>
              <a:t>মৌলভী</a:t>
            </a:r>
            <a:r>
              <a:rPr lang="en-US" dirty="0">
                <a:latin typeface="NikoshBAN" pitchFamily="2" charset="0"/>
                <a:cs typeface="NikoshBAN" pitchFamily="2" charset="0"/>
              </a:rPr>
              <a:t>, </a:t>
            </a:r>
            <a:r>
              <a:rPr lang="en-US" dirty="0" err="1">
                <a:latin typeface="NikoshBAN" pitchFamily="2" charset="0"/>
                <a:cs typeface="NikoshBAN" pitchFamily="2" charset="0"/>
              </a:rPr>
              <a:t>ছড়ারকুটি</a:t>
            </a:r>
            <a:r>
              <a:rPr lang="en-US" dirty="0">
                <a:latin typeface="NikoshBAN" pitchFamily="2" charset="0"/>
                <a:cs typeface="NikoshBAN" pitchFamily="2" charset="0"/>
              </a:rPr>
              <a:t> </a:t>
            </a:r>
            <a:r>
              <a:rPr lang="en-US" dirty="0" err="1">
                <a:latin typeface="NikoshBAN" pitchFamily="2" charset="0"/>
                <a:cs typeface="NikoshBAN" pitchFamily="2" charset="0"/>
              </a:rPr>
              <a:t>আল</a:t>
            </a:r>
            <a:r>
              <a:rPr lang="en-US" dirty="0">
                <a:latin typeface="NikoshBAN" pitchFamily="2" charset="0"/>
                <a:cs typeface="NikoshBAN" pitchFamily="2" charset="0"/>
              </a:rPr>
              <a:t> </a:t>
            </a:r>
            <a:r>
              <a:rPr lang="en-US" dirty="0" err="1">
                <a:latin typeface="NikoshBAN" pitchFamily="2" charset="0"/>
                <a:cs typeface="NikoshBAN" pitchFamily="2" charset="0"/>
              </a:rPr>
              <a:t>ওয়াহেদীয়া</a:t>
            </a:r>
            <a:r>
              <a:rPr lang="en-US" dirty="0">
                <a:latin typeface="NikoshBAN" pitchFamily="2" charset="0"/>
                <a:cs typeface="NikoshBAN" pitchFamily="2" charset="0"/>
              </a:rPr>
              <a:t> ‍</a:t>
            </a:r>
            <a:r>
              <a:rPr lang="en-US" dirty="0" err="1">
                <a:latin typeface="NikoshBAN" pitchFamily="2" charset="0"/>
                <a:cs typeface="NikoshBAN" pitchFamily="2" charset="0"/>
              </a:rPr>
              <a:t>দ্বি-মুখী</a:t>
            </a:r>
            <a:r>
              <a:rPr lang="en-US" dirty="0">
                <a:latin typeface="NikoshBAN" pitchFamily="2" charset="0"/>
                <a:cs typeface="NikoshBAN" pitchFamily="2" charset="0"/>
              </a:rPr>
              <a:t> </a:t>
            </a:r>
            <a:r>
              <a:rPr lang="en-US" dirty="0" err="1">
                <a:latin typeface="NikoshBAN" pitchFamily="2" charset="0"/>
                <a:cs typeface="NikoshBAN" pitchFamily="2" charset="0"/>
              </a:rPr>
              <a:t>দাখিল</a:t>
            </a:r>
            <a:r>
              <a:rPr lang="en-US" dirty="0">
                <a:latin typeface="NikoshBAN" pitchFamily="2" charset="0"/>
                <a:cs typeface="NikoshBAN" pitchFamily="2" charset="0"/>
              </a:rPr>
              <a:t> </a:t>
            </a:r>
            <a:r>
              <a:rPr lang="en-US" dirty="0" err="1">
                <a:latin typeface="NikoshBAN" pitchFamily="2" charset="0"/>
                <a:cs typeface="NikoshBAN" pitchFamily="2" charset="0"/>
              </a:rPr>
              <a:t>মাদ্রাসা</a:t>
            </a:r>
            <a:r>
              <a:rPr lang="en-US" dirty="0">
                <a:latin typeface="NikoshBAN" pitchFamily="2" charset="0"/>
                <a:cs typeface="NikoshBAN" pitchFamily="2" charset="0"/>
              </a:rPr>
              <a:t>, </a:t>
            </a:r>
            <a:r>
              <a:rPr lang="en-US" dirty="0" err="1">
                <a:latin typeface="NikoshBAN" pitchFamily="2" charset="0"/>
                <a:cs typeface="NikoshBAN" pitchFamily="2" charset="0"/>
              </a:rPr>
              <a:t>সুন্দরগঞ্জ</a:t>
            </a:r>
            <a:r>
              <a:rPr lang="en-US" dirty="0">
                <a:latin typeface="NikoshBAN" pitchFamily="2" charset="0"/>
                <a:cs typeface="NikoshBAN" pitchFamily="2" charset="0"/>
              </a:rPr>
              <a:t>, </a:t>
            </a:r>
            <a:r>
              <a:rPr lang="en-US" dirty="0" err="1">
                <a:latin typeface="NikoshBAN" pitchFamily="2" charset="0"/>
                <a:cs typeface="NikoshBAN" pitchFamily="2" charset="0"/>
              </a:rPr>
              <a:t>গাইবান্ধা</a:t>
            </a:r>
            <a:r>
              <a:rPr lang="en-US" dirty="0">
                <a:latin typeface="NikoshBAN" pitchFamily="2" charset="0"/>
                <a:cs typeface="NikoshBAN" pitchFamily="2" charset="0"/>
              </a:rPr>
              <a:t>।</a:t>
            </a:r>
          </a:p>
        </p:txBody>
      </p:sp>
    </p:spTree>
    <p:extLst>
      <p:ext uri="{BB962C8B-B14F-4D97-AF65-F5344CB8AC3E}">
        <p14:creationId xmlns:p14="http://schemas.microsoft.com/office/powerpoint/2010/main" val="410553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71" y="2832794"/>
            <a:ext cx="9128253" cy="1323439"/>
          </a:xfrm>
          <a:prstGeom prst="rect">
            <a:avLst/>
          </a:prstGeom>
        </p:spPr>
        <p:txBody>
          <a:bodyPr wrap="square">
            <a:spAutoFit/>
          </a:bodyPr>
          <a:lstStyle/>
          <a:p>
            <a:r>
              <a:rPr lang="bn-IN" sz="2000" b="1" dirty="0" smtClean="0">
                <a:latin typeface="NikoshBAN" pitchFamily="2" charset="0"/>
                <a:cs typeface="NikoshBAN" pitchFamily="2" charset="0"/>
              </a:rPr>
              <a:t>অনুবাদ:</a:t>
            </a:r>
            <a:r>
              <a:rPr lang="bn-IN" sz="2000" dirty="0" smtClean="0">
                <a:latin typeface="NikoshBAN" pitchFamily="2" charset="0"/>
                <a:cs typeface="NikoshBAN" pitchFamily="2" charset="0"/>
              </a:rPr>
              <a:t> মাক্কি সুরা হলো যা হিজরতের পূর্বে অবতীর্ণ হয়েছে যদিও তা মক্কার বাইরে কোথাও অবতীর্ণ হোক এবং মাক্কি সুরাসমূহের মধ্যে অঙ্গীকার</a:t>
            </a:r>
            <a:r>
              <a:rPr lang="en-US" sz="2000" dirty="0" smtClean="0">
                <a:latin typeface="NikoshBAN" pitchFamily="2" charset="0"/>
                <a:cs typeface="NikoshBAN" pitchFamily="2" charset="0"/>
              </a:rPr>
              <a:t>, </a:t>
            </a:r>
            <a:r>
              <a:rPr lang="bn-IN" sz="2000" dirty="0" smtClean="0">
                <a:latin typeface="NikoshBAN" pitchFamily="2" charset="0"/>
                <a:cs typeface="NikoshBAN" pitchFamily="2" charset="0"/>
              </a:rPr>
              <a:t>শান্তি</a:t>
            </a:r>
            <a:r>
              <a:rPr lang="en-US" sz="2000" dirty="0" smtClean="0">
                <a:latin typeface="NikoshBAN" pitchFamily="2" charset="0"/>
                <a:cs typeface="NikoshBAN" pitchFamily="2" charset="0"/>
              </a:rPr>
              <a:t>, </a:t>
            </a:r>
            <a:r>
              <a:rPr lang="bn-IN" sz="2000" dirty="0" smtClean="0">
                <a:latin typeface="NikoshBAN" pitchFamily="2" charset="0"/>
                <a:cs typeface="NikoshBAN" pitchFamily="2" charset="0"/>
              </a:rPr>
              <a:t>সুসংবাদ ও ভীতি সম্পর্কে বর্ণনা করা হয়েছে। আর মাদানি সুরা হলো যা হিজরতের পরে অবতীর্ণ হয়েছে যদিও তা মদিনার বাইরে কোথাও অবতীর্ণ হোক। মাদানি সুরাসমূহের মধ্যে অধিকাংশ ক্ষেত্রে শরিয়তের বিধি-বিধান বর্ণনা করা হয়েছে।</a:t>
            </a:r>
            <a:endParaRPr lang="en-US" sz="2000" dirty="0" smtClean="0">
              <a:latin typeface="NikoshBAN" pitchFamily="2" charset="0"/>
              <a:cs typeface="NikoshBAN" pitchFamily="2" charset="0"/>
            </a:endParaRPr>
          </a:p>
        </p:txBody>
      </p:sp>
      <p:sp>
        <p:nvSpPr>
          <p:cNvPr id="3" name="Rectangle 2"/>
          <p:cNvSpPr/>
          <p:nvPr/>
        </p:nvSpPr>
        <p:spPr>
          <a:xfrm>
            <a:off x="0" y="1447799"/>
            <a:ext cx="9144000" cy="1384995"/>
          </a:xfrm>
          <a:prstGeom prst="rect">
            <a:avLst/>
          </a:prstGeom>
        </p:spPr>
        <p:txBody>
          <a:bodyPr wrap="square">
            <a:spAutoFit/>
          </a:bodyPr>
          <a:lstStyle/>
          <a:p>
            <a:pPr algn="r"/>
            <a:r>
              <a:rPr lang="ar-SA" sz="2800" dirty="0" smtClean="0"/>
              <a:t>الْجَوَابُ: إِنَّ السُّوَرَ الْمَكِّيَّةَ هِيَ الَّتِي نَزَلَتْ قَبْلَ الْهِجْرَةِ وَلَوْ فِي غَيْرِ مَكَّةَ وَنَزَلَتْ بِالْوَعْدِ وَالْوَعِيدِ، وَالتَّبْشِيرِ وَالتَّحْذِيرِ. وَالسُّوَرُ الْمَدَنِيَّةُ هِيَ الَّتِي نَزَلَتْ بَعْدَ الْهِجْرَةِ وَلَوْ فِي غَيْرِ الْمَدِينَةِ وَنَزَلَتْ بِالْأَحْكَامِ التَّشْرِيعِيَّةِ غَالِبًا</a:t>
            </a:r>
            <a:r>
              <a:rPr lang="en-US" sz="2800" dirty="0" smtClean="0"/>
              <a:t>.</a:t>
            </a:r>
            <a:endParaRPr lang="en-US" sz="2800" dirty="0"/>
          </a:p>
        </p:txBody>
      </p:sp>
      <p:sp>
        <p:nvSpPr>
          <p:cNvPr id="4" name="Rectangle 3"/>
          <p:cNvSpPr/>
          <p:nvPr/>
        </p:nvSpPr>
        <p:spPr>
          <a:xfrm>
            <a:off x="0" y="669708"/>
            <a:ext cx="5190845" cy="523220"/>
          </a:xfrm>
          <a:prstGeom prst="rect">
            <a:avLst/>
          </a:prstGeom>
        </p:spPr>
        <p:txBody>
          <a:bodyPr wrap="none">
            <a:spAutoFit/>
          </a:bodyPr>
          <a:lstStyle/>
          <a:p>
            <a:r>
              <a:rPr lang="ar-SA" sz="2800" dirty="0" smtClean="0"/>
              <a:t>السُّؤَالُ (</a:t>
            </a:r>
            <a:r>
              <a:rPr lang="fa-IR" sz="2800" dirty="0" smtClean="0"/>
              <a:t>۳) : </a:t>
            </a:r>
            <a:r>
              <a:rPr lang="ar-SA" sz="2800" dirty="0" smtClean="0"/>
              <a:t>السُّوَرُ الْمَكِّيَّةُ وَالْمَدَنِيَّةُ مَا هُمَا؟ </a:t>
            </a:r>
            <a:endParaRPr lang="en-US" sz="2800" dirty="0"/>
          </a:p>
        </p:txBody>
      </p:sp>
      <p:sp>
        <p:nvSpPr>
          <p:cNvPr id="5" name="Rectangle 4"/>
          <p:cNvSpPr/>
          <p:nvPr/>
        </p:nvSpPr>
        <p:spPr>
          <a:xfrm>
            <a:off x="5562600" y="731263"/>
            <a:ext cx="2626040" cy="400110"/>
          </a:xfrm>
          <a:prstGeom prst="rect">
            <a:avLst/>
          </a:prstGeom>
        </p:spPr>
        <p:txBody>
          <a:bodyPr wrap="none">
            <a:spAutoFit/>
          </a:bodyPr>
          <a:lstStyle/>
          <a:p>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মাক্কি সুরা ও মাদানি সুরা কী</a:t>
            </a:r>
            <a:r>
              <a:rPr lang="en-US" sz="2000" dirty="0" smtClean="0">
                <a:latin typeface="NikoshBAN" pitchFamily="2" charset="0"/>
                <a:cs typeface="NikoshBAN" pitchFamily="2" charset="0"/>
              </a:rPr>
              <a:t>?)</a:t>
            </a:r>
            <a:endParaRPr lang="en-US" sz="2000" dirty="0">
              <a:latin typeface="NikoshBAN" pitchFamily="2" charset="0"/>
              <a:cs typeface="NikoshBAN" pitchFamily="2" charset="0"/>
            </a:endParaRPr>
          </a:p>
        </p:txBody>
      </p:sp>
      <p:sp>
        <p:nvSpPr>
          <p:cNvPr id="6" name="Rectangle 5"/>
          <p:cNvSpPr/>
          <p:nvPr/>
        </p:nvSpPr>
        <p:spPr>
          <a:xfrm>
            <a:off x="-37532" y="4343400"/>
            <a:ext cx="7276532" cy="523220"/>
          </a:xfrm>
          <a:prstGeom prst="rect">
            <a:avLst/>
          </a:prstGeom>
        </p:spPr>
        <p:txBody>
          <a:bodyPr wrap="square">
            <a:spAutoFit/>
          </a:bodyPr>
          <a:lstStyle/>
          <a:p>
            <a:r>
              <a:rPr lang="ar-SA" sz="2800" dirty="0" smtClean="0"/>
              <a:t>السُّؤَالُ (٤) : مَنِ الَّذِي أَمَرَ بِجَمْعِ الْقُرْآنِ الْكَرِيمِ بَعْدَ وَفَاةِ النَّبِيِّ؟</a:t>
            </a:r>
            <a:endParaRPr lang="en-US" sz="2800" dirty="0"/>
          </a:p>
        </p:txBody>
      </p:sp>
      <p:sp>
        <p:nvSpPr>
          <p:cNvPr id="7" name="Rectangle 6"/>
          <p:cNvSpPr/>
          <p:nvPr/>
        </p:nvSpPr>
        <p:spPr>
          <a:xfrm>
            <a:off x="-58580" y="4905345"/>
            <a:ext cx="6934200" cy="400110"/>
          </a:xfrm>
          <a:prstGeom prst="rect">
            <a:avLst/>
          </a:prstGeom>
        </p:spPr>
        <p:txBody>
          <a:bodyPr wrap="square">
            <a:spAutoFit/>
          </a:bodyPr>
          <a:lstStyle/>
          <a:p>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নবি (সা)-এর ইন্তেকালের পর কুরআনুল কারিম একত্রিত করার নির্দেশ কে দিয়েছেন</a:t>
            </a:r>
            <a:r>
              <a:rPr lang="en-US" sz="2000" dirty="0" smtClean="0">
                <a:latin typeface="NikoshBAN" pitchFamily="2" charset="0"/>
                <a:cs typeface="NikoshBAN" pitchFamily="2" charset="0"/>
              </a:rPr>
              <a:t>?)</a:t>
            </a:r>
            <a:endParaRPr lang="en-US" sz="2000" dirty="0">
              <a:latin typeface="NikoshBAN" pitchFamily="2" charset="0"/>
              <a:cs typeface="NikoshBAN" pitchFamily="2" charset="0"/>
            </a:endParaRPr>
          </a:p>
        </p:txBody>
      </p:sp>
      <p:sp>
        <p:nvSpPr>
          <p:cNvPr id="8" name="Rectangle 7"/>
          <p:cNvSpPr/>
          <p:nvPr/>
        </p:nvSpPr>
        <p:spPr>
          <a:xfrm>
            <a:off x="22571" y="5486400"/>
            <a:ext cx="4176143" cy="523220"/>
          </a:xfrm>
          <a:prstGeom prst="rect">
            <a:avLst/>
          </a:prstGeom>
        </p:spPr>
        <p:txBody>
          <a:bodyPr wrap="none">
            <a:spAutoFit/>
          </a:bodyPr>
          <a:lstStyle/>
          <a:p>
            <a:r>
              <a:rPr lang="ar-SA" sz="2800" dirty="0" smtClean="0"/>
              <a:t>الْجَوَابُ: هُوَ سَيِّدُنَا أَبُو بَكْرٍ الصِّدِّيقُ</a:t>
            </a:r>
            <a:r>
              <a:rPr lang="en-US" sz="2800" dirty="0" smtClean="0"/>
              <a:t>.</a:t>
            </a:r>
            <a:endParaRPr lang="en-US" sz="2800" dirty="0"/>
          </a:p>
        </p:txBody>
      </p:sp>
      <p:sp>
        <p:nvSpPr>
          <p:cNvPr id="9" name="Rectangle 8"/>
          <p:cNvSpPr/>
          <p:nvPr/>
        </p:nvSpPr>
        <p:spPr>
          <a:xfrm>
            <a:off x="4419600" y="5563344"/>
            <a:ext cx="4876800" cy="400110"/>
          </a:xfrm>
          <a:prstGeom prst="rect">
            <a:avLst/>
          </a:prstGeom>
        </p:spPr>
        <p:txBody>
          <a:bodyPr wrap="square">
            <a:spAutoFit/>
          </a:bodyPr>
          <a:lstStyle/>
          <a:p>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তিনি হলেন আমাদের নেতা হযরত আবু বকর সিদ্দিক (রা))</a:t>
            </a:r>
            <a:endParaRPr lang="en-US" sz="2000" dirty="0">
              <a:latin typeface="NikoshBAN" pitchFamily="2" charset="0"/>
              <a:cs typeface="NikoshBAN" pitchFamily="2" charset="0"/>
            </a:endParaRPr>
          </a:p>
        </p:txBody>
      </p:sp>
      <p:sp>
        <p:nvSpPr>
          <p:cNvPr id="10" name="Rectangle 9"/>
          <p:cNvSpPr/>
          <p:nvPr/>
        </p:nvSpPr>
        <p:spPr>
          <a:xfrm>
            <a:off x="-6824" y="6488668"/>
            <a:ext cx="8001000" cy="369332"/>
          </a:xfrm>
          <a:prstGeom prst="rect">
            <a:avLst/>
          </a:prstGeom>
        </p:spPr>
        <p:txBody>
          <a:bodyPr wrap="square">
            <a:spAutoFit/>
          </a:bodyPr>
          <a:lstStyle/>
          <a:p>
            <a:r>
              <a:rPr lang="en-US" dirty="0" err="1">
                <a:latin typeface="NikoshBAN" pitchFamily="2" charset="0"/>
                <a:cs typeface="NikoshBAN" pitchFamily="2" charset="0"/>
              </a:rPr>
              <a:t>জামিলাতুন</a:t>
            </a:r>
            <a:r>
              <a:rPr lang="en-US" dirty="0">
                <a:latin typeface="NikoshBAN" pitchFamily="2" charset="0"/>
                <a:cs typeface="NikoshBAN" pitchFamily="2" charset="0"/>
              </a:rPr>
              <a:t> </a:t>
            </a:r>
            <a:r>
              <a:rPr lang="en-US" dirty="0" err="1">
                <a:latin typeface="NikoshBAN" pitchFamily="2" charset="0"/>
                <a:cs typeface="NikoshBAN" pitchFamily="2" charset="0"/>
              </a:rPr>
              <a:t>নেছা</a:t>
            </a:r>
            <a:r>
              <a:rPr lang="en-US" dirty="0">
                <a:latin typeface="NikoshBAN" pitchFamily="2" charset="0"/>
                <a:cs typeface="NikoshBAN" pitchFamily="2" charset="0"/>
              </a:rPr>
              <a:t> , </a:t>
            </a:r>
            <a:r>
              <a:rPr lang="en-US" dirty="0" err="1">
                <a:latin typeface="NikoshBAN" pitchFamily="2" charset="0"/>
                <a:cs typeface="NikoshBAN" pitchFamily="2" charset="0"/>
              </a:rPr>
              <a:t>সহকারী</a:t>
            </a:r>
            <a:r>
              <a:rPr lang="en-US" dirty="0">
                <a:latin typeface="NikoshBAN" pitchFamily="2" charset="0"/>
                <a:cs typeface="NikoshBAN" pitchFamily="2" charset="0"/>
              </a:rPr>
              <a:t> </a:t>
            </a:r>
            <a:r>
              <a:rPr lang="en-US" dirty="0" err="1">
                <a:latin typeface="NikoshBAN" pitchFamily="2" charset="0"/>
                <a:cs typeface="NikoshBAN" pitchFamily="2" charset="0"/>
              </a:rPr>
              <a:t>মৌলভী</a:t>
            </a:r>
            <a:r>
              <a:rPr lang="en-US" dirty="0">
                <a:latin typeface="NikoshBAN" pitchFamily="2" charset="0"/>
                <a:cs typeface="NikoshBAN" pitchFamily="2" charset="0"/>
              </a:rPr>
              <a:t>, </a:t>
            </a:r>
            <a:r>
              <a:rPr lang="en-US" dirty="0" err="1">
                <a:latin typeface="NikoshBAN" pitchFamily="2" charset="0"/>
                <a:cs typeface="NikoshBAN" pitchFamily="2" charset="0"/>
              </a:rPr>
              <a:t>ছড়ারকুটি</a:t>
            </a:r>
            <a:r>
              <a:rPr lang="en-US" dirty="0">
                <a:latin typeface="NikoshBAN" pitchFamily="2" charset="0"/>
                <a:cs typeface="NikoshBAN" pitchFamily="2" charset="0"/>
              </a:rPr>
              <a:t> </a:t>
            </a:r>
            <a:r>
              <a:rPr lang="en-US" dirty="0" err="1">
                <a:latin typeface="NikoshBAN" pitchFamily="2" charset="0"/>
                <a:cs typeface="NikoshBAN" pitchFamily="2" charset="0"/>
              </a:rPr>
              <a:t>আল</a:t>
            </a:r>
            <a:r>
              <a:rPr lang="en-US" dirty="0">
                <a:latin typeface="NikoshBAN" pitchFamily="2" charset="0"/>
                <a:cs typeface="NikoshBAN" pitchFamily="2" charset="0"/>
              </a:rPr>
              <a:t> </a:t>
            </a:r>
            <a:r>
              <a:rPr lang="en-US" dirty="0" err="1">
                <a:latin typeface="NikoshBAN" pitchFamily="2" charset="0"/>
                <a:cs typeface="NikoshBAN" pitchFamily="2" charset="0"/>
              </a:rPr>
              <a:t>ওয়াহেদীয়া</a:t>
            </a:r>
            <a:r>
              <a:rPr lang="en-US" dirty="0">
                <a:latin typeface="NikoshBAN" pitchFamily="2" charset="0"/>
                <a:cs typeface="NikoshBAN" pitchFamily="2" charset="0"/>
              </a:rPr>
              <a:t> ‍</a:t>
            </a:r>
            <a:r>
              <a:rPr lang="en-US" dirty="0" err="1">
                <a:latin typeface="NikoshBAN" pitchFamily="2" charset="0"/>
                <a:cs typeface="NikoshBAN" pitchFamily="2" charset="0"/>
              </a:rPr>
              <a:t>দ্বি-মুখী</a:t>
            </a:r>
            <a:r>
              <a:rPr lang="en-US" dirty="0">
                <a:latin typeface="NikoshBAN" pitchFamily="2" charset="0"/>
                <a:cs typeface="NikoshBAN" pitchFamily="2" charset="0"/>
              </a:rPr>
              <a:t> </a:t>
            </a:r>
            <a:r>
              <a:rPr lang="en-US" dirty="0" err="1">
                <a:latin typeface="NikoshBAN" pitchFamily="2" charset="0"/>
                <a:cs typeface="NikoshBAN" pitchFamily="2" charset="0"/>
              </a:rPr>
              <a:t>দাখিল</a:t>
            </a:r>
            <a:r>
              <a:rPr lang="en-US" dirty="0">
                <a:latin typeface="NikoshBAN" pitchFamily="2" charset="0"/>
                <a:cs typeface="NikoshBAN" pitchFamily="2" charset="0"/>
              </a:rPr>
              <a:t> </a:t>
            </a:r>
            <a:r>
              <a:rPr lang="en-US" dirty="0" err="1">
                <a:latin typeface="NikoshBAN" pitchFamily="2" charset="0"/>
                <a:cs typeface="NikoshBAN" pitchFamily="2" charset="0"/>
              </a:rPr>
              <a:t>মাদ্রাসা</a:t>
            </a:r>
            <a:r>
              <a:rPr lang="en-US" dirty="0">
                <a:latin typeface="NikoshBAN" pitchFamily="2" charset="0"/>
                <a:cs typeface="NikoshBAN" pitchFamily="2" charset="0"/>
              </a:rPr>
              <a:t>, </a:t>
            </a:r>
            <a:r>
              <a:rPr lang="en-US" dirty="0" err="1">
                <a:latin typeface="NikoshBAN" pitchFamily="2" charset="0"/>
                <a:cs typeface="NikoshBAN" pitchFamily="2" charset="0"/>
              </a:rPr>
              <a:t>সুন্দরগঞ্জ</a:t>
            </a:r>
            <a:r>
              <a:rPr lang="en-US" dirty="0">
                <a:latin typeface="NikoshBAN" pitchFamily="2" charset="0"/>
                <a:cs typeface="NikoshBAN" pitchFamily="2" charset="0"/>
              </a:rPr>
              <a:t>, </a:t>
            </a:r>
            <a:r>
              <a:rPr lang="en-US" dirty="0" err="1">
                <a:latin typeface="NikoshBAN" pitchFamily="2" charset="0"/>
                <a:cs typeface="NikoshBAN" pitchFamily="2" charset="0"/>
              </a:rPr>
              <a:t>গাইবান্ধা</a:t>
            </a:r>
            <a:r>
              <a:rPr lang="en-US" dirty="0">
                <a:latin typeface="NikoshBAN" pitchFamily="2" charset="0"/>
                <a:cs typeface="NikoshBAN" pitchFamily="2" charset="0"/>
              </a:rPr>
              <a:t>।</a:t>
            </a:r>
          </a:p>
        </p:txBody>
      </p:sp>
    </p:spTree>
    <p:extLst>
      <p:ext uri="{BB962C8B-B14F-4D97-AF65-F5344CB8AC3E}">
        <p14:creationId xmlns:p14="http://schemas.microsoft.com/office/powerpoint/2010/main" val="249704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22" y="1961571"/>
            <a:ext cx="5848634" cy="400110"/>
          </a:xfrm>
          <a:prstGeom prst="rect">
            <a:avLst/>
          </a:prstGeom>
        </p:spPr>
        <p:txBody>
          <a:bodyPr wrap="square">
            <a:spAutoFit/>
          </a:bodyPr>
          <a:lstStyle/>
          <a:p>
            <a:r>
              <a:rPr lang="en-US" sz="2000" dirty="0" smtClean="0">
                <a:latin typeface="NikoshBAN" pitchFamily="2" charset="0"/>
                <a:cs typeface="NikoshBAN" pitchFamily="2" charset="0"/>
              </a:rPr>
              <a:t>(</a:t>
            </a:r>
            <a:r>
              <a:rPr lang="bn-IN" sz="2000" dirty="0">
                <a:latin typeface="NikoshBAN" pitchFamily="2" charset="0"/>
                <a:cs typeface="NikoshBAN" pitchFamily="2" charset="0"/>
              </a:rPr>
              <a:t>রাসূল (সা)-এর ওপর সর্বমোট ২৩ বছরে কুরআন অবতরণ সমাপ্ত হয়েছে)</a:t>
            </a:r>
            <a:endParaRPr lang="en-US" sz="2000" dirty="0">
              <a:latin typeface="NikoshBAN" pitchFamily="2" charset="0"/>
              <a:cs typeface="NikoshBAN" pitchFamily="2" charset="0"/>
            </a:endParaRPr>
          </a:p>
        </p:txBody>
      </p:sp>
      <p:sp>
        <p:nvSpPr>
          <p:cNvPr id="8" name="Rectangle 7"/>
          <p:cNvSpPr/>
          <p:nvPr/>
        </p:nvSpPr>
        <p:spPr>
          <a:xfrm>
            <a:off x="15922" y="457200"/>
            <a:ext cx="7867814" cy="523220"/>
          </a:xfrm>
          <a:prstGeom prst="rect">
            <a:avLst/>
          </a:prstGeom>
        </p:spPr>
        <p:txBody>
          <a:bodyPr wrap="square">
            <a:spAutoFit/>
          </a:bodyPr>
          <a:lstStyle/>
          <a:p>
            <a:r>
              <a:rPr lang="ar-SA" sz="2800" dirty="0" smtClean="0"/>
              <a:t>السُّؤَالُ (٥) : خِلَالَ كَمْ سَنَةٍ تَمَّ نُزُولُ الْقُرْآنِ الْكَرِيمِ عَلَى رَسُولِ اللهِ؟</a:t>
            </a:r>
            <a:endParaRPr lang="en-US" sz="2800" dirty="0"/>
          </a:p>
        </p:txBody>
      </p:sp>
      <p:sp>
        <p:nvSpPr>
          <p:cNvPr id="9" name="Rectangle 8"/>
          <p:cNvSpPr/>
          <p:nvPr/>
        </p:nvSpPr>
        <p:spPr>
          <a:xfrm>
            <a:off x="547515" y="1038241"/>
            <a:ext cx="5142932" cy="400110"/>
          </a:xfrm>
          <a:prstGeom prst="rect">
            <a:avLst/>
          </a:prstGeom>
        </p:spPr>
        <p:txBody>
          <a:bodyPr wrap="square">
            <a:spAutoFit/>
          </a:bodyPr>
          <a:lstStyle/>
          <a:p>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কত বছর রাসূল (সা)-এর ওপর কুরআন নাজিল সমাপ্ত হয়েছে</a:t>
            </a:r>
            <a:r>
              <a:rPr lang="en-US" sz="2000" dirty="0" smtClean="0">
                <a:latin typeface="NikoshBAN" pitchFamily="2" charset="0"/>
                <a:cs typeface="NikoshBAN" pitchFamily="2" charset="0"/>
              </a:rPr>
              <a:t>?)</a:t>
            </a:r>
            <a:endParaRPr lang="en-US" sz="2000" dirty="0">
              <a:latin typeface="NikoshBAN" pitchFamily="2" charset="0"/>
              <a:cs typeface="NikoshBAN" pitchFamily="2" charset="0"/>
            </a:endParaRPr>
          </a:p>
        </p:txBody>
      </p:sp>
      <p:sp>
        <p:nvSpPr>
          <p:cNvPr id="10" name="Rectangle 9"/>
          <p:cNvSpPr/>
          <p:nvPr/>
        </p:nvSpPr>
        <p:spPr>
          <a:xfrm>
            <a:off x="-63689" y="1438351"/>
            <a:ext cx="8988046" cy="523220"/>
          </a:xfrm>
          <a:prstGeom prst="rect">
            <a:avLst/>
          </a:prstGeom>
        </p:spPr>
        <p:txBody>
          <a:bodyPr wrap="square">
            <a:spAutoFit/>
          </a:bodyPr>
          <a:lstStyle/>
          <a:p>
            <a:r>
              <a:rPr lang="ar-SA" sz="2800" dirty="0" smtClean="0"/>
              <a:t>الْجَوَابُ: تَمَّ نُزُولُ الْقُرْآنِ الْكَرِيمِ عَلَى الرَّسُولِ (صلعم) فِي ثَلَاثٍ وَعِشْرِينَ سَنَةً</a:t>
            </a:r>
            <a:r>
              <a:rPr lang="en-US" sz="2800" dirty="0" smtClean="0"/>
              <a:t>.</a:t>
            </a:r>
            <a:endParaRPr lang="en-US" sz="2800" dirty="0"/>
          </a:p>
        </p:txBody>
      </p:sp>
      <p:sp>
        <p:nvSpPr>
          <p:cNvPr id="12" name="Rectangle 11"/>
          <p:cNvSpPr/>
          <p:nvPr/>
        </p:nvSpPr>
        <p:spPr>
          <a:xfrm>
            <a:off x="596563" y="2462072"/>
            <a:ext cx="8458200" cy="461665"/>
          </a:xfrm>
          <a:prstGeom prst="rect">
            <a:avLst/>
          </a:prstGeom>
        </p:spPr>
        <p:txBody>
          <a:bodyPr wrap="square">
            <a:spAutoFit/>
          </a:bodyPr>
          <a:lstStyle/>
          <a:p>
            <a:r>
              <a:rPr lang="ar-SA" sz="2400" b="1" dirty="0" smtClean="0"/>
              <a:t>اُكْتُبْ (صَحِيحٌ) إِذَا كَانَتِ الْعِبَارَةُ صَحِيحَةً أَوْ (خَطَأً) إِذَا كَانَتْ خَاطِئَةً مَعَ تَصْحِيحِ الْخَطَإِ</a:t>
            </a:r>
            <a:r>
              <a:rPr lang="en-US" sz="2400" b="1" dirty="0" smtClean="0"/>
              <a:t>.</a:t>
            </a:r>
            <a:endParaRPr lang="en-US" sz="2400" dirty="0"/>
          </a:p>
        </p:txBody>
      </p:sp>
      <p:sp>
        <p:nvSpPr>
          <p:cNvPr id="13" name="Rectangle 12"/>
          <p:cNvSpPr/>
          <p:nvPr/>
        </p:nvSpPr>
        <p:spPr>
          <a:xfrm>
            <a:off x="15922" y="2889446"/>
            <a:ext cx="6553200" cy="400110"/>
          </a:xfrm>
          <a:prstGeom prst="rect">
            <a:avLst/>
          </a:prstGeom>
        </p:spPr>
        <p:txBody>
          <a:bodyPr wrap="square">
            <a:spAutoFit/>
          </a:bodyPr>
          <a:lstStyle/>
          <a:p>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বাক্যটি সঠিক হলে (</a:t>
            </a:r>
            <a:r>
              <a:rPr lang="ar-SA" sz="2000" dirty="0" smtClean="0">
                <a:latin typeface="NikoshBAN" pitchFamily="2" charset="0"/>
              </a:rPr>
              <a:t>صحيح</a:t>
            </a:r>
            <a:r>
              <a:rPr lang="bn-IN" sz="2000" dirty="0" smtClean="0">
                <a:latin typeface="NikoshBAN" pitchFamily="2" charset="0"/>
                <a:cs typeface="NikoshBAN" pitchFamily="2" charset="0"/>
              </a:rPr>
              <a:t>) কিংবা ভুল হলে (</a:t>
            </a:r>
            <a:r>
              <a:rPr lang="ar-SA" sz="2000" dirty="0" smtClean="0">
                <a:latin typeface="NikoshBAN" pitchFamily="2" charset="0"/>
              </a:rPr>
              <a:t>خطأ</a:t>
            </a:r>
            <a:r>
              <a:rPr lang="bn-IN" sz="2000" dirty="0" smtClean="0">
                <a:latin typeface="NikoshBAN" pitchFamily="2" charset="0"/>
                <a:cs typeface="NikoshBAN" pitchFamily="2" charset="0"/>
              </a:rPr>
              <a:t>) লিখে ভুলটি সংশোধন করো)</a:t>
            </a:r>
            <a:endParaRPr lang="en-US" sz="2000" dirty="0">
              <a:latin typeface="NikoshBAN" pitchFamily="2" charset="0"/>
              <a:cs typeface="NikoshBAN" pitchFamily="2" charset="0"/>
            </a:endParaRPr>
          </a:p>
        </p:txBody>
      </p:sp>
      <p:sp>
        <p:nvSpPr>
          <p:cNvPr id="14" name="Rectangle 13"/>
          <p:cNvSpPr/>
          <p:nvPr/>
        </p:nvSpPr>
        <p:spPr>
          <a:xfrm>
            <a:off x="-115576" y="3375928"/>
            <a:ext cx="7581332" cy="523220"/>
          </a:xfrm>
          <a:prstGeom prst="rect">
            <a:avLst/>
          </a:prstGeom>
        </p:spPr>
        <p:txBody>
          <a:bodyPr wrap="square">
            <a:spAutoFit/>
          </a:bodyPr>
          <a:lstStyle/>
          <a:p>
            <a:r>
              <a:rPr lang="en-US" sz="2800" dirty="0" smtClean="0"/>
              <a:t>(</a:t>
            </a:r>
            <a:r>
              <a:rPr lang="bn-IN" sz="2800" dirty="0" smtClean="0"/>
              <a:t>১) </a:t>
            </a:r>
            <a:r>
              <a:rPr lang="ar-SA" sz="2800" dirty="0" smtClean="0"/>
              <a:t>إِنَّ الْقُرْآنَ الْكَرِيمَ هُوَ كَلَامُ اللهِ تَعَالَى وَكَلَامُ الْأَنْبِيَاءِ أَيْضًا</a:t>
            </a:r>
            <a:r>
              <a:rPr lang="bn-IN" sz="2800" dirty="0" smtClean="0"/>
              <a:t>.</a:t>
            </a:r>
            <a:endParaRPr lang="en-US" sz="2800" dirty="0"/>
          </a:p>
        </p:txBody>
      </p:sp>
      <p:sp>
        <p:nvSpPr>
          <p:cNvPr id="15" name="Rectangle 14"/>
          <p:cNvSpPr/>
          <p:nvPr/>
        </p:nvSpPr>
        <p:spPr>
          <a:xfrm>
            <a:off x="6934200" y="3334120"/>
            <a:ext cx="2438400" cy="707886"/>
          </a:xfrm>
          <a:prstGeom prst="rect">
            <a:avLst/>
          </a:prstGeom>
        </p:spPr>
        <p:txBody>
          <a:bodyPr wrap="square">
            <a:spAutoFit/>
          </a:bodyPr>
          <a:lstStyle/>
          <a:p>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কুরআনুল কারিম আল্লাহর কথা এবং নবিগণেরও কথা)</a:t>
            </a:r>
            <a:endParaRPr lang="en-US" sz="2000" dirty="0">
              <a:latin typeface="NikoshBAN" pitchFamily="2" charset="0"/>
              <a:cs typeface="NikoshBAN" pitchFamily="2" charset="0"/>
            </a:endParaRPr>
          </a:p>
        </p:txBody>
      </p:sp>
      <p:sp>
        <p:nvSpPr>
          <p:cNvPr id="16" name="Rectangle 15"/>
          <p:cNvSpPr/>
          <p:nvPr/>
        </p:nvSpPr>
        <p:spPr>
          <a:xfrm>
            <a:off x="0" y="3835015"/>
            <a:ext cx="1428596" cy="523220"/>
          </a:xfrm>
          <a:prstGeom prst="rect">
            <a:avLst/>
          </a:prstGeom>
        </p:spPr>
        <p:txBody>
          <a:bodyPr wrap="none">
            <a:spAutoFit/>
          </a:bodyPr>
          <a:lstStyle/>
          <a:p>
            <a:r>
              <a:rPr lang="en-US" sz="2800" dirty="0" smtClean="0"/>
              <a:t>(</a:t>
            </a:r>
            <a:r>
              <a:rPr lang="bn-IN" sz="2800" dirty="0" smtClean="0"/>
              <a:t>১) </a:t>
            </a:r>
            <a:r>
              <a:rPr lang="ar-SA" sz="2800" dirty="0" smtClean="0"/>
              <a:t>خَطَأً</a:t>
            </a:r>
            <a:endParaRPr lang="en-US" sz="2800" dirty="0"/>
          </a:p>
        </p:txBody>
      </p:sp>
      <p:sp>
        <p:nvSpPr>
          <p:cNvPr id="17" name="Rectangle 16"/>
          <p:cNvSpPr/>
          <p:nvPr/>
        </p:nvSpPr>
        <p:spPr>
          <a:xfrm>
            <a:off x="15922" y="4332542"/>
            <a:ext cx="5865708" cy="523220"/>
          </a:xfrm>
          <a:prstGeom prst="rect">
            <a:avLst/>
          </a:prstGeom>
        </p:spPr>
        <p:txBody>
          <a:bodyPr wrap="none">
            <a:spAutoFit/>
          </a:bodyPr>
          <a:lstStyle/>
          <a:p>
            <a:r>
              <a:rPr lang="ar-SA" sz="2800" dirty="0" smtClean="0"/>
              <a:t>الصَّحِيحُ: إِنَّ الْقُرْآنَ الْكَرِيمَ هُوَ كَلَامُ اللهِ تَعَالَى فَقَطْ</a:t>
            </a:r>
            <a:r>
              <a:rPr lang="en-US" sz="2800" dirty="0" smtClean="0"/>
              <a:t>. </a:t>
            </a:r>
            <a:endParaRPr lang="en-US" sz="2800" dirty="0"/>
          </a:p>
        </p:txBody>
      </p:sp>
      <p:sp>
        <p:nvSpPr>
          <p:cNvPr id="18" name="Rectangle 17"/>
          <p:cNvSpPr/>
          <p:nvPr/>
        </p:nvSpPr>
        <p:spPr>
          <a:xfrm>
            <a:off x="5920714" y="4301323"/>
            <a:ext cx="3451885" cy="707886"/>
          </a:xfrm>
          <a:prstGeom prst="rect">
            <a:avLst/>
          </a:prstGeom>
        </p:spPr>
        <p:txBody>
          <a:bodyPr wrap="square">
            <a:spAutoFit/>
          </a:bodyPr>
          <a:lstStyle/>
          <a:p>
            <a:r>
              <a:rPr lang="en-US" sz="2000" dirty="0" smtClean="0"/>
              <a:t>(</a:t>
            </a:r>
            <a:r>
              <a:rPr lang="bn-IN" sz="2000" dirty="0" smtClean="0"/>
              <a:t>সঠিক উত্তর: কুরআনুল কারিম একমাত্র আল্লাহর বাণী)</a:t>
            </a:r>
            <a:endParaRPr lang="en-US" sz="2000" dirty="0"/>
          </a:p>
        </p:txBody>
      </p:sp>
      <p:sp>
        <p:nvSpPr>
          <p:cNvPr id="19" name="Rectangle 18"/>
          <p:cNvSpPr/>
          <p:nvPr/>
        </p:nvSpPr>
        <p:spPr>
          <a:xfrm>
            <a:off x="-63689" y="5148590"/>
            <a:ext cx="5859296" cy="523220"/>
          </a:xfrm>
          <a:prstGeom prst="rect">
            <a:avLst/>
          </a:prstGeom>
        </p:spPr>
        <p:txBody>
          <a:bodyPr wrap="none">
            <a:spAutoFit/>
          </a:bodyPr>
          <a:lstStyle/>
          <a:p>
            <a:r>
              <a:rPr lang="en-US" sz="2800" dirty="0" smtClean="0"/>
              <a:t>(</a:t>
            </a:r>
            <a:r>
              <a:rPr lang="bn-IN" sz="2800" dirty="0" smtClean="0"/>
              <a:t>২) </a:t>
            </a:r>
            <a:r>
              <a:rPr lang="ar-SA" sz="2800" dirty="0" smtClean="0"/>
              <a:t>قِرَاءَةُ الْقُرْآنِ بِالتَّفْسِيرِ أَحْسَنُ مِنْ تِلَاوَتِهِ فَقَطْ</a:t>
            </a:r>
            <a:r>
              <a:rPr lang="bn-IN" sz="2800" dirty="0" smtClean="0"/>
              <a:t>.</a:t>
            </a:r>
            <a:endParaRPr lang="en-US" sz="2800" dirty="0"/>
          </a:p>
        </p:txBody>
      </p:sp>
      <p:sp>
        <p:nvSpPr>
          <p:cNvPr id="20" name="Rectangle 19"/>
          <p:cNvSpPr/>
          <p:nvPr/>
        </p:nvSpPr>
        <p:spPr>
          <a:xfrm>
            <a:off x="6025203" y="5171897"/>
            <a:ext cx="3880797" cy="707886"/>
          </a:xfrm>
          <a:prstGeom prst="rect">
            <a:avLst/>
          </a:prstGeom>
        </p:spPr>
        <p:txBody>
          <a:bodyPr wrap="square">
            <a:spAutoFit/>
          </a:bodyPr>
          <a:lstStyle/>
          <a:p>
            <a:r>
              <a:rPr lang="en-US" sz="2000" dirty="0" smtClean="0"/>
              <a:t>(</a:t>
            </a:r>
            <a:r>
              <a:rPr lang="bn-IN" sz="2000" dirty="0" smtClean="0"/>
              <a:t>তাফসিরসহ কুরআন পাঠ শুধু তেলাওয়াত থেকে উত্তম)</a:t>
            </a:r>
            <a:endParaRPr lang="en-US" sz="2000" dirty="0"/>
          </a:p>
        </p:txBody>
      </p:sp>
      <p:sp>
        <p:nvSpPr>
          <p:cNvPr id="21" name="Rectangle 20"/>
          <p:cNvSpPr/>
          <p:nvPr/>
        </p:nvSpPr>
        <p:spPr>
          <a:xfrm>
            <a:off x="-115576" y="5651127"/>
            <a:ext cx="1919115" cy="523220"/>
          </a:xfrm>
          <a:prstGeom prst="rect">
            <a:avLst/>
          </a:prstGeom>
        </p:spPr>
        <p:txBody>
          <a:bodyPr wrap="none">
            <a:spAutoFit/>
          </a:bodyPr>
          <a:lstStyle/>
          <a:p>
            <a:r>
              <a:rPr lang="en-US" sz="2800" dirty="0" smtClean="0"/>
              <a:t>(</a:t>
            </a:r>
            <a:r>
              <a:rPr lang="bn-IN" sz="2800" dirty="0" smtClean="0"/>
              <a:t>২) </a:t>
            </a:r>
            <a:r>
              <a:rPr lang="ar-SA" sz="2800" dirty="0" smtClean="0"/>
              <a:t>صَحِيحٌ</a:t>
            </a:r>
            <a:r>
              <a:rPr lang="bn-IN" sz="2800" dirty="0" smtClean="0"/>
              <a:t> </a:t>
            </a:r>
            <a:endParaRPr lang="en-US" sz="2800" dirty="0"/>
          </a:p>
        </p:txBody>
      </p:sp>
      <p:sp>
        <p:nvSpPr>
          <p:cNvPr id="22" name="Rectangle 21"/>
          <p:cNvSpPr/>
          <p:nvPr/>
        </p:nvSpPr>
        <p:spPr>
          <a:xfrm>
            <a:off x="-6824" y="6488668"/>
            <a:ext cx="8001000" cy="369332"/>
          </a:xfrm>
          <a:prstGeom prst="rect">
            <a:avLst/>
          </a:prstGeom>
        </p:spPr>
        <p:txBody>
          <a:bodyPr wrap="square">
            <a:spAutoFit/>
          </a:bodyPr>
          <a:lstStyle/>
          <a:p>
            <a:r>
              <a:rPr lang="en-US" dirty="0" err="1">
                <a:latin typeface="NikoshBAN" pitchFamily="2" charset="0"/>
                <a:cs typeface="NikoshBAN" pitchFamily="2" charset="0"/>
              </a:rPr>
              <a:t>জামিলাতুন</a:t>
            </a:r>
            <a:r>
              <a:rPr lang="en-US" dirty="0">
                <a:latin typeface="NikoshBAN" pitchFamily="2" charset="0"/>
                <a:cs typeface="NikoshBAN" pitchFamily="2" charset="0"/>
              </a:rPr>
              <a:t> </a:t>
            </a:r>
            <a:r>
              <a:rPr lang="en-US" dirty="0" err="1">
                <a:latin typeface="NikoshBAN" pitchFamily="2" charset="0"/>
                <a:cs typeface="NikoshBAN" pitchFamily="2" charset="0"/>
              </a:rPr>
              <a:t>নেছা</a:t>
            </a:r>
            <a:r>
              <a:rPr lang="en-US" dirty="0">
                <a:latin typeface="NikoshBAN" pitchFamily="2" charset="0"/>
                <a:cs typeface="NikoshBAN" pitchFamily="2" charset="0"/>
              </a:rPr>
              <a:t> , </a:t>
            </a:r>
            <a:r>
              <a:rPr lang="en-US" dirty="0" err="1">
                <a:latin typeface="NikoshBAN" pitchFamily="2" charset="0"/>
                <a:cs typeface="NikoshBAN" pitchFamily="2" charset="0"/>
              </a:rPr>
              <a:t>সহকারী</a:t>
            </a:r>
            <a:r>
              <a:rPr lang="en-US" dirty="0">
                <a:latin typeface="NikoshBAN" pitchFamily="2" charset="0"/>
                <a:cs typeface="NikoshBAN" pitchFamily="2" charset="0"/>
              </a:rPr>
              <a:t> </a:t>
            </a:r>
            <a:r>
              <a:rPr lang="en-US" dirty="0" err="1">
                <a:latin typeface="NikoshBAN" pitchFamily="2" charset="0"/>
                <a:cs typeface="NikoshBAN" pitchFamily="2" charset="0"/>
              </a:rPr>
              <a:t>মৌলভী</a:t>
            </a:r>
            <a:r>
              <a:rPr lang="en-US" dirty="0">
                <a:latin typeface="NikoshBAN" pitchFamily="2" charset="0"/>
                <a:cs typeface="NikoshBAN" pitchFamily="2" charset="0"/>
              </a:rPr>
              <a:t>, </a:t>
            </a:r>
            <a:r>
              <a:rPr lang="en-US" dirty="0" err="1">
                <a:latin typeface="NikoshBAN" pitchFamily="2" charset="0"/>
                <a:cs typeface="NikoshBAN" pitchFamily="2" charset="0"/>
              </a:rPr>
              <a:t>ছড়ারকুটি</a:t>
            </a:r>
            <a:r>
              <a:rPr lang="en-US" dirty="0">
                <a:latin typeface="NikoshBAN" pitchFamily="2" charset="0"/>
                <a:cs typeface="NikoshBAN" pitchFamily="2" charset="0"/>
              </a:rPr>
              <a:t> </a:t>
            </a:r>
            <a:r>
              <a:rPr lang="en-US" dirty="0" err="1">
                <a:latin typeface="NikoshBAN" pitchFamily="2" charset="0"/>
                <a:cs typeface="NikoshBAN" pitchFamily="2" charset="0"/>
              </a:rPr>
              <a:t>আল</a:t>
            </a:r>
            <a:r>
              <a:rPr lang="en-US" dirty="0">
                <a:latin typeface="NikoshBAN" pitchFamily="2" charset="0"/>
                <a:cs typeface="NikoshBAN" pitchFamily="2" charset="0"/>
              </a:rPr>
              <a:t> </a:t>
            </a:r>
            <a:r>
              <a:rPr lang="en-US" dirty="0" err="1">
                <a:latin typeface="NikoshBAN" pitchFamily="2" charset="0"/>
                <a:cs typeface="NikoshBAN" pitchFamily="2" charset="0"/>
              </a:rPr>
              <a:t>ওয়াহেদীয়া</a:t>
            </a:r>
            <a:r>
              <a:rPr lang="en-US" dirty="0">
                <a:latin typeface="NikoshBAN" pitchFamily="2" charset="0"/>
                <a:cs typeface="NikoshBAN" pitchFamily="2" charset="0"/>
              </a:rPr>
              <a:t> ‍</a:t>
            </a:r>
            <a:r>
              <a:rPr lang="en-US" dirty="0" err="1">
                <a:latin typeface="NikoshBAN" pitchFamily="2" charset="0"/>
                <a:cs typeface="NikoshBAN" pitchFamily="2" charset="0"/>
              </a:rPr>
              <a:t>দ্বি-মুখী</a:t>
            </a:r>
            <a:r>
              <a:rPr lang="en-US" dirty="0">
                <a:latin typeface="NikoshBAN" pitchFamily="2" charset="0"/>
                <a:cs typeface="NikoshBAN" pitchFamily="2" charset="0"/>
              </a:rPr>
              <a:t> </a:t>
            </a:r>
            <a:r>
              <a:rPr lang="en-US" dirty="0" err="1">
                <a:latin typeface="NikoshBAN" pitchFamily="2" charset="0"/>
                <a:cs typeface="NikoshBAN" pitchFamily="2" charset="0"/>
              </a:rPr>
              <a:t>দাখিল</a:t>
            </a:r>
            <a:r>
              <a:rPr lang="en-US" dirty="0">
                <a:latin typeface="NikoshBAN" pitchFamily="2" charset="0"/>
                <a:cs typeface="NikoshBAN" pitchFamily="2" charset="0"/>
              </a:rPr>
              <a:t> </a:t>
            </a:r>
            <a:r>
              <a:rPr lang="en-US" dirty="0" err="1">
                <a:latin typeface="NikoshBAN" pitchFamily="2" charset="0"/>
                <a:cs typeface="NikoshBAN" pitchFamily="2" charset="0"/>
              </a:rPr>
              <a:t>মাদ্রাসা</a:t>
            </a:r>
            <a:r>
              <a:rPr lang="en-US" dirty="0">
                <a:latin typeface="NikoshBAN" pitchFamily="2" charset="0"/>
                <a:cs typeface="NikoshBAN" pitchFamily="2" charset="0"/>
              </a:rPr>
              <a:t>, </a:t>
            </a:r>
            <a:r>
              <a:rPr lang="en-US" dirty="0" err="1">
                <a:latin typeface="NikoshBAN" pitchFamily="2" charset="0"/>
                <a:cs typeface="NikoshBAN" pitchFamily="2" charset="0"/>
              </a:rPr>
              <a:t>সুন্দরগঞ্জ</a:t>
            </a:r>
            <a:r>
              <a:rPr lang="en-US" dirty="0">
                <a:latin typeface="NikoshBAN" pitchFamily="2" charset="0"/>
                <a:cs typeface="NikoshBAN" pitchFamily="2" charset="0"/>
              </a:rPr>
              <a:t>, </a:t>
            </a:r>
            <a:r>
              <a:rPr lang="en-US" dirty="0" err="1">
                <a:latin typeface="NikoshBAN" pitchFamily="2" charset="0"/>
                <a:cs typeface="NikoshBAN" pitchFamily="2" charset="0"/>
              </a:rPr>
              <a:t>গাইবান্ধা</a:t>
            </a:r>
            <a:r>
              <a:rPr lang="en-US" dirty="0">
                <a:latin typeface="NikoshBAN" pitchFamily="2" charset="0"/>
                <a:cs typeface="NikoshBAN" pitchFamily="2" charset="0"/>
              </a:rPr>
              <a:t>।</a:t>
            </a:r>
          </a:p>
        </p:txBody>
      </p:sp>
    </p:spTree>
    <p:extLst>
      <p:ext uri="{BB962C8B-B14F-4D97-AF65-F5344CB8AC3E}">
        <p14:creationId xmlns:p14="http://schemas.microsoft.com/office/powerpoint/2010/main" val="67255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2" grpId="0"/>
      <p:bldP spid="13" grpId="0"/>
      <p:bldP spid="14" grpId="0"/>
      <p:bldP spid="15" grpId="0"/>
      <p:bldP spid="16"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83" y="914400"/>
            <a:ext cx="6083717" cy="523220"/>
          </a:xfrm>
          <a:prstGeom prst="rect">
            <a:avLst/>
          </a:prstGeom>
        </p:spPr>
        <p:txBody>
          <a:bodyPr wrap="none">
            <a:spAutoFit/>
          </a:bodyPr>
          <a:lstStyle/>
          <a:p>
            <a:r>
              <a:rPr lang="en-US" sz="2800" dirty="0" smtClean="0"/>
              <a:t>(</a:t>
            </a:r>
            <a:r>
              <a:rPr lang="bn-IN" sz="2800" dirty="0" smtClean="0"/>
              <a:t>৩) </a:t>
            </a:r>
            <a:r>
              <a:rPr lang="ar-SA" sz="2800" dirty="0" smtClean="0"/>
              <a:t>السُّوَرُ الْمَكِّيَّةُ هِيَ الَّتِي نَزَلَتْ فِي مَكَّةَ وَحَوْلَهَا</a:t>
            </a:r>
            <a:r>
              <a:rPr lang="bn-IN" sz="2800" dirty="0" smtClean="0"/>
              <a:t>.</a:t>
            </a:r>
            <a:endParaRPr lang="en-US" sz="2800" dirty="0"/>
          </a:p>
        </p:txBody>
      </p:sp>
      <p:sp>
        <p:nvSpPr>
          <p:cNvPr id="3" name="Rectangle 2"/>
          <p:cNvSpPr/>
          <p:nvPr/>
        </p:nvSpPr>
        <p:spPr>
          <a:xfrm>
            <a:off x="6059834" y="822067"/>
            <a:ext cx="3204078" cy="707886"/>
          </a:xfrm>
          <a:prstGeom prst="rect">
            <a:avLst/>
          </a:prstGeom>
        </p:spPr>
        <p:txBody>
          <a:bodyPr wrap="square">
            <a:spAutoFit/>
          </a:bodyPr>
          <a:lstStyle/>
          <a:p>
            <a:r>
              <a:rPr lang="en-US" sz="2000" dirty="0" smtClean="0"/>
              <a:t>(</a:t>
            </a:r>
            <a:r>
              <a:rPr lang="bn-IN" sz="2000" dirty="0" smtClean="0"/>
              <a:t>মাক্কি সুরা হলো যা মক্কায় ও এর আশেপাশে নাজিল হয়েছে)</a:t>
            </a:r>
            <a:endParaRPr lang="en-US" sz="2000" dirty="0"/>
          </a:p>
        </p:txBody>
      </p:sp>
      <p:sp>
        <p:nvSpPr>
          <p:cNvPr id="4" name="Rectangle 3"/>
          <p:cNvSpPr/>
          <p:nvPr/>
        </p:nvSpPr>
        <p:spPr>
          <a:xfrm>
            <a:off x="57024" y="1484233"/>
            <a:ext cx="1704313" cy="523220"/>
          </a:xfrm>
          <a:prstGeom prst="rect">
            <a:avLst/>
          </a:prstGeom>
        </p:spPr>
        <p:txBody>
          <a:bodyPr wrap="none">
            <a:spAutoFit/>
          </a:bodyPr>
          <a:lstStyle/>
          <a:p>
            <a:r>
              <a:rPr lang="en-US" sz="2800" dirty="0" smtClean="0"/>
              <a:t>(</a:t>
            </a:r>
            <a:r>
              <a:rPr lang="bn-IN" sz="2800" dirty="0" smtClean="0"/>
              <a:t>৩) </a:t>
            </a:r>
            <a:r>
              <a:rPr lang="ar-SA" sz="2800" dirty="0" smtClean="0"/>
              <a:t>خَطَأً</a:t>
            </a:r>
            <a:r>
              <a:rPr lang="bn-IN" sz="2800" dirty="0" smtClean="0"/>
              <a:t> </a:t>
            </a:r>
            <a:endParaRPr lang="en-US" sz="2800" dirty="0"/>
          </a:p>
        </p:txBody>
      </p:sp>
      <p:sp>
        <p:nvSpPr>
          <p:cNvPr id="5" name="Rectangle 4"/>
          <p:cNvSpPr/>
          <p:nvPr/>
        </p:nvSpPr>
        <p:spPr>
          <a:xfrm>
            <a:off x="57024" y="1968674"/>
            <a:ext cx="8013353" cy="523220"/>
          </a:xfrm>
          <a:prstGeom prst="rect">
            <a:avLst/>
          </a:prstGeom>
        </p:spPr>
        <p:txBody>
          <a:bodyPr wrap="square">
            <a:spAutoFit/>
          </a:bodyPr>
          <a:lstStyle/>
          <a:p>
            <a:r>
              <a:rPr lang="ar-SA" sz="2800" dirty="0" smtClean="0"/>
              <a:t>الصَّحِيحُ: السُّوَرُ الْمَكِّيَّةُ هِيَ الَّتِي نَزَلَتْ قَبْلَ الْهِجْرَةِ وَلَوْ فِي غَيْرِ مَكَّةَ</a:t>
            </a:r>
            <a:r>
              <a:rPr lang="en-US" sz="2400" dirty="0" smtClean="0"/>
              <a:t>. </a:t>
            </a:r>
            <a:endParaRPr lang="en-US" sz="2400" dirty="0"/>
          </a:p>
        </p:txBody>
      </p:sp>
      <p:sp>
        <p:nvSpPr>
          <p:cNvPr id="6" name="Rectangle 5"/>
          <p:cNvSpPr/>
          <p:nvPr/>
        </p:nvSpPr>
        <p:spPr>
          <a:xfrm>
            <a:off x="-136307" y="2491894"/>
            <a:ext cx="8476743" cy="400110"/>
          </a:xfrm>
          <a:prstGeom prst="rect">
            <a:avLst/>
          </a:prstGeom>
        </p:spPr>
        <p:txBody>
          <a:bodyPr wrap="square">
            <a:spAutoFit/>
          </a:bodyPr>
          <a:lstStyle/>
          <a:p>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সঠিক উত্তর: মাক্কি সুরা হলো যা হিজরতের পূর্বে অবতীর্ণ হয়েছে যদিও তা মক্কার বাহিরে হোক না কেন)</a:t>
            </a:r>
            <a:endParaRPr lang="en-US" sz="2000" dirty="0">
              <a:latin typeface="NikoshBAN" pitchFamily="2" charset="0"/>
              <a:cs typeface="NikoshBAN" pitchFamily="2" charset="0"/>
            </a:endParaRPr>
          </a:p>
        </p:txBody>
      </p:sp>
      <p:sp>
        <p:nvSpPr>
          <p:cNvPr id="7" name="Rectangle 6"/>
          <p:cNvSpPr/>
          <p:nvPr/>
        </p:nvSpPr>
        <p:spPr>
          <a:xfrm>
            <a:off x="-41778" y="3195935"/>
            <a:ext cx="4288353" cy="523220"/>
          </a:xfrm>
          <a:prstGeom prst="rect">
            <a:avLst/>
          </a:prstGeom>
        </p:spPr>
        <p:txBody>
          <a:bodyPr wrap="none">
            <a:spAutoFit/>
          </a:bodyPr>
          <a:lstStyle/>
          <a:p>
            <a:r>
              <a:rPr lang="en-US" sz="2800" dirty="0" smtClean="0"/>
              <a:t>(</a:t>
            </a:r>
            <a:r>
              <a:rPr lang="bn-IN" sz="2800" dirty="0" smtClean="0"/>
              <a:t>৪) </a:t>
            </a:r>
            <a:r>
              <a:rPr lang="ar-SA" sz="2800" dirty="0" smtClean="0"/>
              <a:t>فِي آيَةِ الْكُرْسِيِّ خَمْسُونَ كَلِمَةً</a:t>
            </a:r>
            <a:r>
              <a:rPr lang="bn-IN" sz="2800" dirty="0" smtClean="0"/>
              <a:t>.</a:t>
            </a:r>
            <a:endParaRPr lang="en-US" sz="2800" dirty="0"/>
          </a:p>
        </p:txBody>
      </p:sp>
      <p:sp>
        <p:nvSpPr>
          <p:cNvPr id="8" name="Rectangle 7"/>
          <p:cNvSpPr/>
          <p:nvPr/>
        </p:nvSpPr>
        <p:spPr>
          <a:xfrm>
            <a:off x="4645409" y="3257490"/>
            <a:ext cx="3663182" cy="400110"/>
          </a:xfrm>
          <a:prstGeom prst="rect">
            <a:avLst/>
          </a:prstGeom>
        </p:spPr>
        <p:txBody>
          <a:bodyPr wrap="none">
            <a:spAutoFit/>
          </a:bodyPr>
          <a:lstStyle/>
          <a:p>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আয়াতুল কুরসির মধ্যে পঞ্চাশটি শব্দ রয়েছে)</a:t>
            </a:r>
            <a:endParaRPr lang="en-US" sz="2000" dirty="0">
              <a:latin typeface="NikoshBAN" pitchFamily="2" charset="0"/>
              <a:cs typeface="NikoshBAN" pitchFamily="2" charset="0"/>
            </a:endParaRPr>
          </a:p>
        </p:txBody>
      </p:sp>
      <p:sp>
        <p:nvSpPr>
          <p:cNvPr id="9" name="Rectangle 8"/>
          <p:cNvSpPr/>
          <p:nvPr/>
        </p:nvSpPr>
        <p:spPr>
          <a:xfrm>
            <a:off x="57024" y="3657600"/>
            <a:ext cx="1677062" cy="461665"/>
          </a:xfrm>
          <a:prstGeom prst="rect">
            <a:avLst/>
          </a:prstGeom>
        </p:spPr>
        <p:txBody>
          <a:bodyPr wrap="none">
            <a:spAutoFit/>
          </a:bodyPr>
          <a:lstStyle/>
          <a:p>
            <a:r>
              <a:rPr lang="en-US" sz="2400" dirty="0" smtClean="0"/>
              <a:t>(</a:t>
            </a:r>
            <a:r>
              <a:rPr lang="bn-IN" sz="2400" dirty="0" smtClean="0"/>
              <a:t>৪) </a:t>
            </a:r>
            <a:r>
              <a:rPr lang="ar-SA" sz="2400" dirty="0" smtClean="0"/>
              <a:t>صَحِيحٌ</a:t>
            </a:r>
            <a:r>
              <a:rPr lang="bn-IN" sz="2400" dirty="0" smtClean="0"/>
              <a:t> </a:t>
            </a:r>
            <a:endParaRPr lang="en-US" sz="2400" dirty="0"/>
          </a:p>
        </p:txBody>
      </p:sp>
      <p:sp>
        <p:nvSpPr>
          <p:cNvPr id="10" name="Rectangle 9"/>
          <p:cNvSpPr/>
          <p:nvPr/>
        </p:nvSpPr>
        <p:spPr>
          <a:xfrm>
            <a:off x="-23883" y="4313366"/>
            <a:ext cx="6858000" cy="461665"/>
          </a:xfrm>
          <a:prstGeom prst="rect">
            <a:avLst/>
          </a:prstGeom>
        </p:spPr>
        <p:txBody>
          <a:bodyPr wrap="square">
            <a:spAutoFit/>
          </a:bodyPr>
          <a:lstStyle/>
          <a:p>
            <a:r>
              <a:rPr lang="en-US" sz="2400" dirty="0" smtClean="0"/>
              <a:t>(</a:t>
            </a:r>
            <a:r>
              <a:rPr lang="bn-IN" sz="2400" dirty="0" smtClean="0"/>
              <a:t>৫) </a:t>
            </a:r>
            <a:r>
              <a:rPr lang="ar-SA" sz="2400" dirty="0" smtClean="0"/>
              <a:t>رَتَّبَ أَبُو بَكْرٍ سُوَرَ الْقُرْآنِ الْكَرِيمِ كَمَا هِيَ الْآنَ فِي الْمَصَاحِفِ</a:t>
            </a:r>
            <a:r>
              <a:rPr lang="bn-IN" sz="2400" dirty="0" smtClean="0"/>
              <a:t>.</a:t>
            </a:r>
            <a:endParaRPr lang="en-US" sz="2400" dirty="0"/>
          </a:p>
        </p:txBody>
      </p:sp>
      <p:sp>
        <p:nvSpPr>
          <p:cNvPr id="11" name="Rectangle 10"/>
          <p:cNvSpPr/>
          <p:nvPr/>
        </p:nvSpPr>
        <p:spPr>
          <a:xfrm>
            <a:off x="7010400" y="4267200"/>
            <a:ext cx="2133600" cy="1015663"/>
          </a:xfrm>
          <a:prstGeom prst="rect">
            <a:avLst/>
          </a:prstGeom>
        </p:spPr>
        <p:txBody>
          <a:bodyPr wrap="square">
            <a:spAutoFit/>
          </a:bodyPr>
          <a:lstStyle/>
          <a:p>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বর্তমান মাসহাফে যা আছে তা হযরত আবু বকর (রা) সাজিয়েছেন)</a:t>
            </a:r>
            <a:endParaRPr lang="en-US" sz="2000" dirty="0">
              <a:latin typeface="NikoshBAN" pitchFamily="2" charset="0"/>
              <a:cs typeface="NikoshBAN" pitchFamily="2" charset="0"/>
            </a:endParaRPr>
          </a:p>
        </p:txBody>
      </p:sp>
      <p:sp>
        <p:nvSpPr>
          <p:cNvPr id="12" name="Rectangle 11"/>
          <p:cNvSpPr/>
          <p:nvPr/>
        </p:nvSpPr>
        <p:spPr>
          <a:xfrm>
            <a:off x="-41778" y="4716395"/>
            <a:ext cx="1399742" cy="461665"/>
          </a:xfrm>
          <a:prstGeom prst="rect">
            <a:avLst/>
          </a:prstGeom>
        </p:spPr>
        <p:txBody>
          <a:bodyPr wrap="none">
            <a:spAutoFit/>
          </a:bodyPr>
          <a:lstStyle/>
          <a:p>
            <a:r>
              <a:rPr lang="en-US" sz="2400" dirty="0" smtClean="0"/>
              <a:t>(</a:t>
            </a:r>
            <a:r>
              <a:rPr lang="bn-IN" sz="2400" dirty="0" smtClean="0"/>
              <a:t>৫) </a:t>
            </a:r>
            <a:r>
              <a:rPr lang="ar-SA" sz="2400" dirty="0" smtClean="0"/>
              <a:t>خَطَأً</a:t>
            </a:r>
            <a:r>
              <a:rPr lang="bn-IN" dirty="0" smtClean="0"/>
              <a:t> </a:t>
            </a:r>
            <a:endParaRPr lang="en-US" dirty="0"/>
          </a:p>
        </p:txBody>
      </p:sp>
      <p:sp>
        <p:nvSpPr>
          <p:cNvPr id="13" name="Rectangle 12"/>
          <p:cNvSpPr/>
          <p:nvPr/>
        </p:nvSpPr>
        <p:spPr>
          <a:xfrm>
            <a:off x="-1137" y="5282863"/>
            <a:ext cx="7772400" cy="461665"/>
          </a:xfrm>
          <a:prstGeom prst="rect">
            <a:avLst/>
          </a:prstGeom>
        </p:spPr>
        <p:txBody>
          <a:bodyPr wrap="square">
            <a:spAutoFit/>
          </a:bodyPr>
          <a:lstStyle/>
          <a:p>
            <a:r>
              <a:rPr lang="ar-SA" sz="2400" dirty="0" smtClean="0"/>
              <a:t>الصَّحِيحُ: رَتَّبَ رَسُولُ اللهِ (صلعم) سُورَةَ الْقُرْآنِ كَمَا هِيَ الْآنَ فِي الْمُصْحَفِ</a:t>
            </a:r>
            <a:r>
              <a:rPr lang="en-US" sz="2400" dirty="0" smtClean="0"/>
              <a:t>.</a:t>
            </a:r>
            <a:endParaRPr lang="en-US" sz="2400" dirty="0"/>
          </a:p>
        </p:txBody>
      </p:sp>
      <p:sp>
        <p:nvSpPr>
          <p:cNvPr id="14" name="Rectangle 13"/>
          <p:cNvSpPr/>
          <p:nvPr/>
        </p:nvSpPr>
        <p:spPr>
          <a:xfrm>
            <a:off x="-6824" y="6488668"/>
            <a:ext cx="8001000" cy="369332"/>
          </a:xfrm>
          <a:prstGeom prst="rect">
            <a:avLst/>
          </a:prstGeom>
        </p:spPr>
        <p:txBody>
          <a:bodyPr wrap="square">
            <a:spAutoFit/>
          </a:bodyPr>
          <a:lstStyle/>
          <a:p>
            <a:r>
              <a:rPr lang="en-US" dirty="0" err="1">
                <a:latin typeface="NikoshBAN" pitchFamily="2" charset="0"/>
                <a:cs typeface="NikoshBAN" pitchFamily="2" charset="0"/>
              </a:rPr>
              <a:t>জামিলাতুন</a:t>
            </a:r>
            <a:r>
              <a:rPr lang="en-US" dirty="0">
                <a:latin typeface="NikoshBAN" pitchFamily="2" charset="0"/>
                <a:cs typeface="NikoshBAN" pitchFamily="2" charset="0"/>
              </a:rPr>
              <a:t> </a:t>
            </a:r>
            <a:r>
              <a:rPr lang="en-US" dirty="0" err="1">
                <a:latin typeface="NikoshBAN" pitchFamily="2" charset="0"/>
                <a:cs typeface="NikoshBAN" pitchFamily="2" charset="0"/>
              </a:rPr>
              <a:t>নেছা</a:t>
            </a:r>
            <a:r>
              <a:rPr lang="en-US" dirty="0">
                <a:latin typeface="NikoshBAN" pitchFamily="2" charset="0"/>
                <a:cs typeface="NikoshBAN" pitchFamily="2" charset="0"/>
              </a:rPr>
              <a:t> , </a:t>
            </a:r>
            <a:r>
              <a:rPr lang="en-US" dirty="0" err="1">
                <a:latin typeface="NikoshBAN" pitchFamily="2" charset="0"/>
                <a:cs typeface="NikoshBAN" pitchFamily="2" charset="0"/>
              </a:rPr>
              <a:t>সহকারী</a:t>
            </a:r>
            <a:r>
              <a:rPr lang="en-US" dirty="0">
                <a:latin typeface="NikoshBAN" pitchFamily="2" charset="0"/>
                <a:cs typeface="NikoshBAN" pitchFamily="2" charset="0"/>
              </a:rPr>
              <a:t> </a:t>
            </a:r>
            <a:r>
              <a:rPr lang="en-US" dirty="0" err="1">
                <a:latin typeface="NikoshBAN" pitchFamily="2" charset="0"/>
                <a:cs typeface="NikoshBAN" pitchFamily="2" charset="0"/>
              </a:rPr>
              <a:t>মৌলভী</a:t>
            </a:r>
            <a:r>
              <a:rPr lang="en-US" dirty="0">
                <a:latin typeface="NikoshBAN" pitchFamily="2" charset="0"/>
                <a:cs typeface="NikoshBAN" pitchFamily="2" charset="0"/>
              </a:rPr>
              <a:t>, </a:t>
            </a:r>
            <a:r>
              <a:rPr lang="en-US" dirty="0" err="1">
                <a:latin typeface="NikoshBAN" pitchFamily="2" charset="0"/>
                <a:cs typeface="NikoshBAN" pitchFamily="2" charset="0"/>
              </a:rPr>
              <a:t>ছড়ারকুটি</a:t>
            </a:r>
            <a:r>
              <a:rPr lang="en-US" dirty="0">
                <a:latin typeface="NikoshBAN" pitchFamily="2" charset="0"/>
                <a:cs typeface="NikoshBAN" pitchFamily="2" charset="0"/>
              </a:rPr>
              <a:t> </a:t>
            </a:r>
            <a:r>
              <a:rPr lang="en-US" dirty="0" err="1">
                <a:latin typeface="NikoshBAN" pitchFamily="2" charset="0"/>
                <a:cs typeface="NikoshBAN" pitchFamily="2" charset="0"/>
              </a:rPr>
              <a:t>আল</a:t>
            </a:r>
            <a:r>
              <a:rPr lang="en-US" dirty="0">
                <a:latin typeface="NikoshBAN" pitchFamily="2" charset="0"/>
                <a:cs typeface="NikoshBAN" pitchFamily="2" charset="0"/>
              </a:rPr>
              <a:t> </a:t>
            </a:r>
            <a:r>
              <a:rPr lang="en-US" dirty="0" err="1">
                <a:latin typeface="NikoshBAN" pitchFamily="2" charset="0"/>
                <a:cs typeface="NikoshBAN" pitchFamily="2" charset="0"/>
              </a:rPr>
              <a:t>ওয়াহেদীয়া</a:t>
            </a:r>
            <a:r>
              <a:rPr lang="en-US" dirty="0">
                <a:latin typeface="NikoshBAN" pitchFamily="2" charset="0"/>
                <a:cs typeface="NikoshBAN" pitchFamily="2" charset="0"/>
              </a:rPr>
              <a:t> ‍</a:t>
            </a:r>
            <a:r>
              <a:rPr lang="en-US" dirty="0" err="1">
                <a:latin typeface="NikoshBAN" pitchFamily="2" charset="0"/>
                <a:cs typeface="NikoshBAN" pitchFamily="2" charset="0"/>
              </a:rPr>
              <a:t>দ্বি-মুখী</a:t>
            </a:r>
            <a:r>
              <a:rPr lang="en-US" dirty="0">
                <a:latin typeface="NikoshBAN" pitchFamily="2" charset="0"/>
                <a:cs typeface="NikoshBAN" pitchFamily="2" charset="0"/>
              </a:rPr>
              <a:t> </a:t>
            </a:r>
            <a:r>
              <a:rPr lang="en-US" dirty="0" err="1">
                <a:latin typeface="NikoshBAN" pitchFamily="2" charset="0"/>
                <a:cs typeface="NikoshBAN" pitchFamily="2" charset="0"/>
              </a:rPr>
              <a:t>দাখিল</a:t>
            </a:r>
            <a:r>
              <a:rPr lang="en-US" dirty="0">
                <a:latin typeface="NikoshBAN" pitchFamily="2" charset="0"/>
                <a:cs typeface="NikoshBAN" pitchFamily="2" charset="0"/>
              </a:rPr>
              <a:t> </a:t>
            </a:r>
            <a:r>
              <a:rPr lang="en-US" dirty="0" err="1">
                <a:latin typeface="NikoshBAN" pitchFamily="2" charset="0"/>
                <a:cs typeface="NikoshBAN" pitchFamily="2" charset="0"/>
              </a:rPr>
              <a:t>মাদ্রাসা</a:t>
            </a:r>
            <a:r>
              <a:rPr lang="en-US" dirty="0">
                <a:latin typeface="NikoshBAN" pitchFamily="2" charset="0"/>
                <a:cs typeface="NikoshBAN" pitchFamily="2" charset="0"/>
              </a:rPr>
              <a:t>, </a:t>
            </a:r>
            <a:r>
              <a:rPr lang="en-US" dirty="0" err="1">
                <a:latin typeface="NikoshBAN" pitchFamily="2" charset="0"/>
                <a:cs typeface="NikoshBAN" pitchFamily="2" charset="0"/>
              </a:rPr>
              <a:t>সুন্দরগঞ্জ</a:t>
            </a:r>
            <a:r>
              <a:rPr lang="en-US" dirty="0">
                <a:latin typeface="NikoshBAN" pitchFamily="2" charset="0"/>
                <a:cs typeface="NikoshBAN" pitchFamily="2" charset="0"/>
              </a:rPr>
              <a:t>, </a:t>
            </a:r>
            <a:r>
              <a:rPr lang="en-US" dirty="0" err="1">
                <a:latin typeface="NikoshBAN" pitchFamily="2" charset="0"/>
                <a:cs typeface="NikoshBAN" pitchFamily="2" charset="0"/>
              </a:rPr>
              <a:t>গাইবান্ধা</a:t>
            </a:r>
            <a:r>
              <a:rPr lang="en-US" dirty="0">
                <a:latin typeface="NikoshBAN" pitchFamily="2" charset="0"/>
                <a:cs typeface="NikoshBAN" pitchFamily="2" charset="0"/>
              </a:rPr>
              <a:t>।</a:t>
            </a:r>
          </a:p>
        </p:txBody>
      </p:sp>
    </p:spTree>
    <p:extLst>
      <p:ext uri="{BB962C8B-B14F-4D97-AF65-F5344CB8AC3E}">
        <p14:creationId xmlns:p14="http://schemas.microsoft.com/office/powerpoint/2010/main" val="34924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1000"/>
                                        <p:tgtEl>
                                          <p:spTgt spid="13"/>
                                        </p:tgtEl>
                                      </p:cBhvr>
                                    </p:animEffect>
                                    <p:anim calcmode="lin" valueType="num">
                                      <p:cBhvr>
                                        <p:cTn id="85" dur="1000" fill="hold"/>
                                        <p:tgtEl>
                                          <p:spTgt spid="13"/>
                                        </p:tgtEl>
                                        <p:attrNameLst>
                                          <p:attrName>ppt_x</p:attrName>
                                        </p:attrNameLst>
                                      </p:cBhvr>
                                      <p:tavLst>
                                        <p:tav tm="0">
                                          <p:val>
                                            <p:strVal val="#ppt_x"/>
                                          </p:val>
                                        </p:tav>
                                        <p:tav tm="100000">
                                          <p:val>
                                            <p:strVal val="#ppt_x"/>
                                          </p:val>
                                        </p:tav>
                                      </p:tavLst>
                                    </p:anim>
                                    <p:anim calcmode="lin" valueType="num">
                                      <p:cBhvr>
                                        <p:cTn id="8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Lst>
  </p:timing>
</p:sld>
</file>

<file path=ppt/theme/theme1.xml><?xml version="1.0" encoding="utf-8"?>
<a:theme xmlns:a="http://schemas.openxmlformats.org/drawingml/2006/main" name="কুরআনু কিতাবুল্লাহ তাদলরিবাত অংশ">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কুরআনু কিতাবুল্লাহ তাদলরিবাত অংশ</Template>
  <TotalTime>0</TotalTime>
  <Words>1614</Words>
  <Application>Microsoft Office PowerPoint</Application>
  <PresentationFormat>On-screen Show (4:3)</PresentationFormat>
  <Paragraphs>174</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কুরআনু কিতাবুল্লাহ তাদলরিবাত অংশ</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cp:revision>
  <dcterms:created xsi:type="dcterms:W3CDTF">2026-07-20T15:36:12Z</dcterms:created>
  <dcterms:modified xsi:type="dcterms:W3CDTF">2026-07-20T15:36:35Z</dcterms:modified>
</cp:coreProperties>
</file>