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2" r:id="rId3"/>
    <p:sldId id="268" r:id="rId4"/>
    <p:sldId id="257" r:id="rId5"/>
    <p:sldId id="273" r:id="rId6"/>
    <p:sldId id="256" r:id="rId7"/>
    <p:sldId id="259" r:id="rId8"/>
    <p:sldId id="258" r:id="rId9"/>
    <p:sldId id="262" r:id="rId10"/>
    <p:sldId id="263" r:id="rId11"/>
    <p:sldId id="264" r:id="rId12"/>
    <p:sldId id="265" r:id="rId13"/>
    <p:sldId id="274" r:id="rId14"/>
    <p:sldId id="275" r:id="rId15"/>
    <p:sldId id="267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80" autoAdjust="0"/>
  </p:normalViewPr>
  <p:slideViewPr>
    <p:cSldViewPr>
      <p:cViewPr varScale="1">
        <p:scale>
          <a:sx n="71" d="100"/>
          <a:sy n="71" d="100"/>
        </p:scale>
        <p:origin x="-135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878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5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404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7969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813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64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972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906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77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A68A6-35EC-4664-8AE9-97DA1568EEEF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DB5AB-826A-473F-B971-489F1CB82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06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nasrindakua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76200"/>
            <a:ext cx="9144000" cy="6827222"/>
            <a:chOff x="0" y="76200"/>
            <a:chExt cx="9144000" cy="6827222"/>
          </a:xfrm>
        </p:grpSpPr>
        <p:grpSp>
          <p:nvGrpSpPr>
            <p:cNvPr id="8" name="Group 7"/>
            <p:cNvGrpSpPr/>
            <p:nvPr/>
          </p:nvGrpSpPr>
          <p:grpSpPr>
            <a:xfrm>
              <a:off x="0" y="814316"/>
              <a:ext cx="9144000" cy="6089106"/>
              <a:chOff x="0" y="814316"/>
              <a:chExt cx="9144000" cy="6089106"/>
            </a:xfrm>
          </p:grpSpPr>
          <p:pic>
            <p:nvPicPr>
              <p:cNvPr id="1028" name="Picture 4" descr="Keep Flowers Fresh | How to keep flower fresh naturally dgtl - Anandabazar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752600"/>
                <a:ext cx="9144000" cy="470224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" name="Rectangle 1"/>
              <p:cNvSpPr/>
              <p:nvPr/>
            </p:nvSpPr>
            <p:spPr>
              <a:xfrm>
                <a:off x="1752600" y="814316"/>
                <a:ext cx="5655715" cy="923330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none">
                <a:spAutoFit/>
              </a:bodyPr>
              <a:lstStyle/>
              <a:p>
                <a:r>
                  <a:rPr lang="ar-SA" sz="5400" dirty="0">
                    <a:latin typeface="NikoshBAN" pitchFamily="2" charset="0"/>
                  </a:rPr>
                  <a:t>مَرْحَبًا بِكُمْ فِي دَرْسِ الْيَوْمِ</a:t>
                </a:r>
                <a:endParaRPr lang="en-US" sz="5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0" y="6564868"/>
                <a:ext cx="68580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জামিলাতুন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নেছা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সহকারী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মৌলভী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ছড়ারকুটি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আল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ওয়াহেদীয়া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‍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দ্বি-মুখী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দাখিল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মাদ্রাসা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সুন্দরগঞ্জ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গাইবান্ধা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।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8617080" y="6488668"/>
                <a:ext cx="1847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1224417" y="76200"/>
              <a:ext cx="6712080" cy="6619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4400" b="1" dirty="0">
                  <a:latin typeface="NikoshBAN" pitchFamily="2" charset="0"/>
                </a:rPr>
                <a:t>بِسْمِ اللَّهِ الرَّحْمَنِ الرَّحِيمِ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342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/>
        </p:nvSpPr>
        <p:spPr>
          <a:xfrm>
            <a:off x="8593262" y="6505575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0" y="304800"/>
            <a:ext cx="8849581" cy="6598622"/>
            <a:chOff x="0" y="304800"/>
            <a:chExt cx="8849581" cy="6598622"/>
          </a:xfrm>
        </p:grpSpPr>
        <p:grpSp>
          <p:nvGrpSpPr>
            <p:cNvPr id="2" name="Group 1"/>
            <p:cNvGrpSpPr/>
            <p:nvPr/>
          </p:nvGrpSpPr>
          <p:grpSpPr>
            <a:xfrm>
              <a:off x="0" y="304800"/>
              <a:ext cx="8686800" cy="6598622"/>
              <a:chOff x="0" y="304800"/>
              <a:chExt cx="8686800" cy="6598622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6553200" y="4419600"/>
                <a:ext cx="2133600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ar-SA" altLang="en-US" sz="3200" dirty="0" smtClean="0">
                    <a:solidFill>
                      <a:srgbClr val="7030A0"/>
                    </a:solidFill>
                    <a:cs typeface="Arabic Transparent" panose="020B0604020202020204" pitchFamily="34" charset="0"/>
                  </a:rPr>
                  <a:t>جميْلَةُ النسَاء </a:t>
                </a:r>
                <a:endParaRPr lang="ar-SA" altLang="en-US" sz="3200" dirty="0">
                  <a:solidFill>
                    <a:srgbClr val="7030A0"/>
                  </a:solidFill>
                  <a:cs typeface="Arabic Transparent" panose="020B0604020202020204" pitchFamily="34" charset="0"/>
                </a:endParaRPr>
              </a:p>
            </p:txBody>
          </p:sp>
          <p:sp>
            <p:nvSpPr>
              <p:cNvPr id="12" name="Text Box 3"/>
              <p:cNvSpPr txBox="1">
                <a:spLocks noChangeArrowheads="1"/>
              </p:cNvSpPr>
              <p:nvPr/>
            </p:nvSpPr>
            <p:spPr bwMode="auto">
              <a:xfrm>
                <a:off x="1" y="1638503"/>
                <a:ext cx="5562600" cy="3997809"/>
              </a:xfrm>
              <a:prstGeom prst="rect">
                <a:avLst/>
              </a:prstGeom>
              <a:solidFill>
                <a:schemeClr val="bg1">
                  <a:alpha val="79999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360000" tIns="360000" rIns="360000" bIns="360000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r>
                  <a:rPr lang="ar-SA" sz="3200" b="1" dirty="0">
                    <a:latin typeface="NikoshBAN" pitchFamily="2" charset="0"/>
                  </a:rPr>
                  <a:t>جميلة النساء</a:t>
                </a:r>
                <a:r>
                  <a:rPr lang="ar-SA" sz="3200" dirty="0">
                    <a:latin typeface="NikoshBAN" pitchFamily="2" charset="0"/>
                  </a:rPr>
                  <a:t/>
                </a:r>
                <a:br>
                  <a:rPr lang="ar-SA" sz="3200" dirty="0">
                    <a:latin typeface="NikoshBAN" pitchFamily="2" charset="0"/>
                  </a:rPr>
                </a:br>
                <a:r>
                  <a:rPr lang="ar-SA" sz="3200" dirty="0" smtClean="0">
                    <a:latin typeface="NikoshBAN" pitchFamily="2" charset="0"/>
                  </a:rPr>
                  <a:t>مساعدة المعلمة</a:t>
                </a:r>
                <a:r>
                  <a:rPr lang="ar-SA" sz="3200" dirty="0">
                    <a:latin typeface="NikoshBAN" pitchFamily="2" charset="0"/>
                  </a:rPr>
                  <a:t/>
                </a:r>
                <a:br>
                  <a:rPr lang="ar-SA" sz="3200" dirty="0">
                    <a:latin typeface="NikoshBAN" pitchFamily="2" charset="0"/>
                  </a:rPr>
                </a:br>
                <a:r>
                  <a:rPr lang="ar-SA" sz="3200" dirty="0">
                    <a:latin typeface="NikoshBAN" pitchFamily="2" charset="0"/>
                  </a:rPr>
                  <a:t>المدرسة الوحْدية دِي-مُكي، سرركوتي</a:t>
                </a:r>
                <a:br>
                  <a:rPr lang="ar-SA" sz="3200" dirty="0">
                    <a:latin typeface="NikoshBAN" pitchFamily="2" charset="0"/>
                  </a:rPr>
                </a:br>
                <a:r>
                  <a:rPr lang="ar-SA" sz="3200" dirty="0">
                    <a:latin typeface="NikoshBAN" pitchFamily="2" charset="0"/>
                  </a:rPr>
                  <a:t>داخل مدرسة سندرغنج، </a:t>
                </a:r>
                <a:r>
                  <a:rPr lang="ar-SA" sz="3200" dirty="0" smtClean="0">
                    <a:latin typeface="NikoshBAN" pitchFamily="2" charset="0"/>
                  </a:rPr>
                  <a:t>غيبندة</a:t>
                </a:r>
                <a:endParaRPr lang="en-US" sz="3200" dirty="0" smtClean="0">
                  <a:latin typeface="NikoshBAN" pitchFamily="2" charset="0"/>
                </a:endParaRPr>
              </a:p>
              <a:p>
                <a:r>
                  <a:rPr lang="ar-SA" sz="3200" dirty="0"/>
                  <a:t>رَقْمُ </a:t>
                </a:r>
                <a:r>
                  <a:rPr lang="ar-SA" sz="3200" dirty="0" smtClean="0"/>
                  <a:t>ٱلْجَوَّالِ</a:t>
                </a:r>
                <a:r>
                  <a:rPr lang="en-US" sz="3200" dirty="0" smtClean="0"/>
                  <a:t>: </a:t>
                </a:r>
                <a:r>
                  <a:rPr lang="en-US" sz="3200" dirty="0" smtClean="0">
                    <a:latin typeface="NikoshBAN" pitchFamily="2" charset="0"/>
                    <a:cs typeface="NikoshBAN" pitchFamily="2" charset="0"/>
                  </a:rPr>
                  <a:t>০১৭৩৭৯৬২২৮১ </a:t>
                </a:r>
              </a:p>
              <a:p>
                <a:r>
                  <a:rPr lang="ar-SA" sz="3200" dirty="0" smtClean="0">
                    <a:hlinkClick r:id="rId2"/>
                  </a:rPr>
                  <a:t>إيميل</a:t>
                </a:r>
                <a:r>
                  <a:rPr lang="en-US" sz="3200" dirty="0" smtClean="0"/>
                  <a:t>: </a:t>
                </a:r>
                <a:r>
                  <a:rPr lang="en-US" sz="2000" dirty="0" smtClean="0">
                    <a:latin typeface="NikoshBAN" pitchFamily="2" charset="0"/>
                    <a:cs typeface="NikoshBAN" pitchFamily="2" charset="0"/>
                  </a:rPr>
                  <a:t>nasrindakua@gmail.com</a:t>
                </a:r>
                <a:endParaRPr lang="en-US" altLang="en-US" sz="20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" name="Rectangle 2"/>
              <p:cNvSpPr/>
              <p:nvPr/>
            </p:nvSpPr>
            <p:spPr>
              <a:xfrm>
                <a:off x="2819398" y="304800"/>
                <a:ext cx="3078087" cy="923330"/>
              </a:xfrm>
              <a:prstGeom prst="rect">
                <a:avLst/>
              </a:prstGeom>
              <a:solidFill>
                <a:srgbClr val="0070C0"/>
              </a:solidFill>
            </p:spPr>
            <p:txBody>
              <a:bodyPr wrap="none">
                <a:spAutoFit/>
              </a:bodyPr>
              <a:lstStyle/>
              <a:p>
                <a:r>
                  <a:rPr lang="ar-SA" sz="5400" dirty="0">
                    <a:latin typeface="NikoshBAN" pitchFamily="2" charset="0"/>
                  </a:rPr>
                  <a:t>تعريف المعلم</a:t>
                </a:r>
                <a:endParaRPr lang="en-US" sz="5400" dirty="0"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4" name="Rectangle 3"/>
              <p:cNvSpPr/>
              <p:nvPr/>
            </p:nvSpPr>
            <p:spPr>
              <a:xfrm>
                <a:off x="0" y="6564868"/>
                <a:ext cx="70104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জামিলাতুন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নেছা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সহকারী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মৌলভী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ছড়ারকুটি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আল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ওয়াহেদীয়া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‍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দ্বি-মুখী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দাখিল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মাদ্রাসা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সুন্দরগঞ্জ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, </a:t>
                </a:r>
                <a:r>
                  <a:rPr lang="en-US" sz="1600" dirty="0" err="1">
                    <a:latin typeface="NikoshBAN" pitchFamily="2" charset="0"/>
                    <a:cs typeface="NikoshBAN" pitchFamily="2" charset="0"/>
                  </a:rPr>
                  <a:t>গাইবান্ধা</a:t>
                </a:r>
                <a:r>
                  <a:rPr lang="en-US" sz="1600" dirty="0">
                    <a:latin typeface="NikoshBAN" pitchFamily="2" charset="0"/>
                    <a:cs typeface="NikoshBAN" pitchFamily="2" charset="0"/>
                  </a:rPr>
                  <a:t>।</a:t>
                </a:r>
              </a:p>
            </p:txBody>
          </p:sp>
        </p:grp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11206" y="1511300"/>
              <a:ext cx="2238375" cy="2984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046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00400" y="152400"/>
            <a:ext cx="21336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1273312"/>
              </p:ext>
            </p:extLst>
          </p:nvPr>
        </p:nvGraphicFramePr>
        <p:xfrm>
          <a:off x="5791200" y="2158868"/>
          <a:ext cx="2667000" cy="3551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Acrobat Document" r:id="rId3" imgW="4886129" imgH="6505454" progId="AcroExch.Document.7">
                  <p:embed/>
                </p:oleObj>
              </mc:Choice>
              <mc:Fallback>
                <p:oleObj name="Acrobat Document" r:id="rId3" imgW="4886129" imgH="6505454" progId="AcroExch.Document.7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1200" y="2158868"/>
                        <a:ext cx="2667000" cy="355137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2133600"/>
            <a:ext cx="38100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ar-SA" sz="2800" dirty="0"/>
              <a:t>اللُّغَةُ الْعَرَبِيَّةُ الْاِتِّصَالِيَّةُ</a:t>
            </a:r>
            <a:endParaRPr lang="bn-BD" sz="2800" dirty="0" smtClean="0"/>
          </a:p>
          <a:p>
            <a:pPr algn="r">
              <a:lnSpc>
                <a:spcPct val="150000"/>
              </a:lnSpc>
            </a:pPr>
            <a:r>
              <a:rPr lang="ar-SA" sz="2800" dirty="0" smtClean="0"/>
              <a:t>صَفُّ </a:t>
            </a:r>
            <a:r>
              <a:rPr lang="ar-SA" sz="2800" dirty="0"/>
              <a:t>الدَّاخِلِ (التَّاسِعُ وَالْعَاشِرُ</a:t>
            </a:r>
            <a:r>
              <a:rPr lang="ar-SA" sz="2800" dirty="0" smtClean="0"/>
              <a:t>)</a:t>
            </a:r>
            <a:endParaRPr lang="bn-BD" sz="2800" dirty="0" smtClean="0"/>
          </a:p>
          <a:p>
            <a:pPr algn="r">
              <a:lnSpc>
                <a:spcPct val="150000"/>
              </a:lnSpc>
            </a:pPr>
            <a:r>
              <a:rPr lang="ar-SA" sz="2800" dirty="0"/>
              <a:t>الْوَحْدَةُ </a:t>
            </a:r>
            <a:r>
              <a:rPr lang="ar-SA" sz="2800" dirty="0" smtClean="0"/>
              <a:t>الْأُولَى</a:t>
            </a:r>
            <a:endParaRPr lang="bn-BD" sz="2800" dirty="0" smtClean="0"/>
          </a:p>
          <a:p>
            <a:pPr algn="r">
              <a:lnSpc>
                <a:spcPct val="150000"/>
              </a:lnSpc>
            </a:pPr>
            <a:r>
              <a:rPr lang="ar-SA" sz="2800" dirty="0"/>
              <a:t>الدَّرْسُ </a:t>
            </a:r>
            <a:r>
              <a:rPr lang="ar-SA" sz="2800" dirty="0" smtClean="0"/>
              <a:t>الثَّالِثُ</a:t>
            </a:r>
            <a:endParaRPr lang="bn-BD" sz="2800" dirty="0" smtClean="0"/>
          </a:p>
          <a:p>
            <a:pPr algn="r">
              <a:lnSpc>
                <a:spcPct val="150000"/>
              </a:lnSpc>
            </a:pPr>
            <a:r>
              <a:rPr lang="ar-SA" sz="2800" dirty="0"/>
              <a:t>الْإِسْلَامُ </a:t>
            </a:r>
            <a:r>
              <a:rPr lang="ar-SA" sz="2800" dirty="0" smtClean="0"/>
              <a:t>دِينُنَا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59051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04800"/>
            <a:ext cx="29514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>
                <a:latin typeface="NikoshBAN" pitchFamily="2" charset="0"/>
              </a:rPr>
              <a:t>دَرْسُ الْيَوْمِ</a:t>
            </a:r>
            <a:r>
              <a:rPr lang="bn-BD" sz="4000" dirty="0">
                <a:latin typeface="NikoshBAN" pitchFamily="2" charset="0"/>
              </a:rPr>
              <a:t>......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05200" y="2057400"/>
            <a:ext cx="213071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u="sng" dirty="0"/>
              <a:t>الْإِسْلَامُ دِينُنَا</a:t>
            </a:r>
            <a:endParaRPr lang="en-US" sz="4000" u="sng" dirty="0"/>
          </a:p>
        </p:txBody>
      </p:sp>
      <p:sp>
        <p:nvSpPr>
          <p:cNvPr id="4" name="Rectangle 3"/>
          <p:cNvSpPr/>
          <p:nvPr/>
        </p:nvSpPr>
        <p:spPr>
          <a:xfrm>
            <a:off x="3339288" y="2590800"/>
            <a:ext cx="24625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ইসলাম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আমাদের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ধর্ম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9699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676400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১. </a:t>
            </a:r>
            <a:r>
              <a:rPr lang="ar-SA" sz="2400" b="1" dirty="0">
                <a:latin typeface="NikoshBAN" pitchFamily="2" charset="0"/>
              </a:rPr>
              <a:t>سَيَسْتَطِيعُ أَنْ يُبَيِّنَ الْمَعْنَى اللُّغَوِيَّ لِلْقَصِيدَةِ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কবিতাটির শাব্দিক অর্থ করতে পারবে।)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২. </a:t>
            </a:r>
            <a:r>
              <a:rPr lang="ar-SA" sz="2400" b="1" dirty="0">
                <a:latin typeface="NikoshBAN" pitchFamily="2" charset="0"/>
              </a:rPr>
              <a:t>سَيَسْتَطِيعُ أَنْ يُتَرْجِمَهَا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অনুবাদ করতে পারবে।)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৩. </a:t>
            </a:r>
            <a:r>
              <a:rPr lang="ar-SA" sz="2400" b="1" dirty="0">
                <a:latin typeface="NikoshBAN" pitchFamily="2" charset="0"/>
              </a:rPr>
              <a:t>سَيَسْتَطِيعُ أَنْ يَقْرَأَهَا غَيْظًا بِتَلَفُّظٍ صَحِيحٍ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শুদ্ধ উচ্চারণে মুখস্থ বলতে পারবে।)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৪. </a:t>
            </a:r>
            <a:r>
              <a:rPr lang="ar-SA" sz="2400" b="1" dirty="0">
                <a:latin typeface="NikoshBAN" pitchFamily="2" charset="0"/>
              </a:rPr>
              <a:t>سَيَسْتَطِيعُ أَنْ يَطْرَحَ الْأَسْئِلَةَ وَيُجِيبَ عَنْهَا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প্রশ্ন ও উত্তর করতে পারবে।)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৫. </a:t>
            </a:r>
            <a:r>
              <a:rPr lang="ar-SA" sz="2400" b="1" dirty="0">
                <a:latin typeface="NikoshBAN" pitchFamily="2" charset="0"/>
              </a:rPr>
              <a:t>اَلْإِسْلَامُ نِظَامُ حَيَاةٍ عَامٌّ وَكَامِلٌ لِلْبَشَرِ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ইসলাম মানুষের জন্য সর্বজনীন ও পূর্ণাঙ্গ জীবনব্যবস্থা।)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৬. </a:t>
            </a:r>
            <a:r>
              <a:rPr lang="ar-SA" sz="2400" b="1" dirty="0">
                <a:latin typeface="NikoshBAN" pitchFamily="2" charset="0"/>
              </a:rPr>
              <a:t>اَلْعَالَمُ كُلُّهُ مَوْطِنٌ لِلْمُسْلِمِينَ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সমগ্র পৃথিবী মুসলমানদের আবাসভূমি।)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৭. </a:t>
            </a:r>
            <a:r>
              <a:rPr lang="ar-SA" sz="2400" b="1" dirty="0">
                <a:latin typeface="NikoshBAN" pitchFamily="2" charset="0"/>
              </a:rPr>
              <a:t>اَلْكَعْبَةُ الشَّرِيفَةُ هِيَ قِبْلَتُنَا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কাবা শরীফ আমাদের কিবলা।)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৮. </a:t>
            </a:r>
            <a:r>
              <a:rPr lang="ar-SA" sz="2400" b="1" dirty="0">
                <a:latin typeface="NikoshBAN" pitchFamily="2" charset="0"/>
              </a:rPr>
              <a:t>رَايَةُ الْإِسْلَامِ رَمْزٌ لِعِزَّةِ الْمُسْلِمِينَ عَبْرَ الْعُصُورِ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ইসলামের পতাকা যুগে যুগে মুসলমানদের মর্যাদার প্রতীক।)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  <a:p>
            <a:r>
              <a:rPr lang="bn-IN" sz="2400" dirty="0">
                <a:latin typeface="NikoshBAN" pitchFamily="2" charset="0"/>
                <a:cs typeface="NikoshBAN" pitchFamily="2" charset="0"/>
              </a:rPr>
              <a:t>৯. </a:t>
            </a:r>
            <a:r>
              <a:rPr lang="ar-SA" sz="2400" b="1" dirty="0">
                <a:latin typeface="NikoshBAN" pitchFamily="2" charset="0"/>
              </a:rPr>
              <a:t>صَدَى أَذَانِ الْمُسْلِمِينَ يَجْعَلُ قُلُوبَ الْغَرْبِيِّينَ تَرْتَجِفُ</a:t>
            </a:r>
            <a:r>
              <a:rPr lang="en-US" sz="2400" b="1" dirty="0">
                <a:latin typeface="NikoshBAN" pitchFamily="2" charset="0"/>
                <a:cs typeface="NikoshBAN" pitchFamily="2" charset="0"/>
              </a:rPr>
              <a:t>.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 (</a:t>
            </a:r>
            <a:r>
              <a:rPr lang="bn-IN" sz="2400" dirty="0">
                <a:latin typeface="NikoshBAN" pitchFamily="2" charset="0"/>
                <a:cs typeface="NikoshBAN" pitchFamily="2" charset="0"/>
              </a:rPr>
              <a:t>মুসলমানদের আযানের ধ্বনি পশ্চিমাদের হৃদয় প্রকম্পিত করে।)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894" y="405481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আজকের পাঠ থেকে শিক্ষার্থীরা............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59656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Screenshots\Screenshot (655)আরবী ১ম পিক ২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63" y="1828800"/>
            <a:ext cx="7638872" cy="4174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00400" y="177252"/>
            <a:ext cx="230864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000" dirty="0"/>
              <a:t>الدَّرْسُ </a:t>
            </a:r>
            <a:r>
              <a:rPr lang="ar-SA" sz="4000" dirty="0" smtClean="0"/>
              <a:t>الثَّالِثُ</a:t>
            </a:r>
            <a:endParaRPr lang="bn-BD" sz="4000" dirty="0" smtClean="0"/>
          </a:p>
          <a:p>
            <a:r>
              <a:rPr lang="ar-SA" sz="4000" dirty="0" smtClean="0"/>
              <a:t>الْإِسْلَامُ دِينُنَا</a:t>
            </a:r>
            <a:endParaRPr lang="en-US" sz="4000" dirty="0"/>
          </a:p>
        </p:txBody>
      </p:sp>
      <p:sp>
        <p:nvSpPr>
          <p:cNvPr id="5" name="Rectangle 4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4891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12907" y="362803"/>
            <a:ext cx="8788764" cy="5638800"/>
            <a:chOff x="-25764" y="133066"/>
            <a:chExt cx="9093564" cy="5959199"/>
          </a:xfrm>
        </p:grpSpPr>
        <p:pic>
          <p:nvPicPr>
            <p:cNvPr id="2050" name="Picture 2" descr="C:\Users\USER\Pictures\Screenshots\Screenshot (657)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36" y="133066"/>
              <a:ext cx="8686800" cy="45069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Picture 3" descr="C:\Users\USER\Pictures\Screenshots\Screenshot (659)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5764" y="4639975"/>
              <a:ext cx="9093564" cy="145229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" name="Rectangle 4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514651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2054" y="224935"/>
            <a:ext cx="12891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2800" b="1" dirty="0" smtClean="0"/>
              <a:t>(</a:t>
            </a:r>
            <a:r>
              <a:rPr lang="ar-SA" sz="2800" b="1" dirty="0" smtClean="0"/>
              <a:t>تَدْرِيبَاتٌ</a:t>
            </a:r>
            <a:r>
              <a:rPr lang="bn-IN" sz="2800" b="1" dirty="0" smtClean="0"/>
              <a:t>)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1832324" y="286490"/>
            <a:ext cx="9364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b="1" dirty="0" smtClean="0">
                <a:latin typeface="NikoshBAN" pitchFamily="2" charset="0"/>
                <a:cs typeface="NikoshBAN" pitchFamily="2" charset="0"/>
              </a:rPr>
              <a:t>অনুশীলনী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24" y="914400"/>
            <a:ext cx="4748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 smtClean="0"/>
              <a:t>أ. أَجِبْ عَنِ الْأَسْئِلَةِ الْآتِيَةِ شَفَهِيًّا وَكِتَابَةً</a:t>
            </a:r>
            <a:r>
              <a:rPr lang="en-US" sz="2800" b="1" dirty="0" smtClean="0"/>
              <a:t> 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4836994" y="955343"/>
            <a:ext cx="4038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i="1" dirty="0" smtClean="0">
                <a:latin typeface="NikoshBAN" pitchFamily="2" charset="0"/>
                <a:cs typeface="NikoshBAN" pitchFamily="2" charset="0"/>
              </a:rPr>
              <a:t>নিচের প্রশ্নগুলোর উত্তর মুখে এবং লিখে দাও:)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2162145"/>
            <a:ext cx="4370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 الْجَوَابُ : يَكُونُ جَمِيعُ الْكَوْنِ لَنَا وَطَنًا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5366417" y="2223700"/>
            <a:ext cx="34403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সারা বিশ্ব আমাদের জন্য আবাসভূমি হবে।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-161663" y="1600200"/>
            <a:ext cx="48365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السؤال (١) : مَاذَا يَكُونُ جَمِيعُ الْكَوْنِ لَنَا؟ 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5435229" y="1661755"/>
            <a:ext cx="28184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সারা বিশ্ব আমাদের জন্য কি হবে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-18939" y="2953897"/>
            <a:ext cx="50032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السُّؤَالُ (٢) : مَا هُوَ أَوَّلُ بَيْتٍ وُضِعَ لِلنَّاسِ؟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5568512" y="2769231"/>
            <a:ext cx="35787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মানুষের (ইবাদতের) জন্য প্রথম কোন ঘরটি নির্মিত হয়েছে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-71834" y="3576076"/>
            <a:ext cx="67762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الْجَوَابُ : الْبَيْتُ الْأَوَّلُ الَّذِي وُضِعَ لِلنَّاسِ هُوَ الْكَعْبَةُ الْمُشَرَّفَةُ</a:t>
            </a:r>
            <a:endParaRPr lang="en-US" sz="2800" dirty="0"/>
          </a:p>
        </p:txBody>
      </p:sp>
      <p:sp>
        <p:nvSpPr>
          <p:cNvPr id="23" name="Rectangle 22"/>
          <p:cNvSpPr/>
          <p:nvPr/>
        </p:nvSpPr>
        <p:spPr>
          <a:xfrm>
            <a:off x="32443" y="4099296"/>
            <a:ext cx="66747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মানুষের (ইবাদতের) জন্য যে প্রথম ঘরটি নির্মিত হয়েছে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, 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তা হলো সম্মানিত কাবা।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180" y="4725144"/>
            <a:ext cx="40559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السُّؤَالُ (٣) : مَنِ الَّذِي بَنَى الْكَعْبَةَ؟</a:t>
            </a:r>
            <a:endParaRPr lang="en-US" sz="2800" dirty="0"/>
          </a:p>
        </p:txBody>
      </p:sp>
      <p:sp>
        <p:nvSpPr>
          <p:cNvPr id="25" name="Rectangle 24"/>
          <p:cNvSpPr/>
          <p:nvPr/>
        </p:nvSpPr>
        <p:spPr>
          <a:xfrm>
            <a:off x="4991178" y="4848254"/>
            <a:ext cx="25138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কে কাবাঘর নির্মাণ করেছেন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-71834" y="5248364"/>
            <a:ext cx="96687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 smtClean="0"/>
              <a:t>الْجَوَابُ: </a:t>
            </a:r>
            <a:r>
              <a:rPr lang="ar-SA" sz="2800" dirty="0"/>
              <a:t>الْكَعْبَةُ الْمُشَرَّفَةُ بَنَاهَا أَوَّلًا الْمَلَائِكَةُ ثُمَّ رَمَّمَهَا الْأَنْبِيَاءُ الْكِرَامُ عَصْرًا فَعَصْرًا</a:t>
            </a:r>
            <a:endParaRPr lang="en-US" sz="2800" dirty="0"/>
          </a:p>
        </p:txBody>
      </p:sp>
      <p:sp>
        <p:nvSpPr>
          <p:cNvPr id="27" name="Rectangle 26"/>
          <p:cNvSpPr/>
          <p:nvPr/>
        </p:nvSpPr>
        <p:spPr>
          <a:xfrm>
            <a:off x="119138" y="5819745"/>
            <a:ext cx="91115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কাবা শরীফ সর্বপ্রথম ফেরেশতাগণ নির্মাণ করেছেন। অতঃপর সম্মানিত নবীগণ যুগে যুগে এটি সংস্কার করেন।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47578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2" grpId="0"/>
      <p:bldP spid="13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770" y="2510686"/>
            <a:ext cx="41120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b="1" dirty="0"/>
              <a:t>مَاذَا كَانَ أَذَانُ الْمُسْلِمِ فِي الْغَرْبِ؟</a:t>
            </a:r>
            <a:r>
              <a:rPr lang="ar-SA" sz="2800" dirty="0"/>
              <a:t>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4683457" y="2572241"/>
            <a:ext cx="31854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000" i="1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IN" sz="2000" i="1" dirty="0" smtClean="0">
                <a:latin typeface="NikoshBAN" pitchFamily="2" charset="0"/>
                <a:cs typeface="NikoshBAN" pitchFamily="2" charset="0"/>
              </a:rPr>
              <a:t>পাশ্চাত্যে </a:t>
            </a:r>
            <a:r>
              <a:rPr lang="bn-IN" sz="2000" i="1" dirty="0">
                <a:latin typeface="NikoshBAN" pitchFamily="2" charset="0"/>
                <a:cs typeface="NikoshBAN" pitchFamily="2" charset="0"/>
              </a:rPr>
              <a:t>মুসলিমের আযান কী ছিল</a:t>
            </a:r>
            <a:r>
              <a:rPr lang="en-US" sz="2000" i="1" dirty="0">
                <a:latin typeface="NikoshBAN" pitchFamily="2" charset="0"/>
                <a:cs typeface="NikoshBAN" pitchFamily="2" charset="0"/>
              </a:rPr>
              <a:t>?)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6158" y="533400"/>
            <a:ext cx="52854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السُّؤَالُ (٤) : لِمَاذَا نَعْتَزُّ وَنَفْتَخِرُ بِعَلَمِ الْإِسْلَامِ؟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5715000" y="441067"/>
            <a:ext cx="29574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ইসলামের পতাকা নিয়ে কেন আমরা সম্মান ও গর্ববোধ করি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8" name="Rectangle 7"/>
          <p:cNvSpPr/>
          <p:nvPr/>
        </p:nvSpPr>
        <p:spPr>
          <a:xfrm>
            <a:off x="-26158" y="1148953"/>
            <a:ext cx="7543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/>
              <a:t>الْجَوَابُ : إِنَّنَا نَعْتَزُّ وَنَفْتَخِرُ بِعَلَمِ الْإِسْلَامِ، لِأَنَّهُ شِعَارُ الْمَجْدِ لِمِلَّتِنَا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79978" y="1781145"/>
            <a:ext cx="812363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আমরা ইসলামের পতাকা নিয়ে সম্মান ও গর্ববোধ করি। কেননা সেটা আমাদের জাতির মর্যাদার প্রতীক।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9978" y="3367445"/>
            <a:ext cx="8686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b="1" dirty="0"/>
              <a:t>الجواب:</a:t>
            </a:r>
            <a:r>
              <a:rPr lang="ar-SA" sz="2800" dirty="0"/>
              <a:t> كَانَ أَذَانُ الْمُسْلِمِ فِي الْغَرْبِ دَعْوَةً إِلَى الْإِسْلَامِ وَنَشْرًا لِكَلِمَةِ التَّوْحِيدِ.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29770" y="4141621"/>
            <a:ext cx="81843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000" b="1" dirty="0">
                <a:latin typeface="NikoshBAN" pitchFamily="2" charset="0"/>
                <a:cs typeface="NikoshBAN" pitchFamily="2" charset="0"/>
              </a:rPr>
              <a:t>উত্তর:</a:t>
            </a:r>
            <a:r>
              <a:rPr lang="bn-BD" sz="2000" dirty="0">
                <a:latin typeface="NikoshBAN" pitchFamily="2" charset="0"/>
                <a:cs typeface="NikoshBAN" pitchFamily="2" charset="0"/>
              </a:rPr>
              <a:t> পাশ্চাত্যে মুসলিমের আযান ছিল ইসলামের দাওয়াত এবং তাওহীদের বার্তা প্রচারের একটি মাধ্যম।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0194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42080" y="3810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/>
              <a:t>ب. اكْتُبْ (صَحِيحٌ) إِذَا كَانَتِ الْعِبَارَةُ صَحِيحَةً أَوْ (خَطَأً) إِذَا كَانَتِ الْعِبَارَةُ خَاطِئَةً مَعَ تَصْحِيحِ الْخَطَأِ </a:t>
            </a:r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2903561" y="934997"/>
            <a:ext cx="64770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ইবারতটি সঠিক হলে (</a:t>
            </a:r>
            <a:r>
              <a:rPr lang="ar-SA" sz="2000" dirty="0">
                <a:latin typeface="NikoshBAN" pitchFamily="2" charset="0"/>
              </a:rPr>
              <a:t>صَحِيحٌ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) এবং ভুল হলে (</a:t>
            </a:r>
            <a:r>
              <a:rPr lang="ar-SA" sz="2000" dirty="0">
                <a:latin typeface="NikoshBAN" pitchFamily="2" charset="0"/>
              </a:rPr>
              <a:t>خَطَأً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) লিখে ভুলটি সংশোধন কর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1519535"/>
            <a:ext cx="3886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/>
              <a:t>أَضْحَى الْإِسْلَامُ لِجَمِيعِ النَّاسِ </a:t>
            </a:r>
            <a:r>
              <a:rPr lang="ar-SA" sz="2800" dirty="0" smtClean="0"/>
              <a:t>دِينًا</a:t>
            </a:r>
            <a:r>
              <a:rPr lang="bn-IN" sz="2800" dirty="0" smtClean="0"/>
              <a:t>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48117" y="1542141"/>
            <a:ext cx="36182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NikoshBAN" pitchFamily="2" charset="0"/>
                <a:cs typeface="NikoshBAN" pitchFamily="2" charset="0"/>
              </a:rPr>
              <a:t>[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ইসলাম সকল মানুষের ধর্মে পরিণত হয়েছে।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944" y="1968324"/>
            <a:ext cx="8130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الْخَطَأ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13275" y="2329190"/>
            <a:ext cx="39036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الصَّحِيحُ : أَضْحَى الْإِسْلَامُ لَنَا دِينًا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875012" y="2291489"/>
            <a:ext cx="315182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ইসলাম আমাদের ধর্মে পরিণত হয়েছে।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1373" y="3023908"/>
            <a:ext cx="29931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الْكَوْنُ لَا يَزُولُ وَلَا يُمْحَى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4323294" y="3150390"/>
            <a:ext cx="36375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মহাবিশ্ব বিলীন হবে না এবং নিশ্চিহ্ন হবে না।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8976" y="3485573"/>
            <a:ext cx="665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خَطَأً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-152400" y="3972121"/>
            <a:ext cx="37032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 </a:t>
            </a:r>
            <a:r>
              <a:rPr lang="ar-SA" sz="2800" dirty="0"/>
              <a:t>الصَّحِيحُ : الْكَوْنُ يَزُولُ وَيُمْحَى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5057070" y="4033676"/>
            <a:ext cx="260039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মহাবিশ্ব বিলীন ও নিশ্চিহ্ন হবে।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" y="4693987"/>
            <a:ext cx="28167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الْكَعْبَةُ الْمُشَرَّفَةُ مَسَاجِدُنَا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78976" y="5194854"/>
            <a:ext cx="665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خَطَأً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5184822" y="4770931"/>
            <a:ext cx="256192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কাবা শরীফ আমাদের মসজিদ।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275" y="5718074"/>
            <a:ext cx="37946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 </a:t>
            </a:r>
            <a:r>
              <a:rPr lang="ar-SA" sz="2800" dirty="0"/>
              <a:t>الصَّحِيحُ : الْكَعْبَةُ الْمُشَرَّفَةُ قِبْلَتُنَا</a:t>
            </a:r>
            <a:r>
              <a:rPr lang="en-US" dirty="0"/>
              <a:t>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697485" y="5795018"/>
            <a:ext cx="2486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কাবা শরীফ আমাদের কিবলা।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307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8" grpId="0"/>
      <p:bldP spid="21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2464459"/>
            <a:ext cx="51748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لَيْسَ أَذَانُ الْمُسْلِمِ فِي الْغَرْبِ صَدًى مِّنْ هِمَّتِنَا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549" y="3030841"/>
            <a:ext cx="665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خَطَأً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549" y="3581400"/>
            <a:ext cx="570701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الصَّحِيحُ : أَذَانُ الْمُسْلِمِ فِي الْغَرْبِ صَدًى مِّنْ هِمَّتِنَا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6248400" y="3554061"/>
            <a:ext cx="30696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মুসলমানদের আযান পাশ্চাত্যে আমাদের সাহসের প্রতিধ্বনি।]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-1" y="424190"/>
            <a:ext cx="3759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الْبَيْتُ الْأَوَّلُ هُوَ الْمَسْجِدُ الْأَقْصَى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4991423" y="424190"/>
            <a:ext cx="28344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প্রথম ঘর হয়েছে মসজিদে আকসা।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0471" y="998168"/>
            <a:ext cx="6655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خَطَأً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-89770" y="1521388"/>
            <a:ext cx="39388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 </a:t>
            </a:r>
            <a:r>
              <a:rPr lang="ar-SA" sz="2800" dirty="0"/>
              <a:t>الصَّحِيحُ : الْبَيْتُ الْأَوَّلُ هُوَ الْكَعْبَةُ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836847" y="1582943"/>
            <a:ext cx="19463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প্রথম ঘর হয়েছে কাবা।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684667" y="2322955"/>
            <a:ext cx="32833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মুসলমানদের আযান পাশ্চাত্যে আমাদের সাহসের প্রতিধ্বনি নয়।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19101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562346" y="537289"/>
            <a:ext cx="5533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800" b="1" dirty="0"/>
              <a:t>(</a:t>
            </a:r>
            <a:r>
              <a:rPr lang="ar-SA" sz="2800" b="1" dirty="0"/>
              <a:t>ج. إِمْلَأِ الْفَرَاغَ فِي الْجُمَلِ الْآتِيَةِ بِكَلِمَةٍ مُنَاسِبَةٍ</a:t>
            </a:r>
            <a:r>
              <a:rPr lang="bn-IN" sz="2800" b="1" dirty="0"/>
              <a:t>)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381000" y="444956"/>
            <a:ext cx="281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উপযুক্ত শব্দ দিয়ে নিচের বাক্যগুলোর শূন্যস্থান পূরণ করো: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875971" y="1437088"/>
            <a:ext cx="5181372" cy="582528"/>
            <a:chOff x="3914861" y="1449724"/>
            <a:chExt cx="5181372" cy="582528"/>
          </a:xfrm>
        </p:grpSpPr>
        <p:sp>
          <p:nvSpPr>
            <p:cNvPr id="2" name="Rectangle 1"/>
            <p:cNvSpPr/>
            <p:nvPr/>
          </p:nvSpPr>
          <p:spPr>
            <a:xfrm>
              <a:off x="4809482" y="1449724"/>
              <a:ext cx="42867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SA" sz="2800" dirty="0"/>
                <a:t>أَضْحَى الْإِسْلَامُ لَنَا وَلِجَمِيعِ الْمُسْلِمِينَ </a:t>
              </a:r>
              <a:endParaRPr lang="en-US" sz="28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914861" y="1509032"/>
              <a:ext cx="12145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2000" dirty="0" smtClean="0"/>
                <a:t>...........</a:t>
              </a:r>
              <a:r>
                <a:rPr lang="bn-IN" sz="2800" dirty="0" smtClean="0"/>
                <a:t> </a:t>
              </a:r>
              <a:endParaRPr lang="en-US" sz="2800" dirty="0"/>
            </a:p>
          </p:txBody>
        </p:sp>
      </p:grpSp>
      <p:sp>
        <p:nvSpPr>
          <p:cNvPr id="7" name="Rectangle 6"/>
          <p:cNvSpPr/>
          <p:nvPr/>
        </p:nvSpPr>
        <p:spPr>
          <a:xfrm>
            <a:off x="4130432" y="1410074"/>
            <a:ext cx="564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دِينًا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344606" y="1357391"/>
            <a:ext cx="281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ইসলাম আমাদের এবং সকল মুসলমানের ধর্মে পরিণত হয়েছে।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43200" y="2028883"/>
            <a:ext cx="65816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/>
              <a:t>لَا تُمْحَى </a:t>
            </a:r>
            <a:r>
              <a:rPr lang="ar-SA" sz="2800" dirty="0" smtClean="0"/>
              <a:t>......................... </a:t>
            </a:r>
            <a:r>
              <a:rPr lang="ar-SA" sz="2800" dirty="0"/>
              <a:t>سُؤْدِدِنَا وَلَوِ الْكَوْنُ يَزُولُ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5638800" y="1991380"/>
            <a:ext cx="23102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فِى الدَّهْرِ صَحَائِفُ</a:t>
            </a:r>
            <a:r>
              <a:rPr lang="ar-SA" dirty="0"/>
              <a:t>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524000" y="2552103"/>
            <a:ext cx="73324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যুগের মাঝে আমাদের সৌর্যত্বের স্মারকসমূহ নিশ্চিহ্ন হবে না</a:t>
            </a:r>
            <a:r>
              <a:rPr lang="en-US" sz="2000" dirty="0">
                <a:latin typeface="NikoshBAN" pitchFamily="2" charset="0"/>
                <a:cs typeface="NikoshBAN" pitchFamily="2" charset="0"/>
              </a:rPr>
              <a:t>; </a:t>
            </a:r>
            <a:r>
              <a:rPr lang="bn-IN" sz="2000" dirty="0">
                <a:latin typeface="NikoshBAN" pitchFamily="2" charset="0"/>
                <a:cs typeface="NikoshBAN" pitchFamily="2" charset="0"/>
              </a:rPr>
              <a:t>যদিও মহাবিশ্ব বিলীন হয়ে যাবে।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4494594" y="3124200"/>
            <a:ext cx="4562749" cy="533400"/>
            <a:chOff x="4494594" y="3124200"/>
            <a:chExt cx="4562749" cy="533400"/>
          </a:xfrm>
        </p:grpSpPr>
        <p:sp>
          <p:nvSpPr>
            <p:cNvPr id="14" name="Rectangle 13"/>
            <p:cNvSpPr/>
            <p:nvPr/>
          </p:nvSpPr>
          <p:spPr>
            <a:xfrm>
              <a:off x="5953608" y="3124200"/>
              <a:ext cx="31037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2800" dirty="0"/>
                <a:t> </a:t>
              </a:r>
              <a:r>
                <a:rPr lang="ar-SA" sz="2800" dirty="0"/>
                <a:t>أَوَّلُ بَيْتٍ فِى الْأَرْضِ هُوَ</a:t>
              </a:r>
              <a:endParaRPr lang="en-US" sz="2800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494594" y="3134380"/>
              <a:ext cx="168347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IN" sz="2800" dirty="0">
                  <a:latin typeface="NikoshBAN" pitchFamily="2" charset="0"/>
                  <a:cs typeface="NikoshBAN" pitchFamily="2" charset="0"/>
                </a:rPr>
                <a:t>.................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5045385" y="3154907"/>
            <a:ext cx="8771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dirty="0"/>
              <a:t> </a:t>
            </a:r>
            <a:r>
              <a:rPr lang="ar-SA" sz="2800" dirty="0"/>
              <a:t>كَعْبَتُنَا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456631" y="3181290"/>
            <a:ext cx="3320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2000" dirty="0">
                <a:latin typeface="NikoshBAN" pitchFamily="2" charset="0"/>
                <a:cs typeface="NikoshBAN" pitchFamily="2" charset="0"/>
              </a:rPr>
              <a:t>পৃথিবীতে প্রথম ঘর হচ্ছে আমাদের কাবা।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57600" y="3743980"/>
            <a:ext cx="5583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800" dirty="0"/>
              <a:t>عَلَمُ الْإِسْلَامِ عَلَى الْأَيَّامِ شِعَارُ </a:t>
            </a:r>
            <a:r>
              <a:rPr lang="ar-SA" sz="2800" dirty="0" smtClean="0"/>
              <a:t>............... </a:t>
            </a:r>
            <a:r>
              <a:rPr lang="ar-SA" sz="2800" dirty="0"/>
              <a:t>لِمِلَّتِنَا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4805116" y="3733800"/>
            <a:ext cx="7729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شِعَار</a:t>
            </a:r>
            <a:endParaRPr lang="en-US" sz="2800" dirty="0"/>
          </a:p>
        </p:txBody>
      </p:sp>
      <p:sp>
        <p:nvSpPr>
          <p:cNvPr id="21" name="Rectangle 20"/>
          <p:cNvSpPr/>
          <p:nvPr/>
        </p:nvSpPr>
        <p:spPr>
          <a:xfrm>
            <a:off x="181790" y="3672244"/>
            <a:ext cx="26844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dirty="0">
                <a:latin typeface="NikoshBAN" pitchFamily="2" charset="0"/>
                <a:cs typeface="NikoshBAN" pitchFamily="2" charset="0"/>
              </a:rPr>
              <a:t>ইসলামের পতাকা যুগে যুগে আমাদের জাতির মর্যাদার প্রতীক।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791200" y="4456022"/>
            <a:ext cx="3339152" cy="523220"/>
            <a:chOff x="5791200" y="4456022"/>
            <a:chExt cx="3339152" cy="523220"/>
          </a:xfrm>
        </p:grpSpPr>
        <p:sp>
          <p:nvSpPr>
            <p:cNvPr id="22" name="Rectangle 21"/>
            <p:cNvSpPr/>
            <p:nvPr/>
          </p:nvSpPr>
          <p:spPr>
            <a:xfrm>
              <a:off x="7219251" y="4456022"/>
              <a:ext cx="191110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SA" sz="2800" dirty="0"/>
                <a:t>لَقَدْ طَاوَلْنَا النَّجْم</a:t>
              </a:r>
              <a:endParaRPr lang="en-US" sz="2800" dirty="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791200" y="4558968"/>
              <a:ext cx="17641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2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IN" sz="2000" dirty="0">
                  <a:latin typeface="NikoshBAN" pitchFamily="2" charset="0"/>
                  <a:cs typeface="NikoshBAN" pitchFamily="2" charset="0"/>
                </a:rPr>
                <a:t>.....</a:t>
              </a:r>
              <a:r>
                <a:rPr lang="bn-IN" sz="2000" dirty="0" smtClean="0">
                  <a:latin typeface="NikoshBAN" pitchFamily="2" charset="0"/>
                  <a:cs typeface="NikoshBAN" pitchFamily="2" charset="0"/>
                </a:rPr>
                <a:t>...........</a:t>
              </a:r>
              <a:endParaRPr lang="en-US" sz="2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6034016" y="4409178"/>
            <a:ext cx="94288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dirty="0"/>
              <a:t>بِرِفْعَتِنَا</a:t>
            </a:r>
            <a:endParaRPr lang="en-US" sz="2800" dirty="0"/>
          </a:p>
        </p:txBody>
      </p:sp>
      <p:sp>
        <p:nvSpPr>
          <p:cNvPr id="27" name="Rectangle 26"/>
          <p:cNvSpPr/>
          <p:nvPr/>
        </p:nvSpPr>
        <p:spPr>
          <a:xfrm>
            <a:off x="0" y="4517577"/>
            <a:ext cx="56117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IN" sz="20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আমরা আমাদের উচ্চ মর্যাদা দ্বারা তারকার সাথে প্রতিযোগিতা করেছি।</a:t>
            </a:r>
            <a:endParaRPr lang="en-US" sz="20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85388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  <p:bldP spid="9" grpId="0"/>
      <p:bldP spid="12" grpId="0"/>
      <p:bldP spid="13" grpId="0"/>
      <p:bldP spid="17" grpId="0"/>
      <p:bldP spid="18" grpId="0"/>
      <p:bldP spid="19" grpId="0"/>
      <p:bldP spid="20" grpId="0"/>
      <p:bldP spid="21" grpId="0"/>
      <p:bldP spid="25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0" y="304800"/>
            <a:ext cx="127631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4400" u="sng" dirty="0">
                <a:solidFill>
                  <a:srgbClr val="002060"/>
                </a:solidFill>
              </a:rPr>
              <a:t>التقويم</a:t>
            </a:r>
            <a:endParaRPr lang="en-US" sz="4400" u="sng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371600"/>
            <a:ext cx="27398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>
                <a:latin typeface="NikoshBAN" pitchFamily="2" charset="0"/>
                <a:cs typeface="NikoshBAN" pitchFamily="2" charset="0"/>
              </a:rPr>
              <a:t>মূল্যায়নের জন্য..........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9882" y="2196445"/>
            <a:ext cx="6629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bn-BD" sz="2000" dirty="0" smtClean="0"/>
              <a:t>প্রত্যেকে কবিতাটি পড়ে শোনাবে।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ar-SA" sz="2000" dirty="0"/>
              <a:t>مَنِ الَّذِي بَنَى الْكَعْبَةَ؟</a:t>
            </a: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ar-SA" sz="2000" dirty="0"/>
              <a:t>مَا هُوَ أَوَّلُ بَيْتٍ وُضِعَ لِلنَّاسِ</a:t>
            </a:r>
            <a:r>
              <a:rPr lang="ar-SA" sz="2000" dirty="0" smtClean="0"/>
              <a:t>؟</a:t>
            </a:r>
            <a:endParaRPr lang="bn-BD" sz="2000" dirty="0" smtClean="0"/>
          </a:p>
          <a:p>
            <a:pPr marL="342900" indent="-342900">
              <a:buFont typeface="Wingdings" pitchFamily="2" charset="2"/>
              <a:buChar char="Ø"/>
            </a:pPr>
            <a:endParaRPr lang="bn-BD" sz="2000" dirty="0" smtClean="0"/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endParaRPr lang="bn-BD" sz="2000" dirty="0" smtClean="0"/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1447800" y="3190594"/>
            <a:ext cx="5310157" cy="535073"/>
            <a:chOff x="3022975" y="5638800"/>
            <a:chExt cx="5310157" cy="535073"/>
          </a:xfrm>
        </p:grpSpPr>
        <p:sp>
          <p:nvSpPr>
            <p:cNvPr id="6" name="Rectangle 5"/>
            <p:cNvSpPr/>
            <p:nvPr/>
          </p:nvSpPr>
          <p:spPr>
            <a:xfrm>
              <a:off x="4046381" y="5650653"/>
              <a:ext cx="42867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ar-SA" sz="2800" dirty="0"/>
                <a:t>أَضْحَى الْإِسْلَامُ لَنَا وَلِجَمِيعِ الْمُسْلِمِينَ </a:t>
              </a:r>
              <a:endParaRPr lang="en-US" sz="2800" dirty="0"/>
            </a:p>
          </p:txBody>
        </p:sp>
        <p:sp>
          <p:nvSpPr>
            <p:cNvPr id="7" name="Rectangle 6"/>
            <p:cNvSpPr/>
            <p:nvPr/>
          </p:nvSpPr>
          <p:spPr>
            <a:xfrm>
              <a:off x="3022975" y="5638800"/>
              <a:ext cx="12145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2000" dirty="0" smtClean="0"/>
                <a:t>...........</a:t>
              </a:r>
              <a:r>
                <a:rPr lang="bn-IN" sz="2800" dirty="0" smtClean="0"/>
                <a:t> </a:t>
              </a:r>
              <a:endParaRPr lang="en-US" sz="2800" dirty="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20190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884" y="110081"/>
            <a:ext cx="2866490" cy="707886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ar-SA" sz="4000" b="1" dirty="0">
                <a:solidFill>
                  <a:schemeClr val="bg1"/>
                </a:solidFill>
              </a:rPr>
              <a:t>الْوَاجِبُ</a:t>
            </a:r>
            <a:r>
              <a:rPr lang="ar-SA" sz="4000" b="1" dirty="0"/>
              <a:t> </a:t>
            </a:r>
            <a:r>
              <a:rPr lang="ar-SA" sz="4000" b="1" dirty="0">
                <a:solidFill>
                  <a:schemeClr val="bg1"/>
                </a:solidFill>
              </a:rPr>
              <a:t>الْمَنْزِلِيُّ</a:t>
            </a:r>
            <a:r>
              <a:rPr lang="ar-SA" sz="4000" b="1" dirty="0"/>
              <a:t> 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990600" y="1905000"/>
            <a:ext cx="579036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r-SA" sz="2800" u="sng" dirty="0"/>
              <a:t>إِحْفَظْ جَمِيعَ الْمُفْرَدَاتِ الْمَوْجُودَةِ فِي هَذِهِ الْقَصِيدَةِ </a:t>
            </a:r>
            <a:endParaRPr lang="en-US" sz="2800" u="sng" dirty="0"/>
          </a:p>
        </p:txBody>
      </p:sp>
      <p:sp>
        <p:nvSpPr>
          <p:cNvPr id="4" name="Rectangle 3"/>
          <p:cNvSpPr/>
          <p:nvPr/>
        </p:nvSpPr>
        <p:spPr>
          <a:xfrm>
            <a:off x="1497149" y="2428220"/>
            <a:ext cx="47772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কবিতাটিতে 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যতগুলো শব্দার্থ আছে তা মুখস্ত করবে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60952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0945" y="-32982"/>
            <a:ext cx="9123527" cy="6304193"/>
            <a:chOff x="20473" y="76200"/>
            <a:chExt cx="9123527" cy="6304193"/>
          </a:xfrm>
        </p:grpSpPr>
        <p:sp>
          <p:nvSpPr>
            <p:cNvPr id="2" name="Rectangle 1"/>
            <p:cNvSpPr/>
            <p:nvPr/>
          </p:nvSpPr>
          <p:spPr>
            <a:xfrm>
              <a:off x="20473" y="76200"/>
              <a:ext cx="2798928" cy="62478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শব্দার্থ</a:t>
              </a:r>
              <a:r>
                <a:rPr lang="bn-IN" sz="1600" b="1" dirty="0" smtClean="0">
                  <a:latin typeface="NikoshBAN" pitchFamily="2" charset="0"/>
                  <a:cs typeface="NikoshBAN" pitchFamily="2" charset="0"/>
                </a:rPr>
                <a:t>:</a:t>
              </a:r>
              <a:endParaRPr lang="bn-BD" sz="1600" b="1" dirty="0" smtClean="0">
                <a:latin typeface="NikoshBAN" pitchFamily="2" charset="0"/>
                <a:cs typeface="NikoshBAN" pitchFamily="2" charset="0"/>
              </a:endParaRPr>
            </a:p>
            <a:p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أَضْحَى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আদ্বহা):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হয়েছে/পরিণত হয়েছে।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الْإِسْلَامُ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আল-ইসলামু):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ইসলাম।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لَنَا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লানা):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আমাদের জন্য।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دِينًا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দিনান):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জীবনবিধান/ধর্ম।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وَجَمِيعُ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ওয়া জামীউ):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এবং সমস্ত।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الْكَوْنِ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আল-কাওনি):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মহাবিশ্ব।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وَطَنَا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ওয়াতানান):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স্বদেশ।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تَوْحِيدُ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তাওহীদু):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একত্ববাদ।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اللهِ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আল্লাহি):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আল্লাহর।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نُورٌ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নূরুন):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আলো।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أَعْدَدْنَا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’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দাদনা):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আমরা প্রস্তুত করেছি।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الرُّوحَ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আর-রূহু):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প্রাণ/আত্মা।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لَهُ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লাহু):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এর জন্য।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سَكَنَا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সাকানান):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আবাসস্থল।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يَزُولُ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ইয়াযূলু):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ধ্বংস হয়ে যাবে/বিলীন হবে।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وَلَا تُمْحَى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ওয়া লা তুমহা):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এবং মুছে যাবে না।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فِي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ফী):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মধ্যে।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الدَّهْرِ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আদ-দাহরি):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মহাকাল/সময়।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صَحَائِفُ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সাহাইফু):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পৃষ্ঠা/ইতিহাস।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سُؤْدُدِنَا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সু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’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দুদিনা):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আমাদের গৌরবের।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بُنِيَتْ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বুনিয়াত):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নির্মিত হয়েছে।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2942230" y="132529"/>
              <a:ext cx="3138985" cy="62478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ar-SA" sz="1600" b="1" dirty="0">
                  <a:latin typeface="NikoshBAN" pitchFamily="2" charset="0"/>
                </a:rPr>
                <a:t>الْكَوْنِ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আল-কাওনি):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মহাবিশ্ব।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وَطَنَا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ওয়াতানান):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স্বদেশ।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تَوْحِيدُ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তাওহীদু):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একত্ববাদ।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اللهِ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আল্লাহি):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আল্লাহর।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نُورٌ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নূরুন):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আলো।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أَعْدَدْنَا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’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দাদনা):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আমরা প্রস্তুত করেছি।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الرُّوحَ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আর-রূহু):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প্রাণ/আত্মা।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لَهُ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লাহু):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এর জন্য।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سَكَنَا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সাকানান):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আবাসস্থল।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يَزُولُ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ইয়াযূলু):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ধ্বংস হয়ে যাবে/বিলীন হবে।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وَلَا تُمْحَى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ওয়া লা তুমহা):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এবং মুছে যাবে না।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فِي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ফী):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মধ্যে।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الدَّهْرِ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আদ-দাহরি):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মহাকাল/সময়।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صَحَائِفُ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সাহাইফু):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পৃষ্ঠা/ইতিহাস।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سُؤْدُدِنَا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সু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’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দুদিনা):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আমাদের গৌরবের।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بُنِيَتْ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বুনিয়াত):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নির্মিত হয়েছে।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الْأَرْضِ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আল-আরদি):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পৃথিবীতে।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مَسَاجِدُنَا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মাসাজিদুনা):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আমাদের মসজিদসমূহ।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وَالْبَيْتُ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ওয়াল-বাইতু):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এবং ঘরটি।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الْأَوَّلُ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আল-আউয়ালু):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প্রথম।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كَعْبَتُنَا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কা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’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বাতুনা):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আমাদের কাবা।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هُوَ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হুয়া):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সেটি।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بَيْتٍ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বাইতিন):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ঘর।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نَحْفَظُهُ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নাহফাযুহূ):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আমরা তাকে রক্ষা করি।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بِحَيَاةِ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বি-হায়াতিল):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প্রাণ দিয়ে।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6172200" y="132529"/>
              <a:ext cx="2971800" cy="62478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ar-SA" sz="1600" b="1" dirty="0">
                  <a:latin typeface="NikoshBAN" pitchFamily="2" charset="0"/>
                </a:rPr>
                <a:t>وَيَحْفَظُنَا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ওয়া ইয়াহফাযুনা):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এবং সে আমাদের রক্ষা করে।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عَلَمُ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আলামু):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পতাকা।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عَلَى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উপরে/জুড়ে।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الْأَيَّامِ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আল-আইয়ামি):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যুগ/সময়।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شِعَارُ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শিআরু):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প্রতীক/চিহ্ন।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الْمَجْدِ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আল-মাজদি):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গৌরবের।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لِمِلَّتِنَا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লি-মিল্লাতিনা):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আমাদের জাতির জন্য।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قُولُوا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কূলু):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তোমরা বলো।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لِسَمَاءِ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লি-সামায়িল):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আকাশের উদ্দেশ্যে।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لَقَدْ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লাকাদ):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নিশ্চয়ই।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طَاوَلْنَا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তাওয়ালা-না):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আমরা স্পর্শ করেছি/পৌঁছে গেছি।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النَّجْمَ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আন-নাজমা):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নক্ষত্র।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بِرَفْعَتِنَا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বি-রিফআতিনা):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আমাদের মহত্ত্বের দ্বারা।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وَأَذَانُ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ওয়া আযানুল):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এবং আযান।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الْمُسْلِمِ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আল-মুসলিমি):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মুসলিমের।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كَانَ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কানা):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ছিল/হয়েছিল।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لَهُ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লাহু):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তার।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فِي الْغَرْبِ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ফীল গারবি):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পাশ্চাত্যে।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صَدَىً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সাদান):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প্রতিধ্বনি।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مِّنْ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মিন):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থেকে।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  <a:p>
              <a:pPr lvl="0"/>
              <a:r>
                <a:rPr lang="ar-SA" sz="1600" b="1" dirty="0">
                  <a:latin typeface="NikoshBAN" pitchFamily="2" charset="0"/>
                </a:rPr>
                <a:t>هِمَّتِنَا</a:t>
              </a:r>
              <a:r>
                <a:rPr lang="en-US" sz="1600" b="1" dirty="0">
                  <a:latin typeface="NikoshBAN" pitchFamily="2" charset="0"/>
                  <a:cs typeface="NikoshBAN" pitchFamily="2" charset="0"/>
                </a:rPr>
                <a:t> (</a:t>
              </a:r>
              <a:r>
                <a:rPr lang="bn-IN" sz="1600" b="1" dirty="0">
                  <a:latin typeface="NikoshBAN" pitchFamily="2" charset="0"/>
                  <a:cs typeface="NikoshBAN" pitchFamily="2" charset="0"/>
                </a:rPr>
                <a:t>হিম্মাতিনা):</a:t>
              </a:r>
              <a:r>
                <a:rPr lang="bn-IN" sz="1600" dirty="0">
                  <a:latin typeface="NikoshBAN" pitchFamily="2" charset="0"/>
                  <a:cs typeface="NikoshBAN" pitchFamily="2" charset="0"/>
                </a:rPr>
                <a:t> আমাদের উদ্যম/সাহস।</a:t>
              </a:r>
              <a:endParaRPr lang="en-US" sz="1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-31377" y="6488668"/>
            <a:ext cx="859715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NikoshBAN" pitchFamily="2" charset="0"/>
                <a:cs typeface="NikoshBAN" pitchFamily="2" charset="0"/>
              </a:rPr>
              <a:t>জামিলাতুন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নেছা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মৌলভী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ছড়ারকুটি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ওয়াহেদীয়া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দ্বি-মুখী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মাদ্রাসা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সুন্দরগঞ্জ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গাইবান্ধা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00077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96522" y="0"/>
            <a:ext cx="9144000" cy="6942809"/>
            <a:chOff x="0" y="-20277"/>
            <a:chExt cx="9144000" cy="6942809"/>
          </a:xfrm>
        </p:grpSpPr>
        <p:sp>
          <p:nvSpPr>
            <p:cNvPr id="3" name="Rectangle 2"/>
            <p:cNvSpPr/>
            <p:nvPr/>
          </p:nvSpPr>
          <p:spPr>
            <a:xfrm>
              <a:off x="0" y="6519446"/>
              <a:ext cx="69342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জামিলাতুন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নেছা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সহকারী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মৌলভী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ছড়ারকুটি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আল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ওয়াহেদীয়া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‍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দ্বি-মুখী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দাখিল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মাদ্রাসা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সুন্দরগঞ্জ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, </a:t>
              </a:r>
              <a:r>
                <a:rPr lang="en-US" sz="1600" dirty="0" err="1">
                  <a:latin typeface="NikoshBAN" pitchFamily="2" charset="0"/>
                  <a:cs typeface="NikoshBAN" pitchFamily="2" charset="0"/>
                </a:rPr>
                <a:t>গাইবান্ধা</a:t>
              </a:r>
              <a:r>
                <a:rPr lang="en-US" sz="16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629888" y="6553200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dirty="0">
                <a:latin typeface="NikoshBAN" pitchFamily="2" charset="0"/>
                <a:cs typeface="NikoshBAN" pitchFamily="2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0" y="-20277"/>
              <a:ext cx="9144000" cy="6388066"/>
              <a:chOff x="-116238" y="-20277"/>
              <a:chExt cx="8357461" cy="6388066"/>
            </a:xfrm>
          </p:grpSpPr>
          <p:pic>
            <p:nvPicPr>
              <p:cNvPr id="6" name="Content Placeholder 3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6238" y="610892"/>
                <a:ext cx="8357461" cy="4876134"/>
              </a:xfrm>
              <a:prstGeom prst="rect">
                <a:avLst/>
              </a:prstGeom>
            </p:spPr>
          </p:pic>
          <p:sp>
            <p:nvSpPr>
              <p:cNvPr id="7" name="Rectangle 6"/>
              <p:cNvSpPr/>
              <p:nvPr/>
            </p:nvSpPr>
            <p:spPr>
              <a:xfrm>
                <a:off x="1667108" y="5487026"/>
                <a:ext cx="4967207" cy="880763"/>
              </a:xfrm>
              <a:prstGeom prst="rect">
                <a:avLst/>
              </a:prstGeom>
              <a:ln/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ar-SA" sz="7200" b="1" dirty="0" smtClean="0">
                    <a:solidFill>
                      <a:schemeClr val="accent2">
                        <a:lumMod val="75000"/>
                      </a:schemeClr>
                    </a:solidFill>
                    <a:effectLst>
                      <a:outerShdw blurRad="50800" dist="38100" dir="8100000" algn="tr" rotWithShape="0">
                        <a:prstClr val="black">
                          <a:alpha val="40000"/>
                        </a:prstClr>
                      </a:outerShdw>
                    </a:effectLst>
                    <a:latin typeface="Arabic Typesetting" panose="03020402040406030203" pitchFamily="66" charset="-78"/>
                    <a:cs typeface="Arabic Typesetting" panose="03020402040406030203" pitchFamily="66" charset="-78"/>
                  </a:rPr>
                  <a:t>الى اللقاء</a:t>
                </a:r>
                <a:endParaRPr lang="en-US" sz="7200" b="1" dirty="0">
                  <a:solidFill>
                    <a:schemeClr val="accent2">
                      <a:lumMod val="75000"/>
                    </a:schemeClr>
                  </a:solidFill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latin typeface="Arabic Typesetting" panose="03020402040406030203" pitchFamily="66" charset="-78"/>
                  <a:cs typeface="Arabic Typesetting" panose="03020402040406030203" pitchFamily="66" charset="-78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699387" y="-20277"/>
                <a:ext cx="2057400" cy="154305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829039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ইসলামু দীনুনা ১০ম১ম পিপিট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ইসলামু দীনুনা ১০ম১ম পিপিটি</Template>
  <TotalTime>227</TotalTime>
  <Words>1495</Words>
  <Application>Microsoft Office PowerPoint</Application>
  <PresentationFormat>On-screen Show (4:3)</PresentationFormat>
  <Paragraphs>197</Paragraphs>
  <Slides>16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ইসলামু দীনুনা ১০ম১ম পিপিটি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dcterms:created xsi:type="dcterms:W3CDTF">2026-07-03T09:51:13Z</dcterms:created>
  <dcterms:modified xsi:type="dcterms:W3CDTF">2026-07-21T12:12:59Z</dcterms:modified>
</cp:coreProperties>
</file>