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1"/>
  </p:notesMasterIdLst>
  <p:sldIdLst>
    <p:sldId id="256" r:id="rId2"/>
    <p:sldId id="283" r:id="rId3"/>
    <p:sldId id="265" r:id="rId4"/>
    <p:sldId id="266" r:id="rId5"/>
    <p:sldId id="258" r:id="rId6"/>
    <p:sldId id="259" r:id="rId7"/>
    <p:sldId id="267" r:id="rId8"/>
    <p:sldId id="260" r:id="rId9"/>
    <p:sldId id="268" r:id="rId10"/>
    <p:sldId id="269" r:id="rId11"/>
    <p:sldId id="275" r:id="rId12"/>
    <p:sldId id="271" r:id="rId13"/>
    <p:sldId id="273" r:id="rId14"/>
    <p:sldId id="276" r:id="rId15"/>
    <p:sldId id="262" r:id="rId16"/>
    <p:sldId id="278" r:id="rId17"/>
    <p:sldId id="263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B39"/>
    <a:srgbClr val="6B060C"/>
    <a:srgbClr val="1C4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06" autoAdjust="0"/>
  </p:normalViewPr>
  <p:slideViewPr>
    <p:cSldViewPr snapToGrid="0">
      <p:cViewPr varScale="1">
        <p:scale>
          <a:sx n="71" d="100"/>
          <a:sy n="71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17B01-545C-4891-B7DD-79A68B0FF500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171B9-EA82-458E-BD76-3BB53AE2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3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71B9-EA82-458E-BD76-3BB53AE224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5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F628-68D9-4C93-BB2B-60A9A5FA7E06}" type="datetime1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3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708D-0160-46E5-827E-6636E6AD2E40}" type="datetime1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5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8C63-9CB8-47CB-A582-1C2FA6729688}" type="datetime1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4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0955-0711-466C-A792-F8615F0163A7}" type="datetime1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1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BED0-4B2C-4D48-9004-3BA394CCBBCB}" type="datetime1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25F2-6F6F-4FE1-9C8C-66AD9D53AE71}" type="datetime1">
              <a:rPr lang="en-US" smtClean="0"/>
              <a:t>7/23/2026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024-AF41-4511-9FEB-00A9D2016C48}" type="datetime1">
              <a:rPr lang="en-US" smtClean="0"/>
              <a:t>7/23/2026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BE80-BF8A-42E8-852B-8F36A54E3FE4}" type="datetime1">
              <a:rPr lang="en-US" smtClean="0"/>
              <a:t>7/23/2026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C05-1576-450D-AAAB-DFD7BBBFB369}" type="datetime1">
              <a:rPr lang="en-US" smtClean="0"/>
              <a:t>7/23/2026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334A-FED6-4E65-B428-DF2D1994E388}" type="datetime1">
              <a:rPr lang="en-US" smtClean="0"/>
              <a:t>7/23/2026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9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BDE6-BE01-41C9-A64C-03E9745027A6}" type="datetime1">
              <a:rPr lang="en-US" smtClean="0"/>
              <a:t>7/23/2026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3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A649-8B5C-44A1-9833-D76BF15744DA}" type="datetime1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 AMINUL ISLAM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8737-E75B-4A26-A87F-421B1B56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61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13385" y="2239795"/>
            <a:ext cx="5174803" cy="18697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53" y="32950"/>
            <a:ext cx="4433047" cy="230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3047" cy="220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64" y="3816858"/>
            <a:ext cx="3462618" cy="2386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2" y="3816858"/>
            <a:ext cx="3148853" cy="2286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45316-0A49-46DD-9BB3-00A5CB74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FD59-9798-4CC3-A1D0-5AC5F342FFBF}" type="datetime1">
              <a:rPr lang="en-US" smtClean="0"/>
              <a:t>7/23/2026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B3101-67C1-4D45-90FF-FB9E553D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3278DC-FD8D-49B2-89CF-0ADEA16A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7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3445" y="0"/>
            <a:ext cx="644599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9" y="1015662"/>
            <a:ext cx="3339489" cy="27647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62" y="1015662"/>
            <a:ext cx="3264235" cy="2764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21689" y="3780429"/>
            <a:ext cx="4176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মুদ্রা(কয়েন)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0382" y="3916908"/>
            <a:ext cx="450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লুডু খেলার ছক্কা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56245" y="4338893"/>
            <a:ext cx="9144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105618" y="4338893"/>
            <a:ext cx="750627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973446" y="4604839"/>
            <a:ext cx="1891220" cy="9985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919145" y="4593346"/>
            <a:ext cx="908433" cy="1021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778135" y="4622282"/>
            <a:ext cx="51961" cy="9934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805362" y="4594244"/>
            <a:ext cx="1682936" cy="9704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31650" y="4580955"/>
            <a:ext cx="2490717" cy="9424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901753" y="4654607"/>
            <a:ext cx="816735" cy="9704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1343" y="5210777"/>
            <a:ext cx="158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85287" y="5271140"/>
            <a:ext cx="1584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32336" y="5536682"/>
            <a:ext cx="48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20606" y="5536682"/>
            <a:ext cx="586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602488" y="5559987"/>
            <a:ext cx="86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24495" y="5559987"/>
            <a:ext cx="68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241707" y="5506132"/>
            <a:ext cx="777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138777" y="5536682"/>
            <a:ext cx="76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A104B-8224-4AD0-92DC-88B0792E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7E79-1A9D-4AE2-A0A9-A6A3CCE12FC0}" type="datetime1">
              <a:rPr lang="en-US" smtClean="0"/>
              <a:t>7/23/2026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E83720-2E93-4E48-B7C9-208E522A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B94F58-C68E-4A65-977C-DA7ED04F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3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28" y="2235946"/>
            <a:ext cx="1008529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মুদ্রা 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একবার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নিক্ষেপ করলে সমগ্র সম্ভাব্য ফলাফল =</a:t>
            </a:r>
            <a:r>
              <a:rPr lang="en-US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2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27" y="222340"/>
            <a:ext cx="1008529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মুদ্রা একবার 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নিক্ষেপ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করলে নমুনা বিন্দু=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H,T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327" y="1229143"/>
            <a:ext cx="1008529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মুদ্রা একবার নিক্ষেপ করলে নমুনাক্ষেত্র=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{H,T}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27" y="3227527"/>
            <a:ext cx="10085293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আসার অনুকূল ফলাফল=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327" y="4219108"/>
            <a:ext cx="10085293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আসার অনুকূল ফলাফল=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31EAB-312A-484B-852A-9F432CAD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BD79-35BE-47D4-AF91-3371934E5D46}" type="datetime1">
              <a:rPr lang="en-US" smtClean="0"/>
              <a:t>7/23/2026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9BF54-188D-4567-8F45-C131118F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46FA5-ED5B-4EA8-96B6-928ADE82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0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3613" y="445921"/>
            <a:ext cx="5884773" cy="1027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811708"/>
              </p:ext>
            </p:extLst>
          </p:nvPr>
        </p:nvGraphicFramePr>
        <p:xfrm>
          <a:off x="4524375" y="2796988"/>
          <a:ext cx="3141663" cy="8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Packager Shell Object" showAsIcon="1" r:id="rId3" imgW="3141000" imgH="437400" progId="Package">
                  <p:embed/>
                </p:oleObj>
              </mc:Choice>
              <mc:Fallback>
                <p:oleObj name="Packager Shell Object" showAsIcon="1" r:id="rId3" imgW="314100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4375" y="2796988"/>
                        <a:ext cx="3141663" cy="8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B1C5C-930C-461A-951A-E63CFFA7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5C4A-5AD5-4CC0-9EA7-EA100A91E36F}" type="datetime1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311C8-F325-4AFC-B3AA-C80E9E79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8563D-D075-4528-8BDE-7DF8D21F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46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3707" y="504854"/>
            <a:ext cx="6823881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319" y="2374711"/>
            <a:ext cx="1109562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ছক্কা একবার নিক্ষেপ করলে নমুনা বিন্দু ও নমুনাক্ষেত্রটি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19" y="1678011"/>
            <a:ext cx="1109562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নিশ্চিত ঘটনার দুইটি উদাহরণ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9927" y="304800"/>
            <a:ext cx="2817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2FECC-1CE5-4BCB-B3BD-BFBCEB9A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FE23-9DBC-4831-BBF8-8EC8D1C00AAF}" type="datetime1">
              <a:rPr lang="en-US" smtClean="0"/>
              <a:t>7/23/2026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CC568-5E82-4DC3-9D30-570FFED5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E4495-340D-442A-BC9C-DC2ADA57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87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41728"/>
            <a:ext cx="12192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 মান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সূত্রসমুহ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198695"/>
                <a:ext cx="6382871" cy="10828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সম্ভাবনা=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অনুকূল</m:t>
                        </m:r>
                        <m:r>
                          <a:rPr lang="bn-BD" sz="4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4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ফলাফল</m:t>
                        </m:r>
                      </m:num>
                      <m:den>
                        <m:r>
                          <a:rPr lang="bn-BD" sz="4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সমগ্র</m:t>
                        </m:r>
                        <m:r>
                          <a:rPr lang="bn-BD" sz="4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4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সম্ভাব্য</m:t>
                        </m:r>
                        <m:r>
                          <a:rPr lang="bn-BD" sz="4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4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ফলাফল</m:t>
                        </m:r>
                      </m:den>
                    </m:f>
                  </m:oMath>
                </a14:m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8695"/>
                <a:ext cx="6382871" cy="1082861"/>
              </a:xfrm>
              <a:prstGeom prst="rect">
                <a:avLst/>
              </a:prstGeom>
              <a:blipFill>
                <a:blip r:embed="rId2"/>
                <a:stretch>
                  <a:fillRect l="-3056" b="-13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2373522"/>
            <a:ext cx="569741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নিশ্চিত ঘটনার সম্ভাবনা=</a:t>
            </a:r>
            <a:r>
              <a:rPr lang="en-US" sz="4000" b="1" dirty="0">
                <a:latin typeface="Times New Roman" panose="02020603050405020304" pitchFamily="18" charset="0"/>
                <a:cs typeface="NikoshBAN" panose="02000000000000000000" pitchFamily="2" charset="0"/>
              </a:rPr>
              <a:t>1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67181"/>
            <a:ext cx="540902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অসম্ভব ঘটনার সম্ভাবনা=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29298"/>
            <a:ext cx="1102907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 ঘটনার ক্ষেত্রে-অথবা/বা থাকলে মান দুইটি যোগ হবে।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 ঘটনার ক্ষেত্রে-ও/এবং/কিন্তু থাকলে মান দুইটি গুণ হবে।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A9697-DCF0-4D95-8805-E5E6821E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1787-260F-4B4E-BBAD-A794FF51ED38}" type="datetime1">
              <a:rPr lang="en-US" smtClean="0"/>
              <a:t>7/23/2026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D02C6-01B3-41BA-9CDD-E8AA6E25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CA8A8-3F86-4E30-9FE5-7D13D7B5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9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12618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-1: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একটি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ঝুড়িতে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4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টা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লাল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, 5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টা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নীল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6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টা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কালো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আছে।দৈবভাবে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নেওয়া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বলটি লাল অথবা কালো হওয়ার সম্ভাবনা কত?  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129" y="1772901"/>
            <a:ext cx="12003742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সমস্যা-2: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ছক্কা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3D85C-95EA-4C6B-A08D-6F82B226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3067-FB3E-4F88-AB0B-DC20AD18B22C}" type="datetime1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5CDA6-6B01-4CE9-9E2A-2ABA443C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5BAD-7BB0-42FA-B36E-E3CCC630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63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821" y="279554"/>
            <a:ext cx="628376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85861"/>
            <a:ext cx="12192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ছক্কা একবার নিক্ষেপ করা হলে বিজোড় সংখ্যা আসার সম্ভাবনা নির্ণয় কর।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9104" y="5137570"/>
            <a:ext cx="477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62109" y="587330"/>
            <a:ext cx="302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77537"/>
            <a:ext cx="121920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5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লাল,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আছে।দৈবভাবে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বলটি লাল বা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হওয়ার সম্ভাবনা কত?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CE540-0759-4913-9A1A-FC328FFD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537C-80AF-4C3A-950A-681E8259A0A7}" type="datetime1">
              <a:rPr lang="en-US" smtClean="0"/>
              <a:t>7/23/2026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F9884-54B0-4DE4-92FA-1C4E83D2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C529A3-2621-4A54-9008-EE9BE70F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67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3" y="0"/>
            <a:ext cx="12180627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73" y="1364157"/>
            <a:ext cx="121920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1.</a:t>
            </a:r>
            <a:r>
              <a:rPr lang="bn-BD" sz="4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সম্ভাবনা কী?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24771"/>
            <a:ext cx="12180627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2.</a:t>
            </a:r>
            <a:r>
              <a:rPr lang="bn-BD" sz="4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নিশ্চিত ঘটনা ও অসম্ভব ঘটনা বলতে কি বুঝ?এদের সম্ভাবনার মান কত?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3649378"/>
            <a:ext cx="12180627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থলেতে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টি সাদা ও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টি নীল বল আছে।বলটি সাদা হওয়ার সম্ভাবনা কত?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1E804-A93C-401D-AA90-1EA456E7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7A16-CC1D-4F9B-8C02-7A781E2E77E7}" type="datetime1">
              <a:rPr lang="en-US" smtClean="0"/>
              <a:t>7/23/2026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AB1D01-E91C-4627-B066-EE916430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0BA822-0CA0-43F2-B0F3-EE1DDD6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1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692" y="783032"/>
            <a:ext cx="4406987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414381"/>
            <a:ext cx="12191999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1.</a:t>
            </a:r>
            <a:r>
              <a:rPr lang="bn-BD" sz="4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মুদ্রা একবার নিক্ষেপ করলে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আসার সম্ভাবনা কত?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ঝুড়িতে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টি আপেল ও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টি কমলা আছে।দৈবভাবে একটি ফল নেওয়া হলে ফলটি আপেল এবং কমলা হওয়ার সম্ভাবনা কত?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09971-1D85-4291-BD4E-15AEE34F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758B-E0B2-46D7-9512-0E01FEA21E27}" type="datetime1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EC321-554C-4E29-9906-47438096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D80B6-247F-4A68-AA2A-39CDB9F3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96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5354" y="3239620"/>
            <a:ext cx="10075074" cy="27835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3" y="265870"/>
            <a:ext cx="5284695" cy="269136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93B715-F788-4123-AE74-081B8806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E08E-6EAD-4DF9-BE0C-8B8E1E812FCF}" type="datetime1">
              <a:rPr lang="en-US" smtClean="0"/>
              <a:t>7/23/2026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68E64-259B-491E-9A1E-4A9A5D94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8F6A0-2A40-417A-818D-C1D56B91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53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782" y="497541"/>
            <a:ext cx="9668435" cy="5392271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b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শিক্ষক(গণিত)</a:t>
            </a:r>
            <a:b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b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01911272437</a:t>
            </a:r>
            <a:b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309593-74A4-4BA1-99C3-E3B8549C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E81B-64CF-4AB3-BE61-DED370CF7C09}" type="datetime1">
              <a:rPr lang="en-US" smtClean="0"/>
              <a:t>7/23/2026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1B7602-9898-4699-BED9-22560609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9ED047-0092-443C-A501-C047DDE5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77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194" y="1787463"/>
            <a:ext cx="480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94" y="2710793"/>
            <a:ext cx="5322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উচ্চতর গণিত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93" y="3574926"/>
            <a:ext cx="5076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192" y="4498256"/>
            <a:ext cx="4380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1676" y="569795"/>
            <a:ext cx="3419475" cy="4572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6" y="569795"/>
            <a:ext cx="3419475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16200000" flipH="1">
            <a:off x="3148370" y="2725080"/>
            <a:ext cx="6863167" cy="1402671"/>
          </a:xfrm>
          <a:prstGeom prst="bentConnector3">
            <a:avLst>
              <a:gd name="adj1" fmla="val 45559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V="1">
            <a:off x="3001392" y="2708900"/>
            <a:ext cx="6863167" cy="1435031"/>
          </a:xfrm>
          <a:prstGeom prst="bentConnector3">
            <a:avLst>
              <a:gd name="adj1" fmla="val 52422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62632E-4B88-46A9-B4A9-A3E3E189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4B18-37B0-4E84-B9ED-2CF9AB2BE96D}" type="datetime1">
              <a:rPr lang="en-US" smtClean="0"/>
              <a:t>7/23/2026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AFFB331-1B49-460B-98C9-157168E0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52F9217-CB5D-4B9A-B5FB-0F101739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80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675" y="395785"/>
            <a:ext cx="799758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 দেখিঃ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537948"/>
              </p:ext>
            </p:extLst>
          </p:nvPr>
        </p:nvGraphicFramePr>
        <p:xfrm>
          <a:off x="4413250" y="3238500"/>
          <a:ext cx="4300444" cy="1078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Packager Shell Object" showAsIcon="1" r:id="rId3" imgW="3495557" imgH="514290" progId="Package">
                  <p:embed/>
                </p:oleObj>
              </mc:Choice>
              <mc:Fallback>
                <p:oleObj name="Packager Shell Object" showAsIcon="1" r:id="rId3" imgW="3495557" imgH="5142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3250" y="3238500"/>
                        <a:ext cx="4300444" cy="1078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D3A10-2BFD-48C8-A9F4-D110834D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327-A57E-4501-A722-DF77BC32F13D}" type="datetime1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67825-855C-49BB-966D-7FA8DF76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C2D71-7573-4831-89B9-B66C6227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647" y="2184444"/>
            <a:ext cx="11376212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 ধারণা ও যুক্তিভিত্তিক সম্ভাবনা নির্ণয়।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63AB1-2F21-4371-903C-AE951311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4B40-CEC6-47C2-8ED6-C878F1F21815}" type="datetime1">
              <a:rPr lang="en-US" smtClean="0"/>
              <a:t>7/23/2026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4EE11-852F-4115-93FC-02532C11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CFF87-63D4-427A-A2DE-F3F905F7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79" y="1646458"/>
            <a:ext cx="10809027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ংজ্ঞায়িত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নিশ্চিত ঘটনা,অসম্ভব ঘটনা ও সম্ভাব্য ঘটনা ব্যাখ্যা করতে পারবে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 সহজ ও বাস্তবভিত্তিক সমস্যার সমাধান করতে পারবে।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FC33C-E15D-4474-911E-91CCB240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E308-53E0-4C53-91DF-1E8553671196}" type="datetime1">
              <a:rPr lang="en-US" smtClean="0"/>
              <a:t>7/23/2026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1C133-C408-462A-BC9B-1F57A94F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C1621-5688-4DA7-BD69-043723B2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36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177" y="28010"/>
            <a:ext cx="713777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969" y="5362170"/>
            <a:ext cx="673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নেপালের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ফুটবল খেলা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7287" y="5362170"/>
            <a:ext cx="312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আকাশ মেঘাচ্ছন্ন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3" y="1118713"/>
            <a:ext cx="4776750" cy="398375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1118714"/>
            <a:ext cx="5375563" cy="39837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A7A1D-9566-4434-89A3-A4FD987F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A54B-DFFA-4745-8765-F6E9BBC34313}" type="datetime1">
              <a:rPr lang="en-US" smtClean="0"/>
              <a:t>7/23/2026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32BFD-E9B2-47E5-B85B-B49BDD40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04860-2788-427A-9177-958E3666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0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093" y="1069890"/>
            <a:ext cx="512763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4778" y="3013501"/>
            <a:ext cx="7574507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bn-BD" sz="48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 কী?উদাহরণ দাও।</a:t>
            </a:r>
            <a:endParaRPr lang="en-US" sz="4800" b="1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9356" y="498764"/>
            <a:ext cx="305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C37A3-E5D2-4A7D-B7FE-EA30203F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6A13-694E-4AC1-9566-03C3C252DC71}" type="datetime1">
              <a:rPr lang="en-US" smtClean="0"/>
              <a:t>7/23/2026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B93D4-9B7F-433F-AA4E-AD680F11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8AE55-9941-49D1-A5FE-E04FEE16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19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8996"/>
            <a:ext cx="12192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51" y="5317502"/>
            <a:ext cx="4967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সূর্যোদয়(পূর্ব দিকে)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25" y="1268052"/>
            <a:ext cx="5670176" cy="4016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6555" y="5441683"/>
            <a:ext cx="5067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সূর্যাস্ত(পশ্চিম দিকে)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052"/>
            <a:ext cx="6521824" cy="401664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5376C-E76A-4442-880A-E4B9E966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F023-CE13-4A29-8971-36A8FAAFF65F}" type="datetime1">
              <a:rPr lang="en-US" smtClean="0"/>
              <a:t>7/23/2026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55CD5-62AE-4227-989F-473B827C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AMINUL ISLAM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CD6075-91FC-4307-86F4-8CA8EC41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8737-E75B-4A26-A87F-421B1B5630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585</Words>
  <Application>Microsoft Office PowerPoint</Application>
  <PresentationFormat>Widescreen</PresentationFormat>
  <Paragraphs>121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মোঃ আমিনুল ইসলাম সহকারী শিক্ষক(গণিত) চাঁদপুর আহমাদিয়া ফাযিল মাদ্রাসা নতুন বাজার, চাঁদপুর। মোবাইলঃ01911272437 Email: amin001974@gmail.com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MD. AMINUL ISLAM</cp:lastModifiedBy>
  <cp:revision>251</cp:revision>
  <dcterms:created xsi:type="dcterms:W3CDTF">2017-08-21T03:59:07Z</dcterms:created>
  <dcterms:modified xsi:type="dcterms:W3CDTF">2026-07-23T13:41:23Z</dcterms:modified>
</cp:coreProperties>
</file>