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0" r:id="rId2"/>
    <p:sldId id="307" r:id="rId3"/>
    <p:sldId id="267" r:id="rId4"/>
    <p:sldId id="268" r:id="rId5"/>
    <p:sldId id="311" r:id="rId6"/>
    <p:sldId id="312" r:id="rId7"/>
    <p:sldId id="257" r:id="rId8"/>
    <p:sldId id="266" r:id="rId9"/>
    <p:sldId id="278" r:id="rId10"/>
    <p:sldId id="313" r:id="rId11"/>
    <p:sldId id="271" r:id="rId12"/>
    <p:sldId id="272" r:id="rId13"/>
    <p:sldId id="258" r:id="rId14"/>
    <p:sldId id="259" r:id="rId15"/>
    <p:sldId id="260" r:id="rId16"/>
    <p:sldId id="263" r:id="rId17"/>
    <p:sldId id="264"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45" d="100"/>
          <a:sy n="45" d="100"/>
        </p:scale>
        <p:origin x="998"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Greeting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8D2A45-21A1-34B6-2A67-8B86F1D6F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54461" y="1371600"/>
            <a:ext cx="3168603" cy="5000626"/>
          </a:xfrm>
          <a:prstGeom prst="rect">
            <a:avLst/>
          </a:prstGeom>
        </p:spPr>
      </p:pic>
      <p:sp>
        <p:nvSpPr>
          <p:cNvPr id="3" name="Rectangle: Rounded Corners 2">
            <a:extLst>
              <a:ext uri="{FF2B5EF4-FFF2-40B4-BE49-F238E27FC236}">
                <a16:creationId xmlns:a16="http://schemas.microsoft.com/office/drawing/2014/main" id="{7A26D00E-3B98-20A7-2F19-530B9544A039}"/>
              </a:ext>
            </a:extLst>
          </p:cNvPr>
          <p:cNvSpPr/>
          <p:nvPr/>
        </p:nvSpPr>
        <p:spPr>
          <a:xfrm>
            <a:off x="2675685" y="1234017"/>
            <a:ext cx="7911353" cy="3409419"/>
          </a:xfrm>
          <a:prstGeom prst="roundRect">
            <a:avLst/>
          </a:prstGeom>
          <a:gradFill>
            <a:gsLst>
              <a:gs pos="0">
                <a:schemeClr val="accent1">
                  <a:lumMod val="5000"/>
                  <a:lumOff val="95000"/>
                </a:schemeClr>
              </a:gs>
              <a:gs pos="100000">
                <a:schemeClr val="accent1">
                  <a:lumMod val="30000"/>
                  <a:lumOff val="70000"/>
                </a:schemeClr>
              </a:gs>
            </a:gsLst>
            <a:lin ang="5400000" scaled="1"/>
          </a:gradFill>
          <a:effectLst>
            <a:outerShdw blurRad="139700" dist="165100" dir="3900000" sx="99000" sy="99000" algn="ctr" rotWithShape="0">
              <a:srgbClr val="000000"/>
            </a:outerShdw>
          </a:effectLst>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pic>
        <p:nvPicPr>
          <p:cNvPr id="5" name="Picture 4">
            <a:extLst>
              <a:ext uri="{FF2B5EF4-FFF2-40B4-BE49-F238E27FC236}">
                <a16:creationId xmlns:a16="http://schemas.microsoft.com/office/drawing/2014/main" id="{4A4F4496-4915-9CAE-A99E-55A3B0B5870A}"/>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5392637" y="1842076"/>
            <a:ext cx="2193306" cy="2193300"/>
          </a:xfrm>
          <a:prstGeom prst="rect">
            <a:avLst/>
          </a:prstGeom>
        </p:spPr>
      </p:pic>
      <p:pic>
        <p:nvPicPr>
          <p:cNvPr id="6" name="Picture 5">
            <a:extLst>
              <a:ext uri="{FF2B5EF4-FFF2-40B4-BE49-F238E27FC236}">
                <a16:creationId xmlns:a16="http://schemas.microsoft.com/office/drawing/2014/main" id="{83D5597B-7B11-E20A-F84A-61EEEC2F7F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7421"/>
            <a:ext cx="870801" cy="834227"/>
          </a:xfrm>
          <a:prstGeom prst="rect">
            <a:avLst/>
          </a:prstGeom>
        </p:spPr>
      </p:pic>
    </p:spTree>
    <p:extLst>
      <p:ext uri="{BB962C8B-B14F-4D97-AF65-F5344CB8AC3E}">
        <p14:creationId xmlns:p14="http://schemas.microsoft.com/office/powerpoint/2010/main" val="318369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937 -0.03912 L 0.64987 0.86644 " pathEditMode="relative" rAng="0" ptsTypes="AA">
                                      <p:cBhvr>
                                        <p:cTn id="6" dur="4000" fill="hold"/>
                                        <p:tgtEl>
                                          <p:spTgt spid="6"/>
                                        </p:tgtEl>
                                        <p:attrNameLst>
                                          <p:attrName>ppt_x</p:attrName>
                                          <p:attrName>ppt_y</p:attrName>
                                        </p:attrNameLst>
                                      </p:cBhvr>
                                      <p:rCtr x="32018" y="45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33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dendit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56C0E0-AEBD-A6AD-7336-39B075885C8B}"/>
              </a:ext>
            </a:extLst>
          </p:cNvPr>
          <p:cNvSpPr txBox="1"/>
          <p:nvPr/>
        </p:nvSpPr>
        <p:spPr>
          <a:xfrm>
            <a:off x="5171693" y="462296"/>
            <a:ext cx="2082019" cy="769441"/>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en-US" sz="4400" b="1" dirty="0" err="1">
                <a:latin typeface="NikoshBAN" panose="02000000000000000000" pitchFamily="2" charset="0"/>
                <a:cs typeface="NikoshBAN" panose="02000000000000000000" pitchFamily="2" charset="0"/>
              </a:rPr>
              <a:t>পরিচিতি</a:t>
            </a:r>
            <a:endParaRPr lang="en-US" sz="4400" b="1" dirty="0">
              <a:latin typeface="NikoshBAN" panose="02000000000000000000" pitchFamily="2" charset="0"/>
              <a:cs typeface="NikoshBAN" panose="02000000000000000000" pitchFamily="2" charset="0"/>
            </a:endParaRPr>
          </a:p>
        </p:txBody>
      </p:sp>
      <p:sp>
        <p:nvSpPr>
          <p:cNvPr id="5" name="Rectangle 4">
            <a:extLst>
              <a:ext uri="{FF2B5EF4-FFF2-40B4-BE49-F238E27FC236}">
                <a16:creationId xmlns:a16="http://schemas.microsoft.com/office/drawing/2014/main" id="{BA42758E-9EA4-428E-9F78-BBDF42125B0F}"/>
              </a:ext>
            </a:extLst>
          </p:cNvPr>
          <p:cNvSpPr/>
          <p:nvPr/>
        </p:nvSpPr>
        <p:spPr>
          <a:xfrm flipV="1">
            <a:off x="363415" y="1341715"/>
            <a:ext cx="11083512"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A3F07E6-1309-37C6-3309-E58345E229EB}"/>
              </a:ext>
            </a:extLst>
          </p:cNvPr>
          <p:cNvSpPr/>
          <p:nvPr/>
        </p:nvSpPr>
        <p:spPr>
          <a:xfrm flipV="1">
            <a:off x="4072776" y="1257138"/>
            <a:ext cx="773519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EB28EDD-F09C-1E93-4043-58BCAC4B3F8E}"/>
              </a:ext>
            </a:extLst>
          </p:cNvPr>
          <p:cNvSpPr/>
          <p:nvPr/>
        </p:nvSpPr>
        <p:spPr>
          <a:xfrm rot="5400000" flipV="1">
            <a:off x="4270531" y="3909144"/>
            <a:ext cx="393006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355BEEE2-C372-7224-CB6F-0079CE40E0A0}"/>
              </a:ext>
            </a:extLst>
          </p:cNvPr>
          <p:cNvSpPr>
            <a:spLocks noGrp="1"/>
          </p:cNvSpPr>
          <p:nvPr>
            <p:ph type="pic" sz="quarter" idx="10"/>
          </p:nvPr>
        </p:nvSpPr>
        <p:spPr>
          <a:xfrm>
            <a:off x="2317580" y="2241811"/>
            <a:ext cx="1970252" cy="1950843"/>
          </a:xfrm>
          <a:prstGeom prst="rect">
            <a:avLst/>
          </a:prstGeom>
        </p:spPr>
        <p:txBody>
          <a:bodyPr/>
          <a:lstStyle>
            <a:lvl1pPr>
              <a:defRPr sz="2000"/>
            </a:lvl1pPr>
          </a:lstStyle>
          <a:p>
            <a:r>
              <a:rPr lang="en-US"/>
              <a:t>Click icon to add picture</a:t>
            </a:r>
            <a:endParaRPr lang="en-US" dirty="0"/>
          </a:p>
        </p:txBody>
      </p:sp>
      <p:sp>
        <p:nvSpPr>
          <p:cNvPr id="12" name="Picture Placeholder 10">
            <a:extLst>
              <a:ext uri="{FF2B5EF4-FFF2-40B4-BE49-F238E27FC236}">
                <a16:creationId xmlns:a16="http://schemas.microsoft.com/office/drawing/2014/main" id="{AEC83A02-EA9B-F924-11E8-5D5D82A5F0D6}"/>
              </a:ext>
            </a:extLst>
          </p:cNvPr>
          <p:cNvSpPr>
            <a:spLocks noGrp="1"/>
          </p:cNvSpPr>
          <p:nvPr>
            <p:ph type="pic" sz="quarter" idx="11"/>
          </p:nvPr>
        </p:nvSpPr>
        <p:spPr>
          <a:xfrm>
            <a:off x="8067616" y="2241811"/>
            <a:ext cx="1970252" cy="1950843"/>
          </a:xfrm>
          <a:prstGeom prst="rect">
            <a:avLst/>
          </a:prstGeom>
        </p:spPr>
        <p:txBody>
          <a:bodyPr/>
          <a:lstStyle>
            <a:lvl1pPr>
              <a:defRPr sz="2000"/>
            </a:lvl1pPr>
          </a:lstStyle>
          <a:p>
            <a:r>
              <a:rPr lang="en-US"/>
              <a:t>Click icon to add picture</a:t>
            </a:r>
            <a:endParaRPr lang="en-US" dirty="0"/>
          </a:p>
        </p:txBody>
      </p:sp>
      <p:sp>
        <p:nvSpPr>
          <p:cNvPr id="8" name="TextBox 7">
            <a:extLst>
              <a:ext uri="{FF2B5EF4-FFF2-40B4-BE49-F238E27FC236}">
                <a16:creationId xmlns:a16="http://schemas.microsoft.com/office/drawing/2014/main" id="{A53B9FA6-4A0F-4E2B-6CEA-704829109C7D}"/>
              </a:ext>
            </a:extLst>
          </p:cNvPr>
          <p:cNvSpPr txBox="1"/>
          <p:nvPr/>
        </p:nvSpPr>
        <p:spPr>
          <a:xfrm>
            <a:off x="2201902" y="1553012"/>
            <a:ext cx="2201608" cy="523220"/>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bn-IN" sz="2800" b="1" dirty="0">
                <a:latin typeface="NikoshBAN" panose="02000000000000000000" pitchFamily="2" charset="0"/>
                <a:cs typeface="NikoshBAN" panose="02000000000000000000" pitchFamily="2" charset="0"/>
              </a:rPr>
              <a:t>শিক্ষক </a:t>
            </a:r>
            <a:r>
              <a:rPr lang="en-US" sz="2800" b="1" dirty="0" err="1">
                <a:latin typeface="NikoshBAN" panose="02000000000000000000" pitchFamily="2" charset="0"/>
                <a:cs typeface="NikoshBAN" panose="02000000000000000000" pitchFamily="2" charset="0"/>
              </a:rPr>
              <a:t>পরিচিতি</a:t>
            </a:r>
            <a:endParaRPr lang="en-US" sz="2800" b="1" dirty="0">
              <a:latin typeface="NikoshBAN" panose="02000000000000000000" pitchFamily="2" charset="0"/>
              <a:cs typeface="NikoshBAN" panose="02000000000000000000" pitchFamily="2" charset="0"/>
            </a:endParaRPr>
          </a:p>
        </p:txBody>
      </p:sp>
      <p:sp>
        <p:nvSpPr>
          <p:cNvPr id="9" name="TextBox 8">
            <a:extLst>
              <a:ext uri="{FF2B5EF4-FFF2-40B4-BE49-F238E27FC236}">
                <a16:creationId xmlns:a16="http://schemas.microsoft.com/office/drawing/2014/main" id="{427B961E-3913-4CCF-9314-6D725B6D97D5}"/>
              </a:ext>
            </a:extLst>
          </p:cNvPr>
          <p:cNvSpPr txBox="1"/>
          <p:nvPr/>
        </p:nvSpPr>
        <p:spPr>
          <a:xfrm>
            <a:off x="8067616" y="1553012"/>
            <a:ext cx="1970252" cy="523220"/>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bn-IN" sz="2800" b="1" dirty="0">
                <a:latin typeface="NikoshBAN" panose="02000000000000000000" pitchFamily="2" charset="0"/>
                <a:cs typeface="NikoshBAN" panose="02000000000000000000" pitchFamily="2" charset="0"/>
              </a:rPr>
              <a:t>পাঠ পরিচিতি</a:t>
            </a:r>
            <a:endParaRPr lang="en-US" sz="28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563416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Group 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487295"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দলীয়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B7A97FF-4485-7CF1-D49C-6805D20D514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92" b="83462" l="3385" r="92538">
                        <a14:foregroundMark x1="8846" y1="50154" x2="8846" y2="50154"/>
                        <a14:foregroundMark x1="4769" y1="48923" x2="4769" y2="48923"/>
                        <a14:foregroundMark x1="62769" y1="37000" x2="62769" y2="37000"/>
                        <a14:foregroundMark x1="61692" y1="36615" x2="61692" y2="36615"/>
                        <a14:foregroundMark x1="92692" y1="43538" x2="92692" y2="43538"/>
                        <a14:foregroundMark x1="81769" y1="64077" x2="81769" y2="64077"/>
                        <a14:foregroundMark x1="81769" y1="64077" x2="81769" y2="64077"/>
                        <a14:foregroundMark x1="24538" y1="37000" x2="24538" y2="37000"/>
                        <a14:foregroundMark x1="42769" y1="17769" x2="42769" y2="17769"/>
                        <a14:foregroundMark x1="41308" y1="34923" x2="41308" y2="34923"/>
                        <a14:foregroundMark x1="3385" y1="48077" x2="3385" y2="48077"/>
                        <a14:foregroundMark x1="38000" y1="39077" x2="38000" y2="39077"/>
                        <a14:foregroundMark x1="55154" y1="32923" x2="55154" y2="32923"/>
                      </a14:backgroundRemoval>
                    </a14:imgEffect>
                  </a14:imgLayer>
                </a14:imgProps>
              </a:ext>
              <a:ext uri="{28A0092B-C50C-407E-A947-70E740481C1C}">
                <a14:useLocalDpi xmlns:a14="http://schemas.microsoft.com/office/drawing/2010/main" val="0"/>
              </a:ext>
            </a:extLst>
          </a:blip>
          <a:srcRect t="10951" b="8280"/>
          <a:stretch/>
        </p:blipFill>
        <p:spPr>
          <a:xfrm>
            <a:off x="5173683" y="385729"/>
            <a:ext cx="1844634" cy="1326143"/>
          </a:xfrm>
          <a:prstGeom prst="rect">
            <a:avLst/>
          </a:prstGeom>
        </p:spPr>
      </p:pic>
      <p:pic>
        <p:nvPicPr>
          <p:cNvPr id="6" name="Picture 5">
            <a:extLst>
              <a:ext uri="{FF2B5EF4-FFF2-40B4-BE49-F238E27FC236}">
                <a16:creationId xmlns:a16="http://schemas.microsoft.com/office/drawing/2014/main" id="{D44663F5-F511-4080-762D-BB7C01908DE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92" b="83462" l="3385" r="92538">
                        <a14:foregroundMark x1="8846" y1="50154" x2="8846" y2="50154"/>
                        <a14:foregroundMark x1="4769" y1="48923" x2="4769" y2="48923"/>
                        <a14:foregroundMark x1="62769" y1="37000" x2="62769" y2="37000"/>
                        <a14:foregroundMark x1="61692" y1="36615" x2="61692" y2="36615"/>
                        <a14:foregroundMark x1="92692" y1="43538" x2="92692" y2="43538"/>
                        <a14:foregroundMark x1="81769" y1="64077" x2="81769" y2="64077"/>
                        <a14:foregroundMark x1="81769" y1="64077" x2="81769" y2="64077"/>
                        <a14:foregroundMark x1="24538" y1="37000" x2="24538" y2="37000"/>
                        <a14:foregroundMark x1="42769" y1="17769" x2="42769" y2="17769"/>
                        <a14:foregroundMark x1="41308" y1="34923" x2="41308" y2="34923"/>
                        <a14:foregroundMark x1="3385" y1="48077" x2="3385" y2="48077"/>
                        <a14:foregroundMark x1="38000" y1="39077" x2="38000" y2="39077"/>
                        <a14:foregroundMark x1="55154" y1="32923" x2="55154" y2="32923"/>
                      </a14:backgroundRemoval>
                    </a14:imgEffect>
                  </a14:imgLayer>
                </a14:imgProps>
              </a:ext>
              <a:ext uri="{28A0092B-C50C-407E-A947-70E740481C1C}">
                <a14:useLocalDpi xmlns:a14="http://schemas.microsoft.com/office/drawing/2010/main" val="0"/>
              </a:ext>
            </a:extLst>
          </a:blip>
          <a:srcRect t="10951" b="8280"/>
          <a:stretch/>
        </p:blipFill>
        <p:spPr>
          <a:xfrm>
            <a:off x="7483496" y="389887"/>
            <a:ext cx="1844634" cy="1326143"/>
          </a:xfrm>
          <a:prstGeom prst="rect">
            <a:avLst/>
          </a:prstGeom>
        </p:spPr>
      </p:pic>
    </p:spTree>
    <p:extLst>
      <p:ext uri="{BB962C8B-B14F-4D97-AF65-F5344CB8AC3E}">
        <p14:creationId xmlns:p14="http://schemas.microsoft.com/office/powerpoint/2010/main" val="374069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ir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930354"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জোড়ায়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579B8868-7EC4-E706-E9B4-6740293321D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7918" y="518682"/>
            <a:ext cx="1198298" cy="1198298"/>
          </a:xfrm>
          <a:prstGeom prst="rect">
            <a:avLst/>
          </a:prstGeom>
        </p:spPr>
      </p:pic>
      <p:pic>
        <p:nvPicPr>
          <p:cNvPr id="7" name="Graphic 6">
            <a:extLst>
              <a:ext uri="{FF2B5EF4-FFF2-40B4-BE49-F238E27FC236}">
                <a16:creationId xmlns:a16="http://schemas.microsoft.com/office/drawing/2014/main" id="{5C87DC50-4D73-F1D6-CE85-9F673A216A8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20207" y="518682"/>
            <a:ext cx="1198298" cy="1198298"/>
          </a:xfrm>
          <a:prstGeom prst="rect">
            <a:avLst/>
          </a:prstGeom>
        </p:spPr>
      </p:pic>
      <p:pic>
        <p:nvPicPr>
          <p:cNvPr id="8" name="Graphic 7">
            <a:extLst>
              <a:ext uri="{FF2B5EF4-FFF2-40B4-BE49-F238E27FC236}">
                <a16:creationId xmlns:a16="http://schemas.microsoft.com/office/drawing/2014/main" id="{F5998754-D26F-8593-7BED-6F2AD326379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662497" y="518682"/>
            <a:ext cx="1198298" cy="1198298"/>
          </a:xfrm>
          <a:prstGeom prst="rect">
            <a:avLst/>
          </a:prstGeom>
        </p:spPr>
      </p:pic>
    </p:spTree>
    <p:extLst>
      <p:ext uri="{BB962C8B-B14F-4D97-AF65-F5344CB8AC3E}">
        <p14:creationId xmlns:p14="http://schemas.microsoft.com/office/powerpoint/2010/main" val="292234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dividual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487295"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একক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3C8203A-B144-71F9-629E-7AA1C5AF79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90450" y="490194"/>
            <a:ext cx="1226786" cy="1226786"/>
          </a:xfrm>
          <a:prstGeom prst="rect">
            <a:avLst/>
          </a:prstGeom>
        </p:spPr>
      </p:pic>
      <p:pic>
        <p:nvPicPr>
          <p:cNvPr id="7" name="Graphic 6">
            <a:extLst>
              <a:ext uri="{FF2B5EF4-FFF2-40B4-BE49-F238E27FC236}">
                <a16:creationId xmlns:a16="http://schemas.microsoft.com/office/drawing/2014/main" id="{765FB252-1BCA-872A-1B93-6B1E14E5C1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66858" y="395660"/>
            <a:ext cx="1420933" cy="1420933"/>
          </a:xfrm>
          <a:prstGeom prst="rect">
            <a:avLst/>
          </a:prstGeom>
        </p:spPr>
      </p:pic>
      <p:pic>
        <p:nvPicPr>
          <p:cNvPr id="10" name="Graphic 9">
            <a:extLst>
              <a:ext uri="{FF2B5EF4-FFF2-40B4-BE49-F238E27FC236}">
                <a16:creationId xmlns:a16="http://schemas.microsoft.com/office/drawing/2014/main" id="{0931C303-E426-6793-EDC3-8EDF7AA4C5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7381" y="466991"/>
            <a:ext cx="1226786" cy="1226786"/>
          </a:xfrm>
          <a:prstGeom prst="rect">
            <a:avLst/>
          </a:prstGeom>
        </p:spPr>
      </p:pic>
    </p:spTree>
    <p:extLst>
      <p:ext uri="{BB962C8B-B14F-4D97-AF65-F5344CB8AC3E}">
        <p14:creationId xmlns:p14="http://schemas.microsoft.com/office/powerpoint/2010/main" val="262539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valua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5E0898-8128-24A8-FADF-7A77D81201FE}"/>
              </a:ext>
            </a:extLst>
          </p:cNvPr>
          <p:cNvSpPr/>
          <p:nvPr/>
        </p:nvSpPr>
        <p:spPr>
          <a:xfrm>
            <a:off x="1804737" y="934613"/>
            <a:ext cx="1402949" cy="707886"/>
          </a:xfrm>
          <a:prstGeom prst="rect">
            <a:avLst/>
          </a:prstGeom>
        </p:spPr>
        <p:txBody>
          <a:bodyPr wrap="none">
            <a:spAutoFit/>
          </a:bodyPr>
          <a:lstStyle/>
          <a:p>
            <a:pPr algn="ctr"/>
            <a:r>
              <a:rPr lang="bn-IN" sz="4000" b="1" dirty="0">
                <a:solidFill>
                  <a:srgbClr val="002060"/>
                </a:solidFill>
                <a:latin typeface="NikoshBAN" panose="02000000000000000000" pitchFamily="2" charset="0"/>
                <a:cs typeface="NikoshBAN" panose="02000000000000000000" pitchFamily="2" charset="0"/>
              </a:rPr>
              <a:t>মূল্যায়ন</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1209D32A-EAA1-D7E4-909F-FFD664F2F4AB}"/>
              </a:ext>
            </a:extLst>
          </p:cNvPr>
          <p:cNvSpPr/>
          <p:nvPr/>
        </p:nvSpPr>
        <p:spPr>
          <a:xfrm rot="10800000">
            <a:off x="749835" y="1647920"/>
            <a:ext cx="10607040"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CE8DBAB-10C4-C698-FC7A-57D34C7D02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2764" y="409487"/>
            <a:ext cx="1182230" cy="1182230"/>
          </a:xfrm>
          <a:prstGeom prst="rect">
            <a:avLst/>
          </a:prstGeom>
        </p:spPr>
      </p:pic>
    </p:spTree>
    <p:extLst>
      <p:ext uri="{BB962C8B-B14F-4D97-AF65-F5344CB8AC3E}">
        <p14:creationId xmlns:p14="http://schemas.microsoft.com/office/powerpoint/2010/main" val="2265784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ome Wo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5E0898-8128-24A8-FADF-7A77D81201FE}"/>
              </a:ext>
            </a:extLst>
          </p:cNvPr>
          <p:cNvSpPr/>
          <p:nvPr/>
        </p:nvSpPr>
        <p:spPr>
          <a:xfrm>
            <a:off x="2007803" y="962894"/>
            <a:ext cx="1996059" cy="707886"/>
          </a:xfrm>
          <a:prstGeom prst="rect">
            <a:avLst/>
          </a:prstGeom>
        </p:spPr>
        <p:txBody>
          <a:bodyPr wrap="none">
            <a:spAutoFit/>
          </a:bodyPr>
          <a:lstStyle/>
          <a:p>
            <a:pPr algn="ctr"/>
            <a:r>
              <a:rPr lang="en-US" sz="4000" b="1" dirty="0" err="1">
                <a:solidFill>
                  <a:srgbClr val="002060"/>
                </a:solidFill>
                <a:latin typeface="NikoshBAN" panose="02000000000000000000" pitchFamily="2" charset="0"/>
                <a:cs typeface="NikoshBAN" panose="02000000000000000000" pitchFamily="2" charset="0"/>
              </a:rPr>
              <a:t>বাড়ির</a:t>
            </a:r>
            <a:r>
              <a:rPr lang="en-US" sz="4000" b="1" dirty="0">
                <a:solidFill>
                  <a:srgbClr val="002060"/>
                </a:solidFill>
                <a:latin typeface="NikoshBAN" panose="02000000000000000000" pitchFamily="2" charset="0"/>
                <a:cs typeface="NikoshBAN" panose="02000000000000000000" pitchFamily="2" charset="0"/>
              </a:rPr>
              <a:t> </a:t>
            </a:r>
            <a:r>
              <a:rPr lang="en-US" sz="4000" b="1" dirty="0" err="1">
                <a:solidFill>
                  <a:srgbClr val="002060"/>
                </a:solidFill>
                <a:latin typeface="NikoshBAN" panose="02000000000000000000" pitchFamily="2" charset="0"/>
                <a:cs typeface="NikoshBAN" panose="02000000000000000000" pitchFamily="2" charset="0"/>
              </a:rPr>
              <a:t>কাজ</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1209D32A-EAA1-D7E4-909F-FFD664F2F4AB}"/>
              </a:ext>
            </a:extLst>
          </p:cNvPr>
          <p:cNvSpPr/>
          <p:nvPr/>
        </p:nvSpPr>
        <p:spPr>
          <a:xfrm rot="10800000">
            <a:off x="749835" y="1647920"/>
            <a:ext cx="10607040"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BFA1B8-A48D-255B-BB50-9E8F27EC005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9835" y="552034"/>
            <a:ext cx="1257968" cy="1095885"/>
          </a:xfrm>
          <a:prstGeom prst="rect">
            <a:avLst/>
          </a:prstGeom>
        </p:spPr>
      </p:pic>
    </p:spTree>
    <p:extLst>
      <p:ext uri="{BB962C8B-B14F-4D97-AF65-F5344CB8AC3E}">
        <p14:creationId xmlns:p14="http://schemas.microsoft.com/office/powerpoint/2010/main" val="2177211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anks">
    <p:spTree>
      <p:nvGrpSpPr>
        <p:cNvPr id="1" name=""/>
        <p:cNvGrpSpPr/>
        <p:nvPr/>
      </p:nvGrpSpPr>
      <p:grpSpPr>
        <a:xfrm>
          <a:off x="0" y="0"/>
          <a:ext cx="0" cy="0"/>
          <a:chOff x="0" y="0"/>
          <a:chExt cx="0" cy="0"/>
        </a:xfrm>
      </p:grpSpPr>
      <p:pic>
        <p:nvPicPr>
          <p:cNvPr id="2" name="Picture 1" descr="kkk.png">
            <a:extLst>
              <a:ext uri="{FF2B5EF4-FFF2-40B4-BE49-F238E27FC236}">
                <a16:creationId xmlns:a16="http://schemas.microsoft.com/office/drawing/2014/main" id="{8D78984C-7611-ED3A-6893-97F0E59CECC0}"/>
              </a:ext>
            </a:extLst>
          </p:cNvPr>
          <p:cNvPicPr>
            <a:picLocks noChangeAspect="1"/>
          </p:cNvPicPr>
          <p:nvPr/>
        </p:nvPicPr>
        <p:blipFill>
          <a:blip r:embed="rId2"/>
          <a:stretch>
            <a:fillRect/>
          </a:stretch>
        </p:blipFill>
        <p:spPr>
          <a:xfrm>
            <a:off x="373994" y="5929248"/>
            <a:ext cx="7934895" cy="921633"/>
          </a:xfrm>
          <a:prstGeom prst="rect">
            <a:avLst/>
          </a:prstGeom>
        </p:spPr>
      </p:pic>
      <p:pic>
        <p:nvPicPr>
          <p:cNvPr id="3" name="Picture 2">
            <a:extLst>
              <a:ext uri="{FF2B5EF4-FFF2-40B4-BE49-F238E27FC236}">
                <a16:creationId xmlns:a16="http://schemas.microsoft.com/office/drawing/2014/main" id="{18D09034-B0CE-AEAB-57EF-9D72EA772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994" y="5920556"/>
            <a:ext cx="879560" cy="802871"/>
          </a:xfrm>
          <a:prstGeom prst="rect">
            <a:avLst/>
          </a:prstGeom>
        </p:spPr>
      </p:pic>
      <p:pic>
        <p:nvPicPr>
          <p:cNvPr id="4" name="Picture 3">
            <a:extLst>
              <a:ext uri="{FF2B5EF4-FFF2-40B4-BE49-F238E27FC236}">
                <a16:creationId xmlns:a16="http://schemas.microsoft.com/office/drawing/2014/main" id="{C6D7AEC8-C47D-F90F-5C86-83EA47844A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194604" y="6126370"/>
            <a:ext cx="856521" cy="527387"/>
          </a:xfrm>
          <a:prstGeom prst="rect">
            <a:avLst/>
          </a:prstGeom>
        </p:spPr>
      </p:pic>
      <p:pic>
        <p:nvPicPr>
          <p:cNvPr id="5" name="Picture 4">
            <a:extLst>
              <a:ext uri="{FF2B5EF4-FFF2-40B4-BE49-F238E27FC236}">
                <a16:creationId xmlns:a16="http://schemas.microsoft.com/office/drawing/2014/main" id="{026EC8AC-13C0-7804-74FD-0F9CC44E94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989738">
            <a:off x="4714154" y="-647607"/>
            <a:ext cx="2795673" cy="5847399"/>
          </a:xfrm>
          <a:prstGeom prst="rect">
            <a:avLst/>
          </a:prstGeom>
        </p:spPr>
      </p:pic>
      <p:pic>
        <p:nvPicPr>
          <p:cNvPr id="6" name="Picture 5">
            <a:extLst>
              <a:ext uri="{FF2B5EF4-FFF2-40B4-BE49-F238E27FC236}">
                <a16:creationId xmlns:a16="http://schemas.microsoft.com/office/drawing/2014/main" id="{D4097423-3D74-84E9-2AD3-A45B310467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22" y="2713313"/>
            <a:ext cx="11957157" cy="2950740"/>
          </a:xfrm>
          <a:prstGeom prst="rect">
            <a:avLst/>
          </a:prstGeom>
        </p:spPr>
      </p:pic>
    </p:spTree>
    <p:extLst>
      <p:ext uri="{BB962C8B-B14F-4D97-AF65-F5344CB8AC3E}">
        <p14:creationId xmlns:p14="http://schemas.microsoft.com/office/powerpoint/2010/main" val="1522562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www.peakpx.com/19235/water-droplet/1440x900-wallpaper" TargetMode="External"/><Relationship Id="rId17"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B8E7872C-1867-4538-1453-42919C14ACF4}"/>
              </a:ext>
            </a:extLst>
          </p:cNvPr>
          <p:cNvSpPr/>
          <p:nvPr/>
        </p:nvSpPr>
        <p:spPr>
          <a:xfrm>
            <a:off x="0" y="0"/>
            <a:ext cx="12192000" cy="6858000"/>
          </a:xfrm>
          <a:prstGeom prst="frame">
            <a:avLst>
              <a:gd name="adj1" fmla="val 5483"/>
            </a:avLst>
          </a:prstGeom>
          <a:blipFill dpi="0" rotWithShape="1">
            <a:blip r:embed="rId11">
              <a:alphaModFix amt="40000"/>
              <a:extLst>
                <a:ext uri="{837473B0-CC2E-450A-ABE3-18F120FF3D39}">
                  <a1611:picAttrSrcUrl xmlns:a1611="http://schemas.microsoft.com/office/drawing/2016/11/main" r:id="rId12"/>
                </a:ext>
              </a:extLst>
            </a:blip>
            <a:srcRect/>
            <a:stretch>
              <a:fillRect/>
            </a:stretch>
          </a:blipFill>
          <a:ln>
            <a:solidFill>
              <a:schemeClr val="bg1">
                <a:lumMod val="85000"/>
              </a:schemeClr>
            </a:solidFill>
          </a:ln>
          <a:effectLst>
            <a:outerShdw blurRad="469900" dir="10800000" algn="ctr" rotWithShape="0">
              <a:schemeClr val="accent5">
                <a:lumMod val="20000"/>
                <a:lumOff val="80000"/>
                <a:alpha val="43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 name="Picture 1">
            <a:extLst>
              <a:ext uri="{FF2B5EF4-FFF2-40B4-BE49-F238E27FC236}">
                <a16:creationId xmlns:a16="http://schemas.microsoft.com/office/drawing/2014/main" id="{B665C2DF-2AB9-7F21-5E96-FA605259A4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60200" y="5869381"/>
            <a:ext cx="1294819" cy="681075"/>
          </a:xfrm>
          <a:prstGeom prst="rect">
            <a:avLst/>
          </a:prstGeom>
        </p:spPr>
      </p:pic>
      <p:pic>
        <p:nvPicPr>
          <p:cNvPr id="3" name="Picture 2">
            <a:extLst>
              <a:ext uri="{FF2B5EF4-FFF2-40B4-BE49-F238E27FC236}">
                <a16:creationId xmlns:a16="http://schemas.microsoft.com/office/drawing/2014/main" id="{D7C9FCA6-7C5B-24E4-2CDA-54DE98A615B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90976" y="6496095"/>
            <a:ext cx="1775334" cy="437321"/>
          </a:xfrm>
          <a:prstGeom prst="rect">
            <a:avLst/>
          </a:prstGeom>
        </p:spPr>
      </p:pic>
      <p:grpSp>
        <p:nvGrpSpPr>
          <p:cNvPr id="4" name="Group 3">
            <a:extLst>
              <a:ext uri="{FF2B5EF4-FFF2-40B4-BE49-F238E27FC236}">
                <a16:creationId xmlns:a16="http://schemas.microsoft.com/office/drawing/2014/main" id="{21B64F1D-3BD3-E04A-A351-E760650E81BE}"/>
              </a:ext>
            </a:extLst>
          </p:cNvPr>
          <p:cNvGrpSpPr/>
          <p:nvPr/>
        </p:nvGrpSpPr>
        <p:grpSpPr>
          <a:xfrm>
            <a:off x="8448390" y="6192772"/>
            <a:ext cx="1842586" cy="595015"/>
            <a:chOff x="8269280" y="6224725"/>
            <a:chExt cx="1842586" cy="595015"/>
          </a:xfrm>
        </p:grpSpPr>
        <p:pic>
          <p:nvPicPr>
            <p:cNvPr id="5" name="Picture 4">
              <a:extLst>
                <a:ext uri="{FF2B5EF4-FFF2-40B4-BE49-F238E27FC236}">
                  <a16:creationId xmlns:a16="http://schemas.microsoft.com/office/drawing/2014/main" id="{AB01C0FA-EAF3-2230-1057-0ACE4D0764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589114" y="6238903"/>
              <a:ext cx="522752" cy="580837"/>
            </a:xfrm>
            <a:prstGeom prst="rect">
              <a:avLst/>
            </a:prstGeom>
          </p:spPr>
        </p:pic>
        <p:pic>
          <p:nvPicPr>
            <p:cNvPr id="6" name="Picture 4">
              <a:extLst>
                <a:ext uri="{FF2B5EF4-FFF2-40B4-BE49-F238E27FC236}">
                  <a16:creationId xmlns:a16="http://schemas.microsoft.com/office/drawing/2014/main" id="{A4D0339B-1EE3-C51D-EFD5-C51AC58681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20459" y="6224725"/>
              <a:ext cx="595015" cy="5950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67161B21-6597-5C18-660F-12A44343A45D}"/>
                </a:ext>
              </a:extLst>
            </p:cNvPr>
            <p:cNvGrpSpPr/>
            <p:nvPr/>
          </p:nvGrpSpPr>
          <p:grpSpPr>
            <a:xfrm>
              <a:off x="8269280" y="6242202"/>
              <a:ext cx="577540" cy="577538"/>
              <a:chOff x="8269280" y="6239279"/>
              <a:chExt cx="577540" cy="577538"/>
            </a:xfrm>
          </p:grpSpPr>
          <p:sp>
            <p:nvSpPr>
              <p:cNvPr id="9" name="Oval 8">
                <a:extLst>
                  <a:ext uri="{FF2B5EF4-FFF2-40B4-BE49-F238E27FC236}">
                    <a16:creationId xmlns:a16="http://schemas.microsoft.com/office/drawing/2014/main" id="{2ECD49B4-5987-4771-C4D6-E110004DC35B}"/>
                  </a:ext>
                </a:extLst>
              </p:cNvPr>
              <p:cNvSpPr/>
              <p:nvPr/>
            </p:nvSpPr>
            <p:spPr>
              <a:xfrm>
                <a:off x="8269280" y="6239279"/>
                <a:ext cx="577540" cy="5775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0E932AB-17A7-2EAB-DA0F-FCE6805B576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81241" y="6251239"/>
                <a:ext cx="553618" cy="553618"/>
              </a:xfrm>
              <a:prstGeom prst="rect">
                <a:avLst/>
              </a:prstGeom>
            </p:spPr>
          </p:pic>
        </p:grpSp>
      </p:grpSp>
    </p:spTree>
    <p:extLst>
      <p:ext uri="{BB962C8B-B14F-4D97-AF65-F5344CB8AC3E}">
        <p14:creationId xmlns:p14="http://schemas.microsoft.com/office/powerpoint/2010/main" val="3681388576"/>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2" r:id="rId3"/>
    <p:sldLayoutId id="2147483663" r:id="rId4"/>
    <p:sldLayoutId id="2147483667" r:id="rId5"/>
    <p:sldLayoutId id="2147483668" r:id="rId6"/>
    <p:sldLayoutId id="2147483669" r:id="rId7"/>
    <p:sldLayoutId id="2147483665" r:id="rId8"/>
    <p:sldLayoutId id="214748366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mailto:nigar.dipty@gmail.com" TargetMode="External"/><Relationship Id="rId2" Type="http://schemas.openxmlformats.org/officeDocument/2006/relationships/image" Target="../media/image19.jp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4B6B10-1992-F8D7-FED8-77BDA4792B5E}"/>
              </a:ext>
            </a:extLst>
          </p:cNvPr>
          <p:cNvSpPr txBox="1"/>
          <p:nvPr/>
        </p:nvSpPr>
        <p:spPr>
          <a:xfrm>
            <a:off x="2889738" y="2164080"/>
            <a:ext cx="7731369" cy="1862048"/>
          </a:xfrm>
          <a:prstGeom prst="rect">
            <a:avLst/>
          </a:prstGeom>
          <a:noFill/>
        </p:spPr>
        <p:txBody>
          <a:bodyPr wrap="square" rtlCol="0">
            <a:spAutoFit/>
          </a:bodyPr>
          <a:lstStyle/>
          <a:p>
            <a:pPr algn="ctr"/>
            <a:r>
              <a:rPr lang="bn-BD" sz="11500" b="1" dirty="0">
                <a:ln w="28575">
                  <a:solidFill>
                    <a:srgbClr val="11703F"/>
                  </a:solidFill>
                </a:ln>
                <a:solidFill>
                  <a:srgbClr val="9E984F"/>
                </a:solidFill>
                <a:latin typeface="NikoshBAN" panose="02000000000000000000" pitchFamily="2" charset="0"/>
                <a:cs typeface="NikoshBAN" panose="02000000000000000000" pitchFamily="2" charset="0"/>
              </a:rPr>
              <a:t>সবাইকে স্বাগতম</a:t>
            </a:r>
            <a:r>
              <a:rPr lang="bn-BD" sz="11500" dirty="0">
                <a:latin typeface="NikoshBAN" panose="02000000000000000000" pitchFamily="2" charset="0"/>
                <a:cs typeface="NikoshBAN" panose="02000000000000000000" pitchFamily="2" charset="0"/>
              </a:rPr>
              <a:t> </a:t>
            </a:r>
            <a:endParaRPr lang="en-US" sz="36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977966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1AF0D-D6C8-E227-EF12-1B0E34D7AF5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300FEE5-697A-645C-83B2-6415AC16B985}"/>
              </a:ext>
            </a:extLst>
          </p:cNvPr>
          <p:cNvGraphicFramePr>
            <a:graphicFrameLocks noGrp="1"/>
          </p:cNvGraphicFramePr>
          <p:nvPr>
            <p:extLst>
              <p:ext uri="{D42A27DB-BD31-4B8C-83A1-F6EECF244321}">
                <p14:modId xmlns:p14="http://schemas.microsoft.com/office/powerpoint/2010/main" val="4070170702"/>
              </p:ext>
            </p:extLst>
          </p:nvPr>
        </p:nvGraphicFramePr>
        <p:xfrm>
          <a:off x="2306268" y="1252625"/>
          <a:ext cx="7579464" cy="3781403"/>
        </p:xfrm>
        <a:graphic>
          <a:graphicData uri="http://schemas.openxmlformats.org/drawingml/2006/table">
            <a:tbl>
              <a:tblPr firstRow="1" bandRow="1">
                <a:tableStyleId>{5940675A-B579-460E-94D1-54222C63F5DA}</a:tableStyleId>
              </a:tblPr>
              <a:tblGrid>
                <a:gridCol w="2172885">
                  <a:extLst>
                    <a:ext uri="{9D8B030D-6E8A-4147-A177-3AD203B41FA5}">
                      <a16:colId xmlns:a16="http://schemas.microsoft.com/office/drawing/2014/main" val="2364095735"/>
                    </a:ext>
                  </a:extLst>
                </a:gridCol>
                <a:gridCol w="5406579">
                  <a:extLst>
                    <a:ext uri="{9D8B030D-6E8A-4147-A177-3AD203B41FA5}">
                      <a16:colId xmlns:a16="http://schemas.microsoft.com/office/drawing/2014/main" val="3006502445"/>
                    </a:ext>
                  </a:extLst>
                </a:gridCol>
              </a:tblGrid>
              <a:tr h="581003">
                <a:tc>
                  <a:txBody>
                    <a:bodyPr/>
                    <a:lstStyle/>
                    <a:p>
                      <a:pPr algn="ctr"/>
                      <a:r>
                        <a:rPr lang="bn-IN" sz="3200" b="1" kern="1200" dirty="0">
                          <a:solidFill>
                            <a:schemeClr val="accent6">
                              <a:lumMod val="50000"/>
                            </a:schemeClr>
                          </a:solidFill>
                          <a:effectLst/>
                          <a:latin typeface="NikoshBAN" panose="02000000000000000000" pitchFamily="2" charset="0"/>
                          <a:ea typeface="+mn-ea"/>
                          <a:cs typeface="NikoshBAN" panose="02000000000000000000" pitchFamily="2" charset="0"/>
                        </a:rPr>
                        <a:t>শব্দ</a:t>
                      </a:r>
                      <a:endParaRPr lang="en-US" sz="3200" b="1" dirty="0">
                        <a:solidFill>
                          <a:schemeClr val="accent6">
                            <a:lumMod val="50000"/>
                          </a:schemeClr>
                        </a:solidFill>
                        <a:latin typeface="NikoshBAN" panose="02000000000000000000" pitchFamily="2" charset="0"/>
                        <a:cs typeface="NikoshBAN" panose="02000000000000000000" pitchFamily="2" charset="0"/>
                      </a:endParaRPr>
                    </a:p>
                  </a:txBody>
                  <a:tcPr/>
                </a:tc>
                <a:tc>
                  <a:txBody>
                    <a:bodyPr/>
                    <a:lstStyle/>
                    <a:p>
                      <a:pPr algn="ctr"/>
                      <a:r>
                        <a:rPr lang="bn-IN" sz="3200" b="1" kern="1200" dirty="0">
                          <a:solidFill>
                            <a:schemeClr val="accent6">
                              <a:lumMod val="50000"/>
                            </a:schemeClr>
                          </a:solidFill>
                          <a:effectLst/>
                          <a:latin typeface="NikoshBAN" panose="02000000000000000000" pitchFamily="2" charset="0"/>
                          <a:ea typeface="+mn-ea"/>
                          <a:cs typeface="NikoshBAN" panose="02000000000000000000" pitchFamily="2" charset="0"/>
                        </a:rPr>
                        <a:t>অর্থ</a:t>
                      </a:r>
                      <a:endParaRPr lang="en-US" sz="3200" b="1" dirty="0">
                        <a:solidFill>
                          <a:schemeClr val="accent6">
                            <a:lumMod val="50000"/>
                          </a:schemeClr>
                        </a:solidFill>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21203099"/>
                  </a:ext>
                </a:extLst>
              </a:tr>
              <a:tr h="581003">
                <a:tc>
                  <a:txBody>
                    <a:bodyPr/>
                    <a:lstStyle/>
                    <a:p>
                      <a:r>
                        <a:rPr lang="en-US" sz="3600" kern="1200" dirty="0" err="1">
                          <a:solidFill>
                            <a:schemeClr val="tx1"/>
                          </a:solidFill>
                          <a:effectLst/>
                          <a:latin typeface="NikoshBAN" panose="02000000000000000000" pitchFamily="2" charset="0"/>
                          <a:ea typeface="+mn-ea"/>
                          <a:cs typeface="NikoshBAN" panose="02000000000000000000" pitchFamily="2" charset="0"/>
                        </a:rPr>
                        <a:t>কৌশল</a:t>
                      </a:r>
                      <a:endParaRPr lang="en-US" sz="6000" b="1" dirty="0">
                        <a:latin typeface="NikoshBAN" panose="02000000000000000000" pitchFamily="2" charset="0"/>
                        <a:cs typeface="NikoshBAN" panose="02000000000000000000" pitchFamily="2" charset="0"/>
                      </a:endParaRPr>
                    </a:p>
                  </a:txBody>
                  <a:tcPr/>
                </a:tc>
                <a:tc>
                  <a:txBody>
                    <a:bodyPr/>
                    <a:lstStyle/>
                    <a:p>
                      <a:endParaRPr lang="en-US" sz="32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515480119"/>
                  </a:ext>
                </a:extLst>
              </a:tr>
              <a:tr h="581003">
                <a:tc>
                  <a:txBody>
                    <a:bodyPr/>
                    <a:lstStyle/>
                    <a:p>
                      <a:r>
                        <a:rPr lang="en-US" sz="3600" kern="1200" dirty="0" err="1">
                          <a:solidFill>
                            <a:schemeClr val="tx1"/>
                          </a:solidFill>
                          <a:effectLst/>
                          <a:latin typeface="NikoshBAN" panose="02000000000000000000" pitchFamily="2" charset="0"/>
                          <a:ea typeface="+mn-ea"/>
                          <a:cs typeface="NikoshBAN" panose="02000000000000000000" pitchFamily="2" charset="0"/>
                        </a:rPr>
                        <a:t>ব্যাঘাত</a:t>
                      </a:r>
                      <a:endParaRPr lang="en-US" sz="6000" b="1" dirty="0">
                        <a:latin typeface="NikoshBAN" panose="02000000000000000000" pitchFamily="2" charset="0"/>
                        <a:cs typeface="NikoshBAN" panose="02000000000000000000" pitchFamily="2" charset="0"/>
                      </a:endParaRPr>
                    </a:p>
                  </a:txBody>
                  <a:tcPr/>
                </a:tc>
                <a:tc>
                  <a:txBody>
                    <a:bodyPr/>
                    <a:lstStyle/>
                    <a:p>
                      <a:endParaRPr lang="en-US" sz="32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2684182476"/>
                  </a:ext>
                </a:extLst>
              </a:tr>
              <a:tr h="581003">
                <a:tc>
                  <a:txBody>
                    <a:bodyPr/>
                    <a:lstStyle/>
                    <a:p>
                      <a:r>
                        <a:rPr lang="en-US" sz="3600" kern="1200" dirty="0" err="1">
                          <a:solidFill>
                            <a:schemeClr val="tx1"/>
                          </a:solidFill>
                          <a:effectLst/>
                          <a:latin typeface="NikoshBAN" panose="02000000000000000000" pitchFamily="2" charset="0"/>
                          <a:ea typeface="+mn-ea"/>
                          <a:cs typeface="NikoshBAN" panose="02000000000000000000" pitchFamily="2" charset="0"/>
                        </a:rPr>
                        <a:t>অহংকার</a:t>
                      </a:r>
                      <a:endParaRPr lang="en-US" sz="6000" b="1" dirty="0">
                        <a:latin typeface="NikoshBAN" panose="02000000000000000000" pitchFamily="2" charset="0"/>
                        <a:cs typeface="NikoshBAN" panose="02000000000000000000" pitchFamily="2" charset="0"/>
                      </a:endParaRPr>
                    </a:p>
                  </a:txBody>
                  <a:tcPr/>
                </a:tc>
                <a:tc>
                  <a:txBody>
                    <a:bodyPr/>
                    <a:lstStyle/>
                    <a:p>
                      <a:endParaRPr lang="en-US" sz="32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805104794"/>
                  </a:ext>
                </a:extLst>
              </a:tr>
              <a:tr h="581003">
                <a:tc>
                  <a:txBody>
                    <a:bodyPr/>
                    <a:lstStyle/>
                    <a:p>
                      <a:r>
                        <a:rPr lang="en-US" sz="3600" kern="1200" dirty="0" err="1">
                          <a:solidFill>
                            <a:schemeClr val="tx1"/>
                          </a:solidFill>
                          <a:effectLst/>
                          <a:latin typeface="NikoshBAN" panose="02000000000000000000" pitchFamily="2" charset="0"/>
                          <a:ea typeface="+mn-ea"/>
                          <a:cs typeface="NikoshBAN" panose="02000000000000000000" pitchFamily="2" charset="0"/>
                        </a:rPr>
                        <a:t>নির্বিকার</a:t>
                      </a:r>
                      <a:endParaRPr lang="en-US" sz="3600" b="1" dirty="0">
                        <a:latin typeface="NikoshBAN" panose="02000000000000000000" pitchFamily="2" charset="0"/>
                        <a:cs typeface="NikoshBAN" panose="02000000000000000000" pitchFamily="2" charset="0"/>
                      </a:endParaRPr>
                    </a:p>
                  </a:txBody>
                  <a:tcPr/>
                </a:tc>
                <a:tc>
                  <a:txBody>
                    <a:bodyPr/>
                    <a:lstStyle/>
                    <a:p>
                      <a:endParaRPr lang="en-US" sz="32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2157509326"/>
                  </a:ext>
                </a:extLst>
              </a:tr>
              <a:tr h="581003">
                <a:tc>
                  <a:txBody>
                    <a:bodyPr/>
                    <a:lstStyle/>
                    <a:p>
                      <a:r>
                        <a:rPr lang="en-US" sz="3600" kern="1200" dirty="0" err="1">
                          <a:solidFill>
                            <a:schemeClr val="tx1"/>
                          </a:solidFill>
                          <a:effectLst/>
                          <a:latin typeface="NikoshBAN" panose="02000000000000000000" pitchFamily="2" charset="0"/>
                          <a:ea typeface="+mn-ea"/>
                          <a:cs typeface="NikoshBAN" panose="02000000000000000000" pitchFamily="2" charset="0"/>
                        </a:rPr>
                        <a:t>সাধনা</a:t>
                      </a:r>
                      <a:endParaRPr lang="en-US" sz="3600" b="1" dirty="0">
                        <a:latin typeface="NikoshBAN" panose="02000000000000000000" pitchFamily="2" charset="0"/>
                        <a:cs typeface="NikoshBAN" panose="02000000000000000000" pitchFamily="2" charset="0"/>
                      </a:endParaRPr>
                    </a:p>
                  </a:txBody>
                  <a:tcPr/>
                </a:tc>
                <a:tc>
                  <a:txBody>
                    <a:bodyPr/>
                    <a:lstStyle/>
                    <a:p>
                      <a:endParaRPr lang="en-US" sz="32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125498004"/>
                  </a:ext>
                </a:extLst>
              </a:tr>
            </a:tbl>
          </a:graphicData>
        </a:graphic>
      </p:graphicFrame>
      <p:sp>
        <p:nvSpPr>
          <p:cNvPr id="3" name="TextBox 2">
            <a:extLst>
              <a:ext uri="{FF2B5EF4-FFF2-40B4-BE49-F238E27FC236}">
                <a16:creationId xmlns:a16="http://schemas.microsoft.com/office/drawing/2014/main" id="{85AF9813-BC35-8248-8759-27A2544A3477}"/>
              </a:ext>
            </a:extLst>
          </p:cNvPr>
          <p:cNvSpPr txBox="1"/>
          <p:nvPr/>
        </p:nvSpPr>
        <p:spPr>
          <a:xfrm>
            <a:off x="6052281" y="1805577"/>
            <a:ext cx="1163207" cy="707886"/>
          </a:xfrm>
          <a:prstGeom prst="rect">
            <a:avLst/>
          </a:prstGeom>
          <a:noFill/>
        </p:spPr>
        <p:txBody>
          <a:bodyPr wrap="square" rtlCol="0">
            <a:spAutoFit/>
          </a:bodyPr>
          <a:lstStyle/>
          <a:p>
            <a:r>
              <a:rPr lang="en-US" sz="4000" dirty="0" err="1">
                <a:latin typeface="NikoshBAN" panose="02000000000000000000" pitchFamily="2" charset="0"/>
                <a:cs typeface="NikoshBAN" panose="02000000000000000000" pitchFamily="2" charset="0"/>
              </a:rPr>
              <a:t>দক্ষতা</a:t>
            </a:r>
            <a:endParaRPr lang="en-US" sz="6600" b="1" dirty="0">
              <a:solidFill>
                <a:schemeClr val="accent1">
                  <a:lumMod val="50000"/>
                </a:schemeClr>
              </a:solidFill>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1AE275A1-A5B9-744A-ED8B-BF11D13C654A}"/>
              </a:ext>
            </a:extLst>
          </p:cNvPr>
          <p:cNvSpPr txBox="1"/>
          <p:nvPr/>
        </p:nvSpPr>
        <p:spPr>
          <a:xfrm>
            <a:off x="6068522" y="2504307"/>
            <a:ext cx="2175262" cy="707886"/>
          </a:xfrm>
          <a:prstGeom prst="rect">
            <a:avLst/>
          </a:prstGeom>
          <a:noFill/>
        </p:spPr>
        <p:txBody>
          <a:bodyPr wrap="square" rtlCol="0">
            <a:spAutoFit/>
          </a:bodyPr>
          <a:lstStyle/>
          <a:p>
            <a:r>
              <a:rPr lang="en-US" sz="4000" dirty="0" err="1">
                <a:latin typeface="NikoshBAN" panose="02000000000000000000" pitchFamily="2" charset="0"/>
                <a:cs typeface="NikoshBAN" panose="02000000000000000000" pitchFamily="2" charset="0"/>
              </a:rPr>
              <a:t>বাধা</a:t>
            </a:r>
            <a:endParaRPr lang="en-US" sz="6600" b="1" dirty="0">
              <a:solidFill>
                <a:schemeClr val="accent1">
                  <a:lumMod val="50000"/>
                </a:schemeClr>
              </a:solidFill>
              <a:latin typeface="NikoshBAN" panose="02000000000000000000" pitchFamily="2" charset="0"/>
              <a:cs typeface="NikoshBAN" panose="02000000000000000000" pitchFamily="2" charset="0"/>
            </a:endParaRPr>
          </a:p>
        </p:txBody>
      </p:sp>
      <p:sp>
        <p:nvSpPr>
          <p:cNvPr id="5" name="TextBox 4">
            <a:extLst>
              <a:ext uri="{FF2B5EF4-FFF2-40B4-BE49-F238E27FC236}">
                <a16:creationId xmlns:a16="http://schemas.microsoft.com/office/drawing/2014/main" id="{6A2D8E90-1B59-B0A0-3425-44027E498950}"/>
              </a:ext>
            </a:extLst>
          </p:cNvPr>
          <p:cNvSpPr txBox="1"/>
          <p:nvPr/>
        </p:nvSpPr>
        <p:spPr>
          <a:xfrm>
            <a:off x="5953593" y="3097682"/>
            <a:ext cx="1702093" cy="707886"/>
          </a:xfrm>
          <a:prstGeom prst="rect">
            <a:avLst/>
          </a:prstGeom>
          <a:noFill/>
        </p:spPr>
        <p:txBody>
          <a:bodyPr wrap="square" rtlCol="0">
            <a:spAutoFit/>
          </a:bodyPr>
          <a:lstStyle/>
          <a:p>
            <a:r>
              <a:rPr lang="en-US" sz="4000" dirty="0" err="1">
                <a:latin typeface="NikoshBAN" panose="02000000000000000000" pitchFamily="2" charset="0"/>
                <a:cs typeface="NikoshBAN" panose="02000000000000000000" pitchFamily="2" charset="0"/>
              </a:rPr>
              <a:t>বড়াই</a:t>
            </a:r>
            <a:endParaRPr lang="en-US" sz="6600" b="1" dirty="0">
              <a:solidFill>
                <a:schemeClr val="accent1">
                  <a:lumMod val="50000"/>
                </a:schemeClr>
              </a:solidFill>
              <a:latin typeface="NikoshBAN" panose="02000000000000000000" pitchFamily="2" charset="0"/>
              <a:cs typeface="NikoshBAN" panose="02000000000000000000" pitchFamily="2" charset="0"/>
            </a:endParaRPr>
          </a:p>
        </p:txBody>
      </p:sp>
      <p:sp>
        <p:nvSpPr>
          <p:cNvPr id="6" name="TextBox 5">
            <a:extLst>
              <a:ext uri="{FF2B5EF4-FFF2-40B4-BE49-F238E27FC236}">
                <a16:creationId xmlns:a16="http://schemas.microsoft.com/office/drawing/2014/main" id="{AF6EE6CB-79EC-7F94-6715-CCB596364860}"/>
              </a:ext>
            </a:extLst>
          </p:cNvPr>
          <p:cNvSpPr txBox="1"/>
          <p:nvPr/>
        </p:nvSpPr>
        <p:spPr>
          <a:xfrm>
            <a:off x="5953593" y="3749876"/>
            <a:ext cx="2720718"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আবেগহীন</a:t>
            </a:r>
            <a:endParaRPr lang="en-US" sz="3600" b="1" dirty="0">
              <a:solidFill>
                <a:schemeClr val="accent1">
                  <a:lumMod val="50000"/>
                </a:schemeClr>
              </a:solidFill>
              <a:latin typeface="NikoshBAN" panose="02000000000000000000" pitchFamily="2" charset="0"/>
              <a:cs typeface="NikoshBAN" panose="02000000000000000000" pitchFamily="2" charset="0"/>
            </a:endParaRPr>
          </a:p>
        </p:txBody>
      </p:sp>
      <p:sp>
        <p:nvSpPr>
          <p:cNvPr id="9" name="TextBox 8">
            <a:extLst>
              <a:ext uri="{FF2B5EF4-FFF2-40B4-BE49-F238E27FC236}">
                <a16:creationId xmlns:a16="http://schemas.microsoft.com/office/drawing/2014/main" id="{8707CC41-5FBD-74E7-7139-C586088772D7}"/>
              </a:ext>
            </a:extLst>
          </p:cNvPr>
          <p:cNvSpPr txBox="1"/>
          <p:nvPr/>
        </p:nvSpPr>
        <p:spPr>
          <a:xfrm>
            <a:off x="5930516" y="4457762"/>
            <a:ext cx="2313268"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গভীর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চেষ্টা</a:t>
            </a:r>
            <a:endParaRPr lang="en-US" sz="3600" b="1" dirty="0">
              <a:solidFill>
                <a:schemeClr val="accent1">
                  <a:lumMod val="50000"/>
                </a:schemeClr>
              </a:solidFill>
              <a:latin typeface="NikoshBAN" panose="02000000000000000000" pitchFamily="2" charset="0"/>
              <a:cs typeface="NikoshBAN" panose="02000000000000000000" pitchFamily="2" charset="0"/>
            </a:endParaRPr>
          </a:p>
        </p:txBody>
      </p:sp>
      <p:sp>
        <p:nvSpPr>
          <p:cNvPr id="10" name="TextBox 9">
            <a:extLst>
              <a:ext uri="{FF2B5EF4-FFF2-40B4-BE49-F238E27FC236}">
                <a16:creationId xmlns:a16="http://schemas.microsoft.com/office/drawing/2014/main" id="{8A6E4D0A-CB36-E961-A6D1-6B3762C5AA71}"/>
              </a:ext>
            </a:extLst>
          </p:cNvPr>
          <p:cNvSpPr txBox="1"/>
          <p:nvPr/>
        </p:nvSpPr>
        <p:spPr>
          <a:xfrm>
            <a:off x="4212236" y="606294"/>
            <a:ext cx="4077325" cy="646331"/>
          </a:xfrm>
          <a:prstGeom prst="rect">
            <a:avLst/>
          </a:prstGeom>
          <a:noFill/>
        </p:spPr>
        <p:txBody>
          <a:bodyPr wrap="square" rtlCol="0">
            <a:spAutoFit/>
          </a:bodyPr>
          <a:lstStyle/>
          <a:p>
            <a:pPr algn="l"/>
            <a:r>
              <a:rPr lang="bn-BD" sz="3600" b="1" u="sng" dirty="0">
                <a:solidFill>
                  <a:schemeClr val="accent1">
                    <a:lumMod val="50000"/>
                  </a:schemeClr>
                </a:solidFill>
                <a:latin typeface="NikoshBAN" panose="02000000000000000000" pitchFamily="2" charset="0"/>
                <a:cs typeface="NikoshBAN" panose="02000000000000000000" pitchFamily="2" charset="0"/>
              </a:rPr>
              <a:t>নতুন শিব্দের অর্থ জেনে নেই </a:t>
            </a:r>
            <a:endParaRPr lang="en-US" sz="3600" b="1" u="sng" dirty="0">
              <a:solidFill>
                <a:schemeClr val="accent1">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923610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ppt_x</p:attrName>
                                        </p:attrNameLst>
                                      </p:cBhvr>
                                      <p:tavLst>
                                        <p:tav tm="0">
                                          <p:val>
                                            <p:strVal val="#ppt_x-#ppt_w*1.125000"/>
                                          </p:val>
                                        </p:tav>
                                        <p:tav tm="100000">
                                          <p:val>
                                            <p:strVal val="#ppt_x"/>
                                          </p:val>
                                        </p:tav>
                                      </p:tavLst>
                                    </p:anim>
                                    <p:animEffect transition="in" filter="wipe(righ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p:tgtEl>
                                          <p:spTgt spid="5"/>
                                        </p:tgtEl>
                                        <p:attrNameLst>
                                          <p:attrName>ppt_x</p:attrName>
                                        </p:attrNameLst>
                                      </p:cBhvr>
                                      <p:tavLst>
                                        <p:tav tm="0">
                                          <p:val>
                                            <p:strVal val="#ppt_x-#ppt_w*1.125000"/>
                                          </p:val>
                                        </p:tav>
                                        <p:tav tm="100000">
                                          <p:val>
                                            <p:strVal val="#ppt_x"/>
                                          </p:val>
                                        </p:tav>
                                      </p:tavLst>
                                    </p:anim>
                                    <p:animEffect transition="in" filter="wipe(righ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ppt_x</p:attrName>
                                        </p:attrNameLst>
                                      </p:cBhvr>
                                      <p:tavLst>
                                        <p:tav tm="0">
                                          <p:val>
                                            <p:strVal val="#ppt_x-#ppt_w*1.125000"/>
                                          </p:val>
                                        </p:tav>
                                        <p:tav tm="100000">
                                          <p:val>
                                            <p:strVal val="#ppt_x"/>
                                          </p:val>
                                        </p:tav>
                                      </p:tavLst>
                                    </p:anim>
                                    <p:animEffect transition="in" filter="wipe(righ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p:tgtEl>
                                          <p:spTgt spid="9"/>
                                        </p:tgtEl>
                                        <p:attrNameLst>
                                          <p:attrName>ppt_x</p:attrName>
                                        </p:attrNameLst>
                                      </p:cBhvr>
                                      <p:tavLst>
                                        <p:tav tm="0">
                                          <p:val>
                                            <p:strVal val="#ppt_x-#ppt_w*1.125000"/>
                                          </p:val>
                                        </p:tav>
                                        <p:tav tm="100000">
                                          <p:val>
                                            <p:strVal val="#ppt_x"/>
                                          </p:val>
                                        </p:tav>
                                      </p:tavLst>
                                    </p:anim>
                                    <p:animEffect transition="in" filter="wipe(right)">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CFCFF-2F43-62D8-A714-FE2EA47FB33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46F26F7-AE97-3102-9A36-11636E275C16}"/>
              </a:ext>
            </a:extLst>
          </p:cNvPr>
          <p:cNvSpPr txBox="1"/>
          <p:nvPr/>
        </p:nvSpPr>
        <p:spPr>
          <a:xfrm>
            <a:off x="1582615" y="3006969"/>
            <a:ext cx="879231" cy="1938992"/>
          </a:xfrm>
          <a:prstGeom prst="rect">
            <a:avLst/>
          </a:prstGeom>
          <a:noFill/>
        </p:spPr>
        <p:txBody>
          <a:bodyPr wrap="square" rtlCol="0">
            <a:spAutoFit/>
          </a:bodyPr>
          <a:lstStyle/>
          <a:p>
            <a:r>
              <a:rPr lang="en-US" sz="6000" dirty="0" err="1">
                <a:latin typeface="NikoshBAN" panose="02000000000000000000" pitchFamily="2" charset="0"/>
                <a:cs typeface="NikoshBAN" panose="02000000000000000000" pitchFamily="2" charset="0"/>
              </a:rPr>
              <a:t>ষ্ট</a:t>
            </a:r>
            <a:endParaRPr lang="en-US" sz="6000" dirty="0">
              <a:latin typeface="NikoshBAN" panose="02000000000000000000" pitchFamily="2" charset="0"/>
              <a:cs typeface="NikoshBAN" panose="02000000000000000000" pitchFamily="2" charset="0"/>
            </a:endParaRPr>
          </a:p>
          <a:p>
            <a:r>
              <a:rPr lang="en-US" sz="6000" dirty="0" err="1">
                <a:latin typeface="NikoshBAN" panose="02000000000000000000" pitchFamily="2" charset="0"/>
                <a:cs typeface="NikoshBAN" panose="02000000000000000000" pitchFamily="2" charset="0"/>
              </a:rPr>
              <a:t>ন্ধ</a:t>
            </a:r>
            <a:r>
              <a:rPr lang="en-US" sz="6000" dirty="0">
                <a:latin typeface="NikoshBAN" panose="02000000000000000000" pitchFamily="2" charset="0"/>
                <a:cs typeface="NikoshBAN" panose="02000000000000000000" pitchFamily="2" charset="0"/>
              </a:rPr>
              <a:t> </a:t>
            </a:r>
          </a:p>
        </p:txBody>
      </p:sp>
      <p:cxnSp>
        <p:nvCxnSpPr>
          <p:cNvPr id="4" name="Straight Arrow Connector 3">
            <a:extLst>
              <a:ext uri="{FF2B5EF4-FFF2-40B4-BE49-F238E27FC236}">
                <a16:creationId xmlns:a16="http://schemas.microsoft.com/office/drawing/2014/main" id="{49B0DEEF-85B6-4C2A-BC05-6CA4D94995DE}"/>
              </a:ext>
            </a:extLst>
          </p:cNvPr>
          <p:cNvCxnSpPr/>
          <p:nvPr/>
        </p:nvCxnSpPr>
        <p:spPr>
          <a:xfrm>
            <a:off x="2233246" y="3429000"/>
            <a:ext cx="156503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F8F2F6B7-BBB2-EE4E-5740-A317202DB8EC}"/>
              </a:ext>
            </a:extLst>
          </p:cNvPr>
          <p:cNvCxnSpPr/>
          <p:nvPr/>
        </p:nvCxnSpPr>
        <p:spPr>
          <a:xfrm>
            <a:off x="2253761" y="4407877"/>
            <a:ext cx="156503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87BFB8A-582C-08C2-59A4-994E2F2B4A0E}"/>
              </a:ext>
            </a:extLst>
          </p:cNvPr>
          <p:cNvSpPr txBox="1"/>
          <p:nvPr/>
        </p:nvSpPr>
        <p:spPr>
          <a:xfrm>
            <a:off x="4009292" y="3006969"/>
            <a:ext cx="2086708" cy="830997"/>
          </a:xfrm>
          <a:prstGeom prst="rect">
            <a:avLst/>
          </a:prstGeom>
          <a:noFill/>
        </p:spPr>
        <p:txBody>
          <a:bodyPr wrap="square" rtlCol="0">
            <a:spAutoFit/>
          </a:bodyPr>
          <a:lstStyle/>
          <a:p>
            <a:r>
              <a:rPr lang="bn-BD" sz="4800" dirty="0">
                <a:latin typeface="NikoshBAN" panose="02000000000000000000" pitchFamily="2" charset="0"/>
                <a:cs typeface="NikoshBAN" panose="02000000000000000000" pitchFamily="2" charset="0"/>
              </a:rPr>
              <a:t>ষ+ট</a:t>
            </a:r>
            <a:endParaRPr lang="en-US" sz="4800" dirty="0">
              <a:latin typeface="NikoshBAN" panose="02000000000000000000" pitchFamily="2" charset="0"/>
              <a:cs typeface="NikoshBAN" panose="02000000000000000000" pitchFamily="2" charset="0"/>
            </a:endParaRPr>
          </a:p>
        </p:txBody>
      </p:sp>
      <p:sp>
        <p:nvSpPr>
          <p:cNvPr id="7" name="TextBox 6">
            <a:extLst>
              <a:ext uri="{FF2B5EF4-FFF2-40B4-BE49-F238E27FC236}">
                <a16:creationId xmlns:a16="http://schemas.microsoft.com/office/drawing/2014/main" id="{47A7FC80-7BD6-DA75-831B-6E29123BD2B5}"/>
              </a:ext>
            </a:extLst>
          </p:cNvPr>
          <p:cNvSpPr txBox="1"/>
          <p:nvPr/>
        </p:nvSpPr>
        <p:spPr>
          <a:xfrm>
            <a:off x="4009292" y="3992378"/>
            <a:ext cx="1565031" cy="830997"/>
          </a:xfrm>
          <a:prstGeom prst="rect">
            <a:avLst/>
          </a:prstGeom>
          <a:noFill/>
        </p:spPr>
        <p:txBody>
          <a:bodyPr wrap="square" rtlCol="0">
            <a:spAutoFit/>
          </a:bodyPr>
          <a:lstStyle/>
          <a:p>
            <a:pPr algn="l"/>
            <a:r>
              <a:rPr lang="bn-BD" sz="4800" dirty="0">
                <a:latin typeface="NikoshBAN" panose="02000000000000000000" pitchFamily="2" charset="0"/>
                <a:cs typeface="NikoshBAN" panose="02000000000000000000" pitchFamily="2" charset="0"/>
              </a:rPr>
              <a:t>ন+ধ</a:t>
            </a:r>
            <a:endParaRPr lang="en-US" sz="4800" dirty="0">
              <a:latin typeface="NikoshBAN" panose="02000000000000000000" pitchFamily="2" charset="0"/>
              <a:cs typeface="NikoshBAN" panose="02000000000000000000" pitchFamily="2" charset="0"/>
            </a:endParaRPr>
          </a:p>
        </p:txBody>
      </p:sp>
      <p:cxnSp>
        <p:nvCxnSpPr>
          <p:cNvPr id="8" name="Straight Arrow Connector 7">
            <a:extLst>
              <a:ext uri="{FF2B5EF4-FFF2-40B4-BE49-F238E27FC236}">
                <a16:creationId xmlns:a16="http://schemas.microsoft.com/office/drawing/2014/main" id="{93910F47-4461-A0C6-B9D8-19A79C0BC81C}"/>
              </a:ext>
            </a:extLst>
          </p:cNvPr>
          <p:cNvCxnSpPr/>
          <p:nvPr/>
        </p:nvCxnSpPr>
        <p:spPr>
          <a:xfrm>
            <a:off x="5313484" y="3422467"/>
            <a:ext cx="156503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507FC3A-B969-8DCD-E16B-9543D089459B}"/>
              </a:ext>
            </a:extLst>
          </p:cNvPr>
          <p:cNvCxnSpPr/>
          <p:nvPr/>
        </p:nvCxnSpPr>
        <p:spPr>
          <a:xfrm>
            <a:off x="5313484" y="4407876"/>
            <a:ext cx="156503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E0CE344-0669-5C09-E285-984A5D3E2688}"/>
              </a:ext>
            </a:extLst>
          </p:cNvPr>
          <p:cNvSpPr txBox="1"/>
          <p:nvPr/>
        </p:nvSpPr>
        <p:spPr>
          <a:xfrm>
            <a:off x="7473462" y="3006969"/>
            <a:ext cx="2919046" cy="830993"/>
          </a:xfrm>
          <a:prstGeom prst="rect">
            <a:avLst/>
          </a:prstGeom>
          <a:noFill/>
        </p:spPr>
        <p:txBody>
          <a:bodyPr wrap="square" rtlCol="0">
            <a:spAutoFit/>
          </a:bodyPr>
          <a:lstStyle/>
          <a:p>
            <a:pPr algn="l"/>
            <a:r>
              <a:rPr lang="bn-BD" sz="4800" dirty="0">
                <a:latin typeface="NikoshBAN" panose="02000000000000000000" pitchFamily="2" charset="0"/>
                <a:cs typeface="NikoshBAN" panose="02000000000000000000" pitchFamily="2" charset="0"/>
              </a:rPr>
              <a:t>বৃষ্টি, মিষ্টি </a:t>
            </a:r>
            <a:endParaRPr lang="en-US" sz="4800" dirty="0">
              <a:latin typeface="NikoshBAN" panose="02000000000000000000" pitchFamily="2" charset="0"/>
              <a:cs typeface="NikoshBAN" panose="02000000000000000000" pitchFamily="2" charset="0"/>
            </a:endParaRPr>
          </a:p>
        </p:txBody>
      </p:sp>
      <p:sp>
        <p:nvSpPr>
          <p:cNvPr id="11" name="TextBox 10">
            <a:extLst>
              <a:ext uri="{FF2B5EF4-FFF2-40B4-BE49-F238E27FC236}">
                <a16:creationId xmlns:a16="http://schemas.microsoft.com/office/drawing/2014/main" id="{06D9397A-1B4D-40E5-FEC4-DDA7559CBAD6}"/>
              </a:ext>
            </a:extLst>
          </p:cNvPr>
          <p:cNvSpPr txBox="1"/>
          <p:nvPr/>
        </p:nvSpPr>
        <p:spPr>
          <a:xfrm>
            <a:off x="7473462" y="3976465"/>
            <a:ext cx="2795954" cy="830997"/>
          </a:xfrm>
          <a:prstGeom prst="rect">
            <a:avLst/>
          </a:prstGeom>
          <a:noFill/>
        </p:spPr>
        <p:txBody>
          <a:bodyPr wrap="square" rtlCol="0">
            <a:spAutoFit/>
          </a:bodyPr>
          <a:lstStyle/>
          <a:p>
            <a:pPr algn="l"/>
            <a:r>
              <a:rPr lang="bn-BD" sz="4800" dirty="0">
                <a:latin typeface="NikoshBAN" panose="02000000000000000000" pitchFamily="2" charset="0"/>
                <a:cs typeface="NikoshBAN" panose="02000000000000000000" pitchFamily="2" charset="0"/>
              </a:rPr>
              <a:t>বন্ধন, সিন্ধু </a:t>
            </a:r>
            <a:endParaRPr lang="en-US" sz="4800" dirty="0">
              <a:latin typeface="NikoshBAN" panose="02000000000000000000" pitchFamily="2" charset="0"/>
              <a:cs typeface="NikoshBAN" panose="02000000000000000000" pitchFamily="2" charset="0"/>
            </a:endParaRPr>
          </a:p>
        </p:txBody>
      </p:sp>
      <p:sp>
        <p:nvSpPr>
          <p:cNvPr id="12" name="TextBox 11">
            <a:extLst>
              <a:ext uri="{FF2B5EF4-FFF2-40B4-BE49-F238E27FC236}">
                <a16:creationId xmlns:a16="http://schemas.microsoft.com/office/drawing/2014/main" id="{F86911F6-FC5A-7067-1BB4-E9AD2658DBD1}"/>
              </a:ext>
            </a:extLst>
          </p:cNvPr>
          <p:cNvSpPr txBox="1"/>
          <p:nvPr/>
        </p:nvSpPr>
        <p:spPr>
          <a:xfrm>
            <a:off x="2666999" y="659012"/>
            <a:ext cx="6858000" cy="830997"/>
          </a:xfrm>
          <a:prstGeom prst="rect">
            <a:avLst/>
          </a:prstGeom>
          <a:noFill/>
        </p:spPr>
        <p:txBody>
          <a:bodyPr wrap="square" rtlCol="0">
            <a:spAutoFit/>
          </a:bodyPr>
          <a:lstStyle/>
          <a:p>
            <a:pPr algn="l"/>
            <a:r>
              <a:rPr lang="bn-BD" sz="4800" b="1" u="sng" dirty="0">
                <a:solidFill>
                  <a:schemeClr val="tx2">
                    <a:lumMod val="50000"/>
                  </a:schemeClr>
                </a:solidFill>
                <a:latin typeface="NikoshBAN" panose="02000000000000000000" pitchFamily="2" charset="0"/>
                <a:cs typeface="NikoshBAN" panose="02000000000000000000" pitchFamily="2" charset="0"/>
              </a:rPr>
              <a:t>যুক্তবর্ণ ভেঙ্গে নতুন শব্দ তৈরি করি</a:t>
            </a:r>
            <a:endParaRPr lang="en-US" sz="4800" b="1" u="sng" dirty="0">
              <a:solidFill>
                <a:schemeClr val="tx2">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72604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ppt_x</p:attrName>
                                        </p:attrNameLst>
                                      </p:cBhvr>
                                      <p:tavLst>
                                        <p:tav tm="0">
                                          <p:val>
                                            <p:strVal val="#ppt_x-#ppt_w*1.125000"/>
                                          </p:val>
                                        </p:tav>
                                        <p:tav tm="100000">
                                          <p:val>
                                            <p:strVal val="#ppt_x"/>
                                          </p:val>
                                        </p:tav>
                                      </p:tavLst>
                                    </p:anim>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p:tgtEl>
                                          <p:spTgt spid="8"/>
                                        </p:tgtEl>
                                        <p:attrNameLst>
                                          <p:attrName>ppt_x</p:attrName>
                                        </p:attrNameLst>
                                      </p:cBhvr>
                                      <p:tavLst>
                                        <p:tav tm="0">
                                          <p:val>
                                            <p:strVal val="#ppt_x-#ppt_w*1.125000"/>
                                          </p:val>
                                        </p:tav>
                                        <p:tav tm="100000">
                                          <p:val>
                                            <p:strVal val="#ppt_x"/>
                                          </p:val>
                                        </p:tav>
                                      </p:tavLst>
                                    </p:anim>
                                    <p:animEffect transition="in" filter="wipe(right)">
                                      <p:cBhvr>
                                        <p:cTn id="18" dur="500"/>
                                        <p:tgtEl>
                                          <p:spTgt spid="8"/>
                                        </p:tgtEl>
                                      </p:cBhvr>
                                    </p:animEffect>
                                  </p:childTnLst>
                                </p:cTn>
                              </p:par>
                              <p:par>
                                <p:cTn id="19" presetID="12" presetClass="entr" presetSubtype="8"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p:tgtEl>
                                          <p:spTgt spid="10"/>
                                        </p:tgtEl>
                                        <p:attrNameLst>
                                          <p:attrName>ppt_x</p:attrName>
                                        </p:attrNameLst>
                                      </p:cBhvr>
                                      <p:tavLst>
                                        <p:tav tm="0">
                                          <p:val>
                                            <p:strVal val="#ppt_x-#ppt_w*1.125000"/>
                                          </p:val>
                                        </p:tav>
                                        <p:tav tm="100000">
                                          <p:val>
                                            <p:strVal val="#ppt_x"/>
                                          </p:val>
                                        </p:tav>
                                      </p:tavLst>
                                    </p:anim>
                                    <p:animEffect transition="in" filter="wipe(righ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8"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p:tgtEl>
                                          <p:spTgt spid="5"/>
                                        </p:tgtEl>
                                        <p:attrNameLst>
                                          <p:attrName>ppt_x</p:attrName>
                                        </p:attrNameLst>
                                      </p:cBhvr>
                                      <p:tavLst>
                                        <p:tav tm="0">
                                          <p:val>
                                            <p:strVal val="#ppt_x-#ppt_w*1.125000"/>
                                          </p:val>
                                        </p:tav>
                                        <p:tav tm="100000">
                                          <p:val>
                                            <p:strVal val="#ppt_x"/>
                                          </p:val>
                                        </p:tav>
                                      </p:tavLst>
                                    </p:anim>
                                    <p:animEffect transition="in" filter="wipe(right)">
                                      <p:cBhvr>
                                        <p:cTn id="28" dur="500"/>
                                        <p:tgtEl>
                                          <p:spTgt spid="5"/>
                                        </p:tgtEl>
                                      </p:cBhvr>
                                    </p:animEffect>
                                  </p:childTnLst>
                                </p:cTn>
                              </p:par>
                              <p:par>
                                <p:cTn id="29" presetID="12" presetClass="entr" presetSubtype="8"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p:tgtEl>
                                          <p:spTgt spid="7"/>
                                        </p:tgtEl>
                                        <p:attrNameLst>
                                          <p:attrName>ppt_x</p:attrName>
                                        </p:attrNameLst>
                                      </p:cBhvr>
                                      <p:tavLst>
                                        <p:tav tm="0">
                                          <p:val>
                                            <p:strVal val="#ppt_x-#ppt_w*1.125000"/>
                                          </p:val>
                                        </p:tav>
                                        <p:tav tm="100000">
                                          <p:val>
                                            <p:strVal val="#ppt_x"/>
                                          </p:val>
                                        </p:tav>
                                      </p:tavLst>
                                    </p:anim>
                                    <p:animEffect transition="in" filter="wipe(righ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p:tgtEl>
                                          <p:spTgt spid="9"/>
                                        </p:tgtEl>
                                        <p:attrNameLst>
                                          <p:attrName>ppt_x</p:attrName>
                                        </p:attrNameLst>
                                      </p:cBhvr>
                                      <p:tavLst>
                                        <p:tav tm="0">
                                          <p:val>
                                            <p:strVal val="#ppt_x-#ppt_w*1.125000"/>
                                          </p:val>
                                        </p:tav>
                                        <p:tav tm="100000">
                                          <p:val>
                                            <p:strVal val="#ppt_x"/>
                                          </p:val>
                                        </p:tav>
                                      </p:tavLst>
                                    </p:anim>
                                    <p:animEffect transition="in" filter="wipe(right)">
                                      <p:cBhvr>
                                        <p:cTn id="38" dur="500"/>
                                        <p:tgtEl>
                                          <p:spTgt spid="9"/>
                                        </p:tgtEl>
                                      </p:cBhvr>
                                    </p:animEffect>
                                  </p:childTnLst>
                                </p:cTn>
                              </p:par>
                              <p:par>
                                <p:cTn id="39" presetID="12" presetClass="entr" presetSubtype="8"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p:tgtEl>
                                          <p:spTgt spid="11"/>
                                        </p:tgtEl>
                                        <p:attrNameLst>
                                          <p:attrName>ppt_x</p:attrName>
                                        </p:attrNameLst>
                                      </p:cBhvr>
                                      <p:tavLst>
                                        <p:tav tm="0">
                                          <p:val>
                                            <p:strVal val="#ppt_x-#ppt_w*1.125000"/>
                                          </p:val>
                                        </p:tav>
                                        <p:tav tm="100000">
                                          <p:val>
                                            <p:strVal val="#ppt_x"/>
                                          </p:val>
                                        </p:tav>
                                      </p:tavLst>
                                    </p:anim>
                                    <p:animEffect transition="in" filter="wipe(right)">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1AF0D-D6C8-E227-EF12-1B0E34D7AF5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9A101D0-FB4F-958B-1000-552848C313DD}"/>
              </a:ext>
            </a:extLst>
          </p:cNvPr>
          <p:cNvSpPr txBox="1"/>
          <p:nvPr/>
        </p:nvSpPr>
        <p:spPr>
          <a:xfrm>
            <a:off x="2690447" y="2655278"/>
            <a:ext cx="1441938" cy="2585323"/>
          </a:xfrm>
          <a:prstGeom prst="rect">
            <a:avLst/>
          </a:prstGeom>
          <a:noFill/>
        </p:spPr>
        <p:txBody>
          <a:bodyPr wrap="square" rtlCol="0">
            <a:spAutoFit/>
          </a:bodyPr>
          <a:lstStyle/>
          <a:p>
            <a:pPr algn="l"/>
            <a:r>
              <a:rPr lang="bn-BD" sz="5400" b="1" dirty="0">
                <a:latin typeface="NikoshBAN" panose="02000000000000000000" pitchFamily="2" charset="0"/>
                <a:cs typeface="NikoshBAN" panose="02000000000000000000" pitchFamily="2" charset="0"/>
              </a:rPr>
              <a:t>কষ্ট</a:t>
            </a:r>
          </a:p>
          <a:p>
            <a:pPr algn="l"/>
            <a:r>
              <a:rPr lang="bn-BD" sz="5400" b="1" dirty="0">
                <a:latin typeface="NikoshBAN" panose="02000000000000000000" pitchFamily="2" charset="0"/>
                <a:cs typeface="NikoshBAN" panose="02000000000000000000" pitchFamily="2" charset="0"/>
              </a:rPr>
              <a:t>বন্ধ</a:t>
            </a:r>
          </a:p>
          <a:p>
            <a:pPr algn="l"/>
            <a:r>
              <a:rPr lang="bn-BD" sz="5400" b="1" dirty="0">
                <a:latin typeface="NikoshBAN" panose="02000000000000000000" pitchFamily="2" charset="0"/>
                <a:cs typeface="NikoshBAN" panose="02000000000000000000" pitchFamily="2" charset="0"/>
              </a:rPr>
              <a:t>ক্ষতি </a:t>
            </a:r>
            <a:endParaRPr lang="en-US" sz="5400" b="1"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BC7B7F48-2AE2-83D0-DFC3-6E8ED1863123}"/>
              </a:ext>
            </a:extLst>
          </p:cNvPr>
          <p:cNvSpPr txBox="1"/>
          <p:nvPr/>
        </p:nvSpPr>
        <p:spPr>
          <a:xfrm>
            <a:off x="6858000" y="2655278"/>
            <a:ext cx="1617785" cy="826477"/>
          </a:xfrm>
          <a:prstGeom prst="rect">
            <a:avLst/>
          </a:prstGeom>
          <a:noFill/>
        </p:spPr>
        <p:txBody>
          <a:bodyPr wrap="square" rtlCol="0">
            <a:spAutoFit/>
          </a:bodyPr>
          <a:lstStyle/>
          <a:p>
            <a:pPr algn="l"/>
            <a:r>
              <a:rPr lang="bn-BD" sz="4800" dirty="0">
                <a:latin typeface="NikoshBAN" panose="02000000000000000000" pitchFamily="2" charset="0"/>
                <a:cs typeface="NikoshBAN" panose="02000000000000000000" pitchFamily="2" charset="0"/>
              </a:rPr>
              <a:t>কশ্ টো</a:t>
            </a:r>
            <a:endParaRPr lang="en-US" sz="4800" dirty="0">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A6138438-E6D8-C658-9821-F8571B385C0A}"/>
              </a:ext>
            </a:extLst>
          </p:cNvPr>
          <p:cNvSpPr txBox="1"/>
          <p:nvPr/>
        </p:nvSpPr>
        <p:spPr>
          <a:xfrm>
            <a:off x="6919546" y="4409604"/>
            <a:ext cx="1494692" cy="830997"/>
          </a:xfrm>
          <a:prstGeom prst="rect">
            <a:avLst/>
          </a:prstGeom>
          <a:noFill/>
        </p:spPr>
        <p:txBody>
          <a:bodyPr wrap="square" rtlCol="0">
            <a:spAutoFit/>
          </a:bodyPr>
          <a:lstStyle/>
          <a:p>
            <a:pPr algn="l"/>
            <a:r>
              <a:rPr lang="bn-BD" sz="4800" dirty="0">
                <a:latin typeface="NikoshBAN" panose="02000000000000000000" pitchFamily="2" charset="0"/>
                <a:cs typeface="NikoshBAN" panose="02000000000000000000" pitchFamily="2" charset="0"/>
              </a:rPr>
              <a:t>খোতি </a:t>
            </a:r>
            <a:endParaRPr lang="en-US" sz="4800" dirty="0">
              <a:latin typeface="NikoshBAN" panose="02000000000000000000" pitchFamily="2" charset="0"/>
              <a:cs typeface="NikoshBAN" panose="02000000000000000000" pitchFamily="2" charset="0"/>
            </a:endParaRPr>
          </a:p>
        </p:txBody>
      </p:sp>
      <p:sp>
        <p:nvSpPr>
          <p:cNvPr id="5" name="TextBox 4">
            <a:extLst>
              <a:ext uri="{FF2B5EF4-FFF2-40B4-BE49-F238E27FC236}">
                <a16:creationId xmlns:a16="http://schemas.microsoft.com/office/drawing/2014/main" id="{A938AA19-85B9-824B-4649-D15872D9E805}"/>
              </a:ext>
            </a:extLst>
          </p:cNvPr>
          <p:cNvSpPr txBox="1"/>
          <p:nvPr/>
        </p:nvSpPr>
        <p:spPr>
          <a:xfrm>
            <a:off x="6858000" y="3530181"/>
            <a:ext cx="1899138" cy="830997"/>
          </a:xfrm>
          <a:prstGeom prst="rect">
            <a:avLst/>
          </a:prstGeom>
          <a:noFill/>
        </p:spPr>
        <p:txBody>
          <a:bodyPr wrap="square" rtlCol="0">
            <a:spAutoFit/>
          </a:bodyPr>
          <a:lstStyle/>
          <a:p>
            <a:pPr algn="l"/>
            <a:r>
              <a:rPr lang="bn-BD" sz="4800" dirty="0">
                <a:latin typeface="NikoshBAN" panose="02000000000000000000" pitchFamily="2" charset="0"/>
                <a:cs typeface="NikoshBAN" panose="02000000000000000000" pitchFamily="2" charset="0"/>
              </a:rPr>
              <a:t>বন্ ধো</a:t>
            </a:r>
            <a:endParaRPr lang="en-US" sz="4800" dirty="0">
              <a:latin typeface="NikoshBAN" panose="02000000000000000000" pitchFamily="2" charset="0"/>
              <a:cs typeface="NikoshBAN" panose="02000000000000000000" pitchFamily="2" charset="0"/>
            </a:endParaRPr>
          </a:p>
        </p:txBody>
      </p:sp>
      <p:cxnSp>
        <p:nvCxnSpPr>
          <p:cNvPr id="7" name="Straight Arrow Connector 6">
            <a:extLst>
              <a:ext uri="{FF2B5EF4-FFF2-40B4-BE49-F238E27FC236}">
                <a16:creationId xmlns:a16="http://schemas.microsoft.com/office/drawing/2014/main" id="{3F7C8EA1-C91E-AF9F-84D7-20A849383296}"/>
              </a:ext>
            </a:extLst>
          </p:cNvPr>
          <p:cNvCxnSpPr/>
          <p:nvPr/>
        </p:nvCxnSpPr>
        <p:spPr>
          <a:xfrm>
            <a:off x="4273062" y="3068516"/>
            <a:ext cx="2180492"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C08615B-DDA2-2782-5E62-B0ADED946A67}"/>
              </a:ext>
            </a:extLst>
          </p:cNvPr>
          <p:cNvCxnSpPr/>
          <p:nvPr/>
        </p:nvCxnSpPr>
        <p:spPr>
          <a:xfrm>
            <a:off x="4273062" y="3945679"/>
            <a:ext cx="2180492"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63F9DAF5-C368-A2E9-7904-77378E70CB60}"/>
              </a:ext>
            </a:extLst>
          </p:cNvPr>
          <p:cNvCxnSpPr/>
          <p:nvPr/>
        </p:nvCxnSpPr>
        <p:spPr>
          <a:xfrm>
            <a:off x="4273062" y="4794590"/>
            <a:ext cx="2180492" cy="0"/>
          </a:xfrm>
          <a:prstGeom prst="straightConnector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2AA3A0F-809B-8425-92C4-0703CD7A0261}"/>
              </a:ext>
            </a:extLst>
          </p:cNvPr>
          <p:cNvSpPr txBox="1"/>
          <p:nvPr/>
        </p:nvSpPr>
        <p:spPr>
          <a:xfrm>
            <a:off x="3411416" y="633046"/>
            <a:ext cx="5002822" cy="830997"/>
          </a:xfrm>
          <a:prstGeom prst="rect">
            <a:avLst/>
          </a:prstGeom>
          <a:noFill/>
        </p:spPr>
        <p:txBody>
          <a:bodyPr wrap="square" rtlCol="0">
            <a:spAutoFit/>
          </a:bodyPr>
          <a:lstStyle/>
          <a:p>
            <a:pPr algn="l"/>
            <a:r>
              <a:rPr lang="bn-BD" sz="4800" b="1" u="sng" dirty="0">
                <a:solidFill>
                  <a:schemeClr val="tx2">
                    <a:lumMod val="50000"/>
                  </a:schemeClr>
                </a:solidFill>
                <a:latin typeface="NikoshBAN" panose="02000000000000000000" pitchFamily="2" charset="0"/>
                <a:cs typeface="NikoshBAN" panose="02000000000000000000" pitchFamily="2" charset="0"/>
              </a:rPr>
              <a:t>সঠিক উচ্চারণ জেনে নেই </a:t>
            </a:r>
            <a:endParaRPr lang="en-US" sz="4800" b="1" u="sng" dirty="0">
              <a:solidFill>
                <a:schemeClr val="tx2">
                  <a:lumMod val="50000"/>
                </a:schemeClr>
              </a:solidFill>
              <a:latin typeface="NikoshBAN" panose="02000000000000000000" pitchFamily="2" charset="0"/>
              <a:cs typeface="NikoshBAN" panose="02000000000000000000" pitchFamily="2" charset="0"/>
            </a:endParaRPr>
          </a:p>
        </p:txBody>
      </p:sp>
      <p:sp>
        <p:nvSpPr>
          <p:cNvPr id="11" name="TextBox 10">
            <a:extLst>
              <a:ext uri="{FF2B5EF4-FFF2-40B4-BE49-F238E27FC236}">
                <a16:creationId xmlns:a16="http://schemas.microsoft.com/office/drawing/2014/main" id="{F25D9906-2A24-F1C8-5611-DF4923D01C8C}"/>
              </a:ext>
            </a:extLst>
          </p:cNvPr>
          <p:cNvSpPr txBox="1"/>
          <p:nvPr/>
        </p:nvSpPr>
        <p:spPr>
          <a:xfrm>
            <a:off x="2391508" y="1617399"/>
            <a:ext cx="6717323" cy="830997"/>
          </a:xfrm>
          <a:prstGeom prst="rect">
            <a:avLst/>
          </a:prstGeom>
          <a:noFill/>
        </p:spPr>
        <p:txBody>
          <a:bodyPr wrap="square" rtlCol="0">
            <a:spAutoFit/>
          </a:bodyPr>
          <a:lstStyle/>
          <a:p>
            <a:pPr algn="l"/>
            <a:r>
              <a:rPr lang="bn-BD" sz="4800" b="1" u="sng" dirty="0">
                <a:solidFill>
                  <a:srgbClr val="7030A0"/>
                </a:solidFill>
                <a:latin typeface="NikoshBAN" panose="02000000000000000000" pitchFamily="2" charset="0"/>
                <a:cs typeface="NikoshBAN" panose="02000000000000000000" pitchFamily="2" charset="0"/>
              </a:rPr>
              <a:t>প্রদত্ত শব্দ </a:t>
            </a:r>
            <a:r>
              <a:rPr lang="bn-BD" sz="4800" b="1" dirty="0">
                <a:solidFill>
                  <a:srgbClr val="7030A0"/>
                </a:solidFill>
                <a:latin typeface="NikoshBAN" panose="02000000000000000000" pitchFamily="2" charset="0"/>
                <a:cs typeface="NikoshBAN" panose="02000000000000000000" pitchFamily="2" charset="0"/>
              </a:rPr>
              <a:t>                    </a:t>
            </a:r>
            <a:r>
              <a:rPr lang="bn-BD" sz="4800" b="1" u="sng" dirty="0">
                <a:solidFill>
                  <a:srgbClr val="7030A0"/>
                </a:solidFill>
                <a:latin typeface="NikoshBAN" panose="02000000000000000000" pitchFamily="2" charset="0"/>
                <a:cs typeface="NikoshBAN" panose="02000000000000000000" pitchFamily="2" charset="0"/>
              </a:rPr>
              <a:t> উচ্চারণ</a:t>
            </a:r>
            <a:endParaRPr lang="en-US" sz="4800" b="1" u="sng" dirty="0">
              <a:solidFill>
                <a:srgbClr val="7030A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40885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cTn>
                              </p:par>
                              <p:par>
                                <p:cTn id="9" presetID="1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p:tgtEl>
                                          <p:spTgt spid="7"/>
                                        </p:tgtEl>
                                        <p:attrNameLst>
                                          <p:attrName>ppt_x</p:attrName>
                                        </p:attrNameLst>
                                      </p:cBhvr>
                                      <p:tavLst>
                                        <p:tav tm="0">
                                          <p:val>
                                            <p:strVal val="#ppt_x-#ppt_w*1.125000"/>
                                          </p:val>
                                        </p:tav>
                                        <p:tav tm="100000">
                                          <p:val>
                                            <p:strVal val="#ppt_x"/>
                                          </p:val>
                                        </p:tav>
                                      </p:tavLst>
                                    </p:anim>
                                    <p:animEffect transition="in" filter="wipe(righ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p:tgtEl>
                                          <p:spTgt spid="8"/>
                                        </p:tgtEl>
                                        <p:attrNameLst>
                                          <p:attrName>ppt_y</p:attrName>
                                        </p:attrNameLst>
                                      </p:cBhvr>
                                      <p:tavLst>
                                        <p:tav tm="0">
                                          <p:val>
                                            <p:strVal val="#ppt_y+#ppt_h*1.125000"/>
                                          </p:val>
                                        </p:tav>
                                        <p:tav tm="100000">
                                          <p:val>
                                            <p:strVal val="#ppt_y"/>
                                          </p:val>
                                        </p:tav>
                                      </p:tavLst>
                                    </p:anim>
                                    <p:animEffect transition="in" filter="wipe(up)">
                                      <p:cBhvr>
                                        <p:cTn id="18" dur="500"/>
                                        <p:tgtEl>
                                          <p:spTgt spid="8"/>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p:tgtEl>
                                          <p:spTgt spid="5"/>
                                        </p:tgtEl>
                                        <p:attrNameLst>
                                          <p:attrName>ppt_y</p:attrName>
                                        </p:attrNameLst>
                                      </p:cBhvr>
                                      <p:tavLst>
                                        <p:tav tm="0">
                                          <p:val>
                                            <p:strVal val="#ppt_y+#ppt_h*1.125000"/>
                                          </p:val>
                                        </p:tav>
                                        <p:tav tm="100000">
                                          <p:val>
                                            <p:strVal val="#ppt_y"/>
                                          </p:val>
                                        </p:tav>
                                      </p:tavLst>
                                    </p:anim>
                                    <p:animEffect transition="in" filter="wipe(up)">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p:tgtEl>
                                          <p:spTgt spid="9"/>
                                        </p:tgtEl>
                                        <p:attrNameLst>
                                          <p:attrName>ppt_y</p:attrName>
                                        </p:attrNameLst>
                                      </p:cBhvr>
                                      <p:tavLst>
                                        <p:tav tm="0">
                                          <p:val>
                                            <p:strVal val="#ppt_y+#ppt_h*1.125000"/>
                                          </p:val>
                                        </p:tav>
                                        <p:tav tm="100000">
                                          <p:val>
                                            <p:strVal val="#ppt_y"/>
                                          </p:val>
                                        </p:tav>
                                      </p:tavLst>
                                    </p:anim>
                                    <p:animEffect transition="in" filter="wipe(up)">
                                      <p:cBhvr>
                                        <p:cTn id="28" dur="500"/>
                                        <p:tgtEl>
                                          <p:spTgt spid="9"/>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p:tgtEl>
                                          <p:spTgt spid="4"/>
                                        </p:tgtEl>
                                        <p:attrNameLst>
                                          <p:attrName>ppt_y</p:attrName>
                                        </p:attrNameLst>
                                      </p:cBhvr>
                                      <p:tavLst>
                                        <p:tav tm="0">
                                          <p:val>
                                            <p:strVal val="#ppt_y+#ppt_h*1.125000"/>
                                          </p:val>
                                        </p:tav>
                                        <p:tav tm="100000">
                                          <p:val>
                                            <p:strVal val="#ppt_y"/>
                                          </p:val>
                                        </p:tav>
                                      </p:tavLst>
                                    </p:anim>
                                    <p:animEffect transition="in" filter="wipe(up)">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A54F76-3130-A400-A2FA-94E71E227BEE}"/>
              </a:ext>
            </a:extLst>
          </p:cNvPr>
          <p:cNvSpPr txBox="1"/>
          <p:nvPr/>
        </p:nvSpPr>
        <p:spPr>
          <a:xfrm>
            <a:off x="2356338" y="2514600"/>
            <a:ext cx="7825154" cy="2308324"/>
          </a:xfrm>
          <a:prstGeom prst="rect">
            <a:avLst/>
          </a:prstGeom>
          <a:noFill/>
        </p:spPr>
        <p:txBody>
          <a:bodyPr wrap="square" rtlCol="0">
            <a:spAutoFit/>
          </a:bodyPr>
          <a:lstStyle/>
          <a:p>
            <a:pPr algn="ctr"/>
            <a:r>
              <a:rPr lang="bn-BD" sz="4800" dirty="0">
                <a:latin typeface="NikoshBAN" panose="02000000000000000000" pitchFamily="2" charset="0"/>
                <a:cs typeface="NikoshBAN" panose="02000000000000000000" pitchFamily="2" charset="0"/>
              </a:rPr>
              <a:t>দলের একজন পড়বে বাকিরা মনোযোগ সহকারে আঙ্গুল দিয়ে মিলাবে। এভাবে সকলে পড়বে। </a:t>
            </a:r>
            <a:endParaRPr lang="en-US" sz="4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544712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60E47A-14F3-2689-FEE7-27B75BDDE755}"/>
              </a:ext>
            </a:extLst>
          </p:cNvPr>
          <p:cNvSpPr txBox="1"/>
          <p:nvPr/>
        </p:nvSpPr>
        <p:spPr>
          <a:xfrm>
            <a:off x="808892" y="2461846"/>
            <a:ext cx="10972800" cy="4031873"/>
          </a:xfrm>
          <a:prstGeom prst="rect">
            <a:avLst/>
          </a:prstGeom>
          <a:noFill/>
        </p:spPr>
        <p:txBody>
          <a:bodyPr wrap="square" rtlCol="0">
            <a:spAutoFit/>
          </a:bodyPr>
          <a:lstStyle/>
          <a:p>
            <a:pPr marL="571500" indent="-571500">
              <a:buFont typeface="Wingdings" panose="05000000000000000000" pitchFamily="2" charset="2"/>
              <a:buChar char="Ø"/>
            </a:pPr>
            <a:r>
              <a:rPr lang="en-US" sz="3200" b="1" dirty="0" err="1">
                <a:solidFill>
                  <a:srgbClr val="C00000"/>
                </a:solidFill>
                <a:latin typeface="NikoshBAN" panose="02000000000000000000" pitchFamily="2" charset="0"/>
                <a:cs typeface="NikoshBAN" panose="02000000000000000000" pitchFamily="2" charset="0"/>
              </a:rPr>
              <a:t>একলব্য</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কেন</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কুকুরের</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মুখে</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তির</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মেরেছিলেন</a:t>
            </a:r>
            <a:r>
              <a:rPr lang="en-US" sz="3200" b="1" dirty="0">
                <a:solidFill>
                  <a:srgbClr val="C00000"/>
                </a:solidFill>
                <a:latin typeface="NikoshBAN" panose="02000000000000000000" pitchFamily="2" charset="0"/>
                <a:cs typeface="NikoshBAN" panose="02000000000000000000" pitchFamily="2" charset="0"/>
              </a:rPr>
              <a:t>?</a:t>
            </a:r>
          </a:p>
          <a:p>
            <a:r>
              <a:rPr lang="en-US" sz="3200" dirty="0" err="1">
                <a:latin typeface="NikoshBAN" panose="02000000000000000000" pitchFamily="2" charset="0"/>
                <a:cs typeface="NikoshBAN" panose="02000000000000000000" pitchFamily="2" charset="0"/>
              </a:rPr>
              <a:t>উত্তর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একলব্য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যখন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নিবিড়ভাবে</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চালনার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সাধনা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করছিলেন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তখন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কুকুরটি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চিৎকার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সাধনায়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ব্যাঘাত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ঘটাচ্ছিল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কুকুরটির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ক্ষতি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কেবল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চিৎকার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বন্ধ</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জন্য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মেরেছিলেন</a:t>
            </a:r>
            <a:r>
              <a:rPr lang="en-US" sz="3200" dirty="0">
                <a:latin typeface="NikoshBAN" panose="02000000000000000000" pitchFamily="2" charset="0"/>
                <a:cs typeface="NikoshBAN" panose="02000000000000000000" pitchFamily="2" charset="0"/>
              </a:rPr>
              <a:t>।</a:t>
            </a:r>
          </a:p>
          <a:p>
            <a:pPr marL="571500" indent="-571500">
              <a:buFont typeface="Wingdings" panose="05000000000000000000" pitchFamily="2" charset="2"/>
              <a:buChar char="Ø"/>
            </a:pPr>
            <a:r>
              <a:rPr lang="en-US" sz="3200" b="1" dirty="0" err="1">
                <a:solidFill>
                  <a:srgbClr val="C00000"/>
                </a:solidFill>
                <a:latin typeface="NikoshBAN" panose="02000000000000000000" pitchFamily="2" charset="0"/>
                <a:cs typeface="NikoshBAN" panose="02000000000000000000" pitchFamily="2" charset="0"/>
              </a:rPr>
              <a:t>রাজপুত্রের</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অহংকার</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কেন</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ধুলায়</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মিশে</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গেল</a:t>
            </a:r>
            <a:r>
              <a:rPr lang="en-US" sz="3200" b="1" dirty="0">
                <a:solidFill>
                  <a:srgbClr val="C00000"/>
                </a:solidFill>
                <a:latin typeface="NikoshBAN" panose="02000000000000000000" pitchFamily="2" charset="0"/>
                <a:cs typeface="NikoshBAN" panose="02000000000000000000" pitchFamily="2" charset="0"/>
              </a:rPr>
              <a:t>?</a:t>
            </a:r>
          </a:p>
          <a:p>
            <a:r>
              <a:rPr lang="en-US" sz="3200" dirty="0" err="1">
                <a:latin typeface="NikoshBAN" panose="02000000000000000000" pitchFamily="2" charset="0"/>
                <a:cs typeface="NikoshBAN" panose="02000000000000000000" pitchFamily="2" charset="0"/>
              </a:rPr>
              <a:t>উত্তর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রাজপুত্র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নিজেকে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পৃথিবীর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তিরন্দাজ</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করতেন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কিন্তু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একলব্যের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অসাধারণ</a:t>
            </a:r>
            <a:r>
              <a:rPr lang="en-US" sz="3200" dirty="0">
                <a:latin typeface="NikoshBAN" panose="02000000000000000000" pitchFamily="2" charset="0"/>
                <a:cs typeface="NikoshBAN" panose="02000000000000000000" pitchFamily="2" charset="0"/>
              </a:rPr>
              <a:t> ও </a:t>
            </a:r>
            <a:r>
              <a:rPr lang="en-US" sz="3200" dirty="0" err="1">
                <a:latin typeface="NikoshBAN" panose="02000000000000000000" pitchFamily="2" charset="0"/>
                <a:cs typeface="NikoshBAN" panose="02000000000000000000" pitchFamily="2" charset="0"/>
              </a:rPr>
              <a:t>রক্তপাতহীন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ছোড়ার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কৌশল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দেখে</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বুঝতে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পারলেন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চেয়েও</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বড়</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পৃথিবীতে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আছে</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অহংকার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ভেঙে</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গেল</a:t>
            </a:r>
            <a:r>
              <a:rPr lang="en-US" sz="3200" dirty="0">
                <a:latin typeface="NikoshBAN" panose="02000000000000000000" pitchFamily="2" charset="0"/>
                <a:cs typeface="NikoshBAN" panose="02000000000000000000" pitchFamily="2" charset="0"/>
              </a:rPr>
              <a:t>।</a:t>
            </a:r>
          </a:p>
        </p:txBody>
      </p:sp>
      <p:sp>
        <p:nvSpPr>
          <p:cNvPr id="4" name="TextBox 3">
            <a:extLst>
              <a:ext uri="{FF2B5EF4-FFF2-40B4-BE49-F238E27FC236}">
                <a16:creationId xmlns:a16="http://schemas.microsoft.com/office/drawing/2014/main" id="{FD41E013-EEA4-F0A6-DFBB-96A77FA92C5D}"/>
              </a:ext>
            </a:extLst>
          </p:cNvPr>
          <p:cNvSpPr txBox="1"/>
          <p:nvPr/>
        </p:nvSpPr>
        <p:spPr>
          <a:xfrm>
            <a:off x="3444182" y="1815515"/>
            <a:ext cx="6702141" cy="646331"/>
          </a:xfrm>
          <a:prstGeom prst="rect">
            <a:avLst/>
          </a:prstGeom>
          <a:noFill/>
        </p:spPr>
        <p:txBody>
          <a:bodyPr wrap="square" rtlCol="0">
            <a:spAutoFit/>
          </a:bodyPr>
          <a:lstStyle/>
          <a:p>
            <a:pPr algn="l"/>
            <a:r>
              <a:rPr lang="bn-BD" sz="3600" b="1" u="sng" dirty="0">
                <a:solidFill>
                  <a:schemeClr val="accent1">
                    <a:lumMod val="50000"/>
                  </a:schemeClr>
                </a:solidFill>
                <a:latin typeface="NikoshBAN" panose="02000000000000000000" pitchFamily="2" charset="0"/>
                <a:cs typeface="NikoshBAN" panose="02000000000000000000" pitchFamily="2" charset="0"/>
              </a:rPr>
              <a:t>বই থেকে উত্তর খুঁজে বের করে খাতায় লিখি  </a:t>
            </a:r>
            <a:endParaRPr lang="en-US" sz="3600" b="1" u="sng" dirty="0">
              <a:solidFill>
                <a:schemeClr val="accent1">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949071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down)">
                                      <p:cBhvr>
                                        <p:cTn id="8" dur="500"/>
                                        <p:tgtEl>
                                          <p:spTgt spid="2">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p:tgtEl>
                                          <p:spTgt spid="2">
                                            <p:txEl>
                                              <p:pRg st="3" end="3"/>
                                            </p:txEl>
                                          </p:spTgt>
                                        </p:tgtEl>
                                        <p:attrNameLst>
                                          <p:attrName>ppt_y</p:attrName>
                                        </p:attrNameLst>
                                      </p:cBhvr>
                                      <p:tavLst>
                                        <p:tav tm="0">
                                          <p:val>
                                            <p:strVal val="#ppt_y-#ppt_h*1.125000"/>
                                          </p:val>
                                        </p:tav>
                                        <p:tav tm="100000">
                                          <p:val>
                                            <p:strVal val="#ppt_y"/>
                                          </p:val>
                                        </p:tav>
                                      </p:tavLst>
                                    </p:anim>
                                    <p:animEffect transition="in" filter="wipe(down)">
                                      <p:cBhvr>
                                        <p:cTn id="14"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9E5D30-974C-DBC1-5AD3-D9CD77CFD943}"/>
              </a:ext>
            </a:extLst>
          </p:cNvPr>
          <p:cNvSpPr txBox="1"/>
          <p:nvPr/>
        </p:nvSpPr>
        <p:spPr>
          <a:xfrm>
            <a:off x="905319" y="2692024"/>
            <a:ext cx="10381362" cy="3785652"/>
          </a:xfrm>
          <a:prstGeom prst="rect">
            <a:avLst/>
          </a:prstGeom>
          <a:noFill/>
        </p:spPr>
        <p:txBody>
          <a:bodyPr wrap="square" rtlCol="0">
            <a:spAutoFit/>
          </a:bodyPr>
          <a:lstStyle/>
          <a:p>
            <a:r>
              <a:rPr lang="bn-BD" sz="4000" dirty="0">
                <a:latin typeface="NikoshBAN" panose="02000000000000000000" pitchFamily="2" charset="0"/>
                <a:cs typeface="NikoshBAN" panose="02000000000000000000" pitchFamily="2" charset="0"/>
              </a:rPr>
              <a:t>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সেখানে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তির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চালনার</a:t>
            </a:r>
            <a:r>
              <a:rPr lang="en-US" sz="4000" dirty="0">
                <a:latin typeface="NikoshBAN" panose="02000000000000000000" pitchFamily="2" charset="0"/>
                <a:cs typeface="NikoshBAN" panose="02000000000000000000" pitchFamily="2" charset="0"/>
              </a:rPr>
              <a:t> ____________ </a:t>
            </a:r>
            <a:r>
              <a:rPr lang="en-US" sz="4000" dirty="0" err="1">
                <a:latin typeface="NikoshBAN" panose="02000000000000000000" pitchFamily="2" charset="0"/>
                <a:cs typeface="NikoshBAN" panose="02000000000000000000" pitchFamily="2" charset="0"/>
              </a:rPr>
              <a:t>করছে</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এক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যুবক</a:t>
            </a:r>
            <a:r>
              <a:rPr lang="en-US" sz="4000" dirty="0">
                <a:latin typeface="NikoshBAN" panose="02000000000000000000" pitchFamily="2" charset="0"/>
                <a:cs typeface="NikoshBAN" panose="02000000000000000000" pitchFamily="2" charset="0"/>
              </a:rPr>
              <a:t>।</a:t>
            </a:r>
            <a:r>
              <a:rPr lang="bn-BD" sz="4000" dirty="0">
                <a:latin typeface="NikoshBAN" panose="02000000000000000000" pitchFamily="2" charset="0"/>
                <a:cs typeface="NikoshBAN" panose="02000000000000000000" pitchFamily="2" charset="0"/>
              </a:rPr>
              <a:t> </a:t>
            </a:r>
            <a:endParaRPr lang="en-US" sz="4000" dirty="0">
              <a:latin typeface="NikoshBAN" panose="02000000000000000000" pitchFamily="2" charset="0"/>
              <a:cs typeface="NikoshBAN" panose="02000000000000000000" pitchFamily="2" charset="0"/>
            </a:endParaRPr>
          </a:p>
          <a:p>
            <a:r>
              <a:rPr lang="bn-BD" sz="4000" dirty="0">
                <a:latin typeface="NikoshBAN" panose="02000000000000000000" pitchFamily="2" charset="0"/>
                <a:cs typeface="NikoshBAN" panose="02000000000000000000" pitchFamily="2" charset="0"/>
              </a:rPr>
              <a:t>খ</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দারুণ</a:t>
            </a:r>
            <a:r>
              <a:rPr lang="en-US" sz="4000" dirty="0">
                <a:latin typeface="NikoshBAN" panose="02000000000000000000" pitchFamily="2" charset="0"/>
                <a:cs typeface="NikoshBAN" panose="02000000000000000000" pitchFamily="2" charset="0"/>
              </a:rPr>
              <a:t> ____________  </a:t>
            </a:r>
            <a:r>
              <a:rPr lang="en-US" sz="4000" dirty="0" err="1">
                <a:latin typeface="NikoshBAN" panose="02000000000000000000" pitchFamily="2" charset="0"/>
                <a:cs typeface="NikoshBAN" panose="02000000000000000000" pitchFamily="2" charset="0"/>
              </a:rPr>
              <a:t>সে</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তির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মারতে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পারে</a:t>
            </a:r>
            <a:r>
              <a:rPr lang="en-US" sz="4000" dirty="0">
                <a:latin typeface="NikoshBAN" panose="02000000000000000000" pitchFamily="2" charset="0"/>
                <a:cs typeface="NikoshBAN" panose="02000000000000000000" pitchFamily="2" charset="0"/>
              </a:rPr>
              <a:t>!</a:t>
            </a:r>
          </a:p>
          <a:p>
            <a:r>
              <a:rPr lang="bn-BD" sz="4000" dirty="0">
                <a:latin typeface="NikoshBAN" panose="02000000000000000000" pitchFamily="2" charset="0"/>
                <a:cs typeface="NikoshBAN" panose="02000000000000000000" pitchFamily="2" charset="0"/>
              </a:rPr>
              <a:t>গ</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নিজের</a:t>
            </a:r>
            <a:r>
              <a:rPr lang="en-US" sz="4000" dirty="0">
                <a:latin typeface="NikoshBAN" panose="02000000000000000000" pitchFamily="2" charset="0"/>
                <a:cs typeface="NikoshBAN" panose="02000000000000000000" pitchFamily="2" charset="0"/>
              </a:rPr>
              <a:t>  ___________  </a:t>
            </a:r>
            <a:r>
              <a:rPr lang="en-US" sz="4000" dirty="0" err="1">
                <a:latin typeface="NikoshBAN" panose="02000000000000000000" pitchFamily="2" charset="0"/>
                <a:cs typeface="NikoshBAN" panose="02000000000000000000" pitchFamily="2" charset="0"/>
              </a:rPr>
              <a:t>ধুলায়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মিশে</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গেল</a:t>
            </a:r>
            <a:r>
              <a:rPr lang="en-US" sz="4000" dirty="0">
                <a:latin typeface="NikoshBAN" panose="02000000000000000000" pitchFamily="2" charset="0"/>
                <a:cs typeface="NikoshBAN" panose="02000000000000000000" pitchFamily="2" charset="0"/>
              </a:rPr>
              <a:t>।</a:t>
            </a:r>
          </a:p>
          <a:p>
            <a:r>
              <a:rPr lang="bn-BD" sz="4000" dirty="0">
                <a:latin typeface="NikoshBAN" panose="02000000000000000000" pitchFamily="2" charset="0"/>
                <a:cs typeface="NikoshBAN" panose="02000000000000000000" pitchFamily="2" charset="0"/>
              </a:rPr>
              <a:t>ঘ</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যুবক</a:t>
            </a:r>
            <a:r>
              <a:rPr lang="en-US" sz="4000" dirty="0">
                <a:latin typeface="NikoshBAN" panose="02000000000000000000" pitchFamily="2" charset="0"/>
                <a:cs typeface="NikoshBAN" panose="02000000000000000000" pitchFamily="2" charset="0"/>
              </a:rPr>
              <a:t>  ____________  </a:t>
            </a:r>
            <a:r>
              <a:rPr lang="en-US" sz="4000" dirty="0" err="1">
                <a:latin typeface="NikoshBAN" panose="02000000000000000000" pitchFamily="2" charset="0"/>
                <a:cs typeface="NikoshBAN" panose="02000000000000000000" pitchFamily="2" charset="0"/>
              </a:rPr>
              <a:t>মুখে</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রাজপুত্রের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দিকে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তাকাল</a:t>
            </a:r>
            <a:r>
              <a:rPr lang="en-US" sz="4000" dirty="0">
                <a:latin typeface="NikoshBAN" panose="02000000000000000000" pitchFamily="2" charset="0"/>
                <a:cs typeface="NikoshBAN" panose="02000000000000000000" pitchFamily="2" charset="0"/>
              </a:rPr>
              <a:t>। </a:t>
            </a:r>
          </a:p>
          <a:p>
            <a:r>
              <a:rPr lang="bn-BD" sz="4000" dirty="0">
                <a:latin typeface="NikoshBAN" panose="02000000000000000000" pitchFamily="2" charset="0"/>
                <a:cs typeface="NikoshBAN" panose="02000000000000000000" pitchFamily="2" charset="0"/>
              </a:rPr>
              <a:t>ঙ</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তোমার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চিৎকার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আমার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সাধনার</a:t>
            </a:r>
            <a:r>
              <a:rPr lang="en-US" sz="4000" dirty="0">
                <a:latin typeface="NikoshBAN" panose="02000000000000000000" pitchFamily="2" charset="0"/>
                <a:cs typeface="NikoshBAN" panose="02000000000000000000" pitchFamily="2" charset="0"/>
              </a:rPr>
              <a:t>  ____________ </a:t>
            </a:r>
            <a:r>
              <a:rPr lang="en-US" sz="4000" dirty="0" err="1">
                <a:latin typeface="NikoshBAN" panose="02000000000000000000" pitchFamily="2" charset="0"/>
                <a:cs typeface="NikoshBAN" panose="02000000000000000000" pitchFamily="2" charset="0"/>
              </a:rPr>
              <a:t>করছিল</a:t>
            </a:r>
            <a:r>
              <a:rPr lang="en-US" sz="4000" dirty="0">
                <a:latin typeface="NikoshBAN" panose="02000000000000000000" pitchFamily="2" charset="0"/>
                <a:cs typeface="NikoshBAN" panose="02000000000000000000" pitchFamily="2" charset="0"/>
              </a:rPr>
              <a:t>।</a:t>
            </a:r>
            <a:endParaRPr lang="bn-BD" sz="4000" dirty="0">
              <a:latin typeface="NikoshBAN" panose="02000000000000000000" pitchFamily="2" charset="0"/>
              <a:cs typeface="NikoshBAN" panose="02000000000000000000" pitchFamily="2" charset="0"/>
            </a:endParaRPr>
          </a:p>
        </p:txBody>
      </p:sp>
      <p:sp>
        <p:nvSpPr>
          <p:cNvPr id="7" name="TextBox 6">
            <a:extLst>
              <a:ext uri="{FF2B5EF4-FFF2-40B4-BE49-F238E27FC236}">
                <a16:creationId xmlns:a16="http://schemas.microsoft.com/office/drawing/2014/main" id="{4C0B6FE2-0D45-3546-E051-002A899F189F}"/>
              </a:ext>
            </a:extLst>
          </p:cNvPr>
          <p:cNvSpPr txBox="1"/>
          <p:nvPr/>
        </p:nvSpPr>
        <p:spPr>
          <a:xfrm>
            <a:off x="5046413" y="2692024"/>
            <a:ext cx="1611718" cy="707886"/>
          </a:xfrm>
          <a:prstGeom prst="rect">
            <a:avLst/>
          </a:prstGeom>
          <a:noFill/>
        </p:spPr>
        <p:txBody>
          <a:bodyPr wrap="square" rtlCol="0">
            <a:spAutoFit/>
          </a:bodyPr>
          <a:lstStyle/>
          <a:p>
            <a:r>
              <a:rPr lang="en-US" sz="4000" b="1" dirty="0" err="1">
                <a:solidFill>
                  <a:srgbClr val="C00000"/>
                </a:solidFill>
                <a:latin typeface="NikoshBAN" panose="02000000000000000000" pitchFamily="2" charset="0"/>
                <a:cs typeface="NikoshBAN" panose="02000000000000000000" pitchFamily="2" charset="0"/>
              </a:rPr>
              <a:t>অনুশীলন</a:t>
            </a:r>
            <a:endParaRPr lang="en-US" sz="4000" b="1" dirty="0">
              <a:solidFill>
                <a:schemeClr val="accent1">
                  <a:lumMod val="50000"/>
                </a:schemeClr>
              </a:solidFill>
              <a:latin typeface="NikoshBAN" panose="02000000000000000000" pitchFamily="2" charset="0"/>
              <a:cs typeface="NikoshBAN" panose="02000000000000000000" pitchFamily="2" charset="0"/>
            </a:endParaRPr>
          </a:p>
        </p:txBody>
      </p:sp>
      <p:sp>
        <p:nvSpPr>
          <p:cNvPr id="8" name="TextBox 7">
            <a:extLst>
              <a:ext uri="{FF2B5EF4-FFF2-40B4-BE49-F238E27FC236}">
                <a16:creationId xmlns:a16="http://schemas.microsoft.com/office/drawing/2014/main" id="{1193E4AA-2284-B86A-034F-61FA88F73704}"/>
              </a:ext>
            </a:extLst>
          </p:cNvPr>
          <p:cNvSpPr txBox="1"/>
          <p:nvPr/>
        </p:nvSpPr>
        <p:spPr>
          <a:xfrm>
            <a:off x="3271125" y="3259751"/>
            <a:ext cx="1453707" cy="707886"/>
          </a:xfrm>
          <a:prstGeom prst="rect">
            <a:avLst/>
          </a:prstGeom>
          <a:noFill/>
        </p:spPr>
        <p:txBody>
          <a:bodyPr wrap="square" rtlCol="0">
            <a:spAutoFit/>
          </a:bodyPr>
          <a:lstStyle/>
          <a:p>
            <a:r>
              <a:rPr lang="en-US" sz="4000" b="1" dirty="0" err="1">
                <a:solidFill>
                  <a:srgbClr val="C00000"/>
                </a:solidFill>
                <a:latin typeface="NikoshBAN" panose="02000000000000000000" pitchFamily="2" charset="0"/>
                <a:cs typeface="NikoshBAN" panose="02000000000000000000" pitchFamily="2" charset="0"/>
              </a:rPr>
              <a:t>কৌশলে</a:t>
            </a:r>
            <a:endParaRPr lang="en-US" sz="4000" b="1" dirty="0">
              <a:solidFill>
                <a:schemeClr val="accent1">
                  <a:lumMod val="50000"/>
                </a:schemeClr>
              </a:solidFill>
              <a:latin typeface="NikoshBAN" panose="02000000000000000000" pitchFamily="2" charset="0"/>
              <a:cs typeface="NikoshBAN" panose="02000000000000000000" pitchFamily="2" charset="0"/>
            </a:endParaRPr>
          </a:p>
        </p:txBody>
      </p:sp>
      <p:sp>
        <p:nvSpPr>
          <p:cNvPr id="9" name="TextBox 8">
            <a:extLst>
              <a:ext uri="{FF2B5EF4-FFF2-40B4-BE49-F238E27FC236}">
                <a16:creationId xmlns:a16="http://schemas.microsoft.com/office/drawing/2014/main" id="{E3AA4974-E9C6-725C-9690-34D29681C836}"/>
              </a:ext>
            </a:extLst>
          </p:cNvPr>
          <p:cNvSpPr txBox="1"/>
          <p:nvPr/>
        </p:nvSpPr>
        <p:spPr>
          <a:xfrm>
            <a:off x="3097312" y="3876964"/>
            <a:ext cx="1627520" cy="707886"/>
          </a:xfrm>
          <a:prstGeom prst="rect">
            <a:avLst/>
          </a:prstGeom>
          <a:noFill/>
        </p:spPr>
        <p:txBody>
          <a:bodyPr wrap="square" rtlCol="0">
            <a:spAutoFit/>
          </a:bodyPr>
          <a:lstStyle/>
          <a:p>
            <a:r>
              <a:rPr lang="en-US" sz="4000" b="1" dirty="0" err="1">
                <a:solidFill>
                  <a:srgbClr val="C00000"/>
                </a:solidFill>
                <a:latin typeface="NikoshBAN" panose="02000000000000000000" pitchFamily="2" charset="0"/>
                <a:cs typeface="NikoshBAN" panose="02000000000000000000" pitchFamily="2" charset="0"/>
              </a:rPr>
              <a:t>অহংকার</a:t>
            </a:r>
            <a:endParaRPr lang="en-US" sz="4000" b="1" dirty="0">
              <a:solidFill>
                <a:schemeClr val="accent1">
                  <a:lumMod val="50000"/>
                </a:schemeClr>
              </a:solidFill>
              <a:latin typeface="NikoshBAN" panose="02000000000000000000" pitchFamily="2" charset="0"/>
              <a:cs typeface="NikoshBAN" panose="02000000000000000000" pitchFamily="2" charset="0"/>
            </a:endParaRPr>
          </a:p>
        </p:txBody>
      </p:sp>
      <p:sp>
        <p:nvSpPr>
          <p:cNvPr id="10" name="TextBox 9">
            <a:extLst>
              <a:ext uri="{FF2B5EF4-FFF2-40B4-BE49-F238E27FC236}">
                <a16:creationId xmlns:a16="http://schemas.microsoft.com/office/drawing/2014/main" id="{4C5B85D6-D424-EFDA-9231-94B776F7AAC4}"/>
              </a:ext>
            </a:extLst>
          </p:cNvPr>
          <p:cNvSpPr txBox="1"/>
          <p:nvPr/>
        </p:nvSpPr>
        <p:spPr>
          <a:xfrm>
            <a:off x="2986705" y="4557140"/>
            <a:ext cx="1738127" cy="707886"/>
          </a:xfrm>
          <a:prstGeom prst="rect">
            <a:avLst/>
          </a:prstGeom>
          <a:noFill/>
        </p:spPr>
        <p:txBody>
          <a:bodyPr wrap="square" rtlCol="0">
            <a:spAutoFit/>
          </a:bodyPr>
          <a:lstStyle/>
          <a:p>
            <a:r>
              <a:rPr lang="en-US" sz="4000" b="1" dirty="0" err="1">
                <a:solidFill>
                  <a:srgbClr val="C00000"/>
                </a:solidFill>
                <a:latin typeface="NikoshBAN" panose="02000000000000000000" pitchFamily="2" charset="0"/>
                <a:cs typeface="NikoshBAN" panose="02000000000000000000" pitchFamily="2" charset="0"/>
              </a:rPr>
              <a:t>নির্বিকার</a:t>
            </a:r>
            <a:endParaRPr lang="en-US" sz="4000" b="1" dirty="0">
              <a:solidFill>
                <a:schemeClr val="accent1">
                  <a:lumMod val="50000"/>
                </a:schemeClr>
              </a:solidFill>
              <a:latin typeface="NikoshBAN" panose="02000000000000000000" pitchFamily="2" charset="0"/>
              <a:cs typeface="NikoshBAN" panose="02000000000000000000" pitchFamily="2" charset="0"/>
            </a:endParaRPr>
          </a:p>
        </p:txBody>
      </p:sp>
      <p:sp>
        <p:nvSpPr>
          <p:cNvPr id="11" name="TextBox 10">
            <a:extLst>
              <a:ext uri="{FF2B5EF4-FFF2-40B4-BE49-F238E27FC236}">
                <a16:creationId xmlns:a16="http://schemas.microsoft.com/office/drawing/2014/main" id="{406691C3-26C1-6B25-C12D-CDB8C4A314E5}"/>
              </a:ext>
            </a:extLst>
          </p:cNvPr>
          <p:cNvSpPr txBox="1"/>
          <p:nvPr/>
        </p:nvSpPr>
        <p:spPr>
          <a:xfrm>
            <a:off x="8544346" y="5092608"/>
            <a:ext cx="1279894" cy="707886"/>
          </a:xfrm>
          <a:prstGeom prst="rect">
            <a:avLst/>
          </a:prstGeom>
          <a:noFill/>
        </p:spPr>
        <p:txBody>
          <a:bodyPr wrap="square" rtlCol="0">
            <a:spAutoFit/>
          </a:bodyPr>
          <a:lstStyle/>
          <a:p>
            <a:r>
              <a:rPr lang="en-US" sz="4000" b="1" dirty="0" err="1">
                <a:solidFill>
                  <a:srgbClr val="C00000"/>
                </a:solidFill>
                <a:latin typeface="NikoshBAN" panose="02000000000000000000" pitchFamily="2" charset="0"/>
                <a:cs typeface="NikoshBAN" panose="02000000000000000000" pitchFamily="2" charset="0"/>
              </a:rPr>
              <a:t>ব্যাঘাত</a:t>
            </a:r>
            <a:endParaRPr lang="en-US" sz="4000" b="1" dirty="0">
              <a:solidFill>
                <a:schemeClr val="accent1">
                  <a:lumMod val="50000"/>
                </a:schemeClr>
              </a:solidFill>
              <a:latin typeface="NikoshBAN" panose="02000000000000000000" pitchFamily="2" charset="0"/>
              <a:cs typeface="NikoshBAN" panose="02000000000000000000" pitchFamily="2" charset="0"/>
            </a:endParaRPr>
          </a:p>
        </p:txBody>
      </p:sp>
      <p:sp>
        <p:nvSpPr>
          <p:cNvPr id="14" name="TextBox 13">
            <a:extLst>
              <a:ext uri="{FF2B5EF4-FFF2-40B4-BE49-F238E27FC236}">
                <a16:creationId xmlns:a16="http://schemas.microsoft.com/office/drawing/2014/main" id="{19372329-5427-0353-2817-A24EB458E1E4}"/>
              </a:ext>
            </a:extLst>
          </p:cNvPr>
          <p:cNvSpPr txBox="1"/>
          <p:nvPr/>
        </p:nvSpPr>
        <p:spPr>
          <a:xfrm>
            <a:off x="4383236" y="1776389"/>
            <a:ext cx="2938072" cy="646331"/>
          </a:xfrm>
          <a:prstGeom prst="rect">
            <a:avLst/>
          </a:prstGeom>
          <a:noFill/>
        </p:spPr>
        <p:txBody>
          <a:bodyPr wrap="square" rtlCol="0">
            <a:spAutoFit/>
          </a:bodyPr>
          <a:lstStyle/>
          <a:p>
            <a:pPr algn="l"/>
            <a:r>
              <a:rPr lang="bn-BD" sz="3600" b="1" u="sng" dirty="0">
                <a:solidFill>
                  <a:schemeClr val="accent1">
                    <a:lumMod val="50000"/>
                  </a:schemeClr>
                </a:solidFill>
                <a:latin typeface="NikoshBAN" panose="02000000000000000000" pitchFamily="2" charset="0"/>
                <a:cs typeface="NikoshBAN" panose="02000000000000000000" pitchFamily="2" charset="0"/>
              </a:rPr>
              <a:t>শুন্যস্থান পূরণ করি </a:t>
            </a:r>
            <a:endParaRPr lang="en-US" sz="3600" b="1" u="sng" dirty="0">
              <a:solidFill>
                <a:schemeClr val="accent1">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3885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ppt_x</p:attrName>
                                        </p:attrNameLst>
                                      </p:cBhvr>
                                      <p:tavLst>
                                        <p:tav tm="0">
                                          <p:val>
                                            <p:strVal val="#ppt_x-#ppt_w*1.125000"/>
                                          </p:val>
                                        </p:tav>
                                        <p:tav tm="100000">
                                          <p:val>
                                            <p:strVal val="#ppt_x"/>
                                          </p:val>
                                        </p:tav>
                                      </p:tavLst>
                                    </p:anim>
                                    <p:animEffect transition="in" filter="wipe(righ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ppt_x</p:attrName>
                                        </p:attrNameLst>
                                      </p:cBhvr>
                                      <p:tavLst>
                                        <p:tav tm="0">
                                          <p:val>
                                            <p:strVal val="#ppt_x-#ppt_w*1.125000"/>
                                          </p:val>
                                        </p:tav>
                                        <p:tav tm="100000">
                                          <p:val>
                                            <p:strVal val="#ppt_x"/>
                                          </p:val>
                                        </p:tav>
                                      </p:tavLst>
                                    </p:anim>
                                    <p:animEffect transition="in" filter="wipe(righ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p:tgtEl>
                                          <p:spTgt spid="10"/>
                                        </p:tgtEl>
                                        <p:attrNameLst>
                                          <p:attrName>ppt_x</p:attrName>
                                        </p:attrNameLst>
                                      </p:cBhvr>
                                      <p:tavLst>
                                        <p:tav tm="0">
                                          <p:val>
                                            <p:strVal val="#ppt_x-#ppt_w*1.125000"/>
                                          </p:val>
                                        </p:tav>
                                        <p:tav tm="100000">
                                          <p:val>
                                            <p:strVal val="#ppt_x"/>
                                          </p:val>
                                        </p:tav>
                                      </p:tavLst>
                                    </p:anim>
                                    <p:animEffect transition="in" filter="wipe(righ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p:tgtEl>
                                          <p:spTgt spid="11"/>
                                        </p:tgtEl>
                                        <p:attrNameLst>
                                          <p:attrName>ppt_x</p:attrName>
                                        </p:attrNameLst>
                                      </p:cBhvr>
                                      <p:tavLst>
                                        <p:tav tm="0">
                                          <p:val>
                                            <p:strVal val="#ppt_x-#ppt_w*1.125000"/>
                                          </p:val>
                                        </p:tav>
                                        <p:tav tm="100000">
                                          <p:val>
                                            <p:strVal val="#ppt_x"/>
                                          </p:val>
                                        </p:tav>
                                      </p:tavLst>
                                    </p:anim>
                                    <p:animEffect transition="in" filter="wipe(righ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DE1944-80ED-81F4-ADA8-EA2C84362980}"/>
              </a:ext>
            </a:extLst>
          </p:cNvPr>
          <p:cNvSpPr txBox="1"/>
          <p:nvPr/>
        </p:nvSpPr>
        <p:spPr>
          <a:xfrm>
            <a:off x="723900" y="1987062"/>
            <a:ext cx="10744200" cy="4524315"/>
          </a:xfrm>
          <a:prstGeom prst="rect">
            <a:avLst/>
          </a:prstGeom>
          <a:noFill/>
        </p:spPr>
        <p:txBody>
          <a:bodyPr wrap="square" rtlCol="0">
            <a:spAutoFit/>
          </a:bodyPr>
          <a:lstStyle/>
          <a:p>
            <a:pPr marL="457200" indent="-457200">
              <a:buFont typeface="Wingdings" panose="05000000000000000000" pitchFamily="2" charset="2"/>
              <a:buChar char="Ø"/>
            </a:pPr>
            <a:r>
              <a:rPr lang="en-US" sz="3200" b="1" dirty="0" err="1">
                <a:solidFill>
                  <a:srgbClr val="C00000"/>
                </a:solidFill>
                <a:latin typeface="NikoshBAN" panose="02000000000000000000" pitchFamily="2" charset="0"/>
                <a:cs typeface="NikoshBAN" panose="02000000000000000000" pitchFamily="2" charset="0"/>
              </a:rPr>
              <a:t>রাজপুত্রের</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কুকুরের</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সাথে</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ঘটা</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আশ্চর্য</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ঘটনাটির</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বিবরণ</a:t>
            </a:r>
            <a:r>
              <a:rPr lang="en-US" sz="3200" b="1" dirty="0">
                <a:solidFill>
                  <a:srgbClr val="C00000"/>
                </a:solidFill>
                <a:latin typeface="NikoshBAN" panose="02000000000000000000" pitchFamily="2" charset="0"/>
                <a:cs typeface="NikoshBAN" panose="02000000000000000000" pitchFamily="2" charset="0"/>
              </a:rPr>
              <a:t> </a:t>
            </a:r>
            <a:r>
              <a:rPr lang="en-US" sz="3200" b="1" dirty="0" err="1">
                <a:solidFill>
                  <a:srgbClr val="C00000"/>
                </a:solidFill>
                <a:latin typeface="NikoshBAN" panose="02000000000000000000" pitchFamily="2" charset="0"/>
                <a:cs typeface="NikoshBAN" panose="02000000000000000000" pitchFamily="2" charset="0"/>
              </a:rPr>
              <a:t>দাও</a:t>
            </a:r>
            <a:r>
              <a:rPr lang="en-US" sz="3200" b="1" dirty="0">
                <a:solidFill>
                  <a:srgbClr val="C00000"/>
                </a:solidFill>
                <a:latin typeface="NikoshBAN" panose="02000000000000000000" pitchFamily="2" charset="0"/>
                <a:cs typeface="NikoshBAN" panose="02000000000000000000" pitchFamily="2" charset="0"/>
              </a:rPr>
              <a:t>।</a:t>
            </a:r>
          </a:p>
          <a:p>
            <a:r>
              <a:rPr lang="en-US" sz="3200" dirty="0" err="1">
                <a:latin typeface="NikoshBAN" panose="02000000000000000000" pitchFamily="2" charset="0"/>
                <a:cs typeface="NikoshBAN" panose="02000000000000000000" pitchFamily="2" charset="0"/>
              </a:rPr>
              <a:t>উত্তর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একদিন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দ্রোণ</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রাজপুত্রদের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পরীক্ষা</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তৃতীয়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রাজপুত্র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হরিণের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পিছু</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অনেক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গভীরে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সাথে</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থাকা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কুকুরটি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হঠা</a:t>
            </a:r>
            <a:r>
              <a:rPr lang="en-US" sz="3200" dirty="0">
                <a:latin typeface="NikoshBAN" panose="02000000000000000000" pitchFamily="2" charset="0"/>
                <a:cs typeface="NikoshBAN" panose="02000000000000000000" pitchFamily="2" charset="0"/>
              </a:rPr>
              <a:t>ৎ </a:t>
            </a:r>
            <a:r>
              <a:rPr lang="en-US" sz="3200" dirty="0" err="1">
                <a:latin typeface="NikoshBAN" panose="02000000000000000000" pitchFamily="2" charset="0"/>
                <a:cs typeface="NikoshBAN" panose="02000000000000000000" pitchFamily="2" charset="0"/>
              </a:rPr>
              <a:t>জোরে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চিৎকার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কাছেই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সাধনারত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একলব্যের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একাগ্রতায়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ব্যাঘাত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ঘটে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তখন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একলব্য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অলৌকিক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তুনীর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থেকে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পাঁচটি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নিক্ষেপ</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সরাসরি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কুকুরের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মুখের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চারপাশে</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বিঁধে</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আশ্চর্যজনকভাবে</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কুকুরটির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শারীরিক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ক্ষতি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হয়নি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এবং</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ফোঁটা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রক্তও</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হয়নি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কেবল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চিৎকার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ক্ষমতা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বন্ধ</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গিয়েছিল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নিখুঁত</a:t>
            </a:r>
            <a:r>
              <a:rPr lang="en-US" sz="3200" dirty="0">
                <a:latin typeface="NikoshBAN" panose="02000000000000000000" pitchFamily="2" charset="0"/>
                <a:cs typeface="NikoshBAN" panose="02000000000000000000" pitchFamily="2" charset="0"/>
              </a:rPr>
              <a:t> ও </a:t>
            </a:r>
            <a:r>
              <a:rPr lang="en-US" sz="3200" dirty="0" err="1">
                <a:latin typeface="NikoshBAN" panose="02000000000000000000" pitchFamily="2" charset="0"/>
                <a:cs typeface="NikoshBAN" panose="02000000000000000000" pitchFamily="2" charset="0"/>
              </a:rPr>
              <a:t>আশ্চর্য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বিদ্যা</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দেখে</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তৃতীয়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রাজপুত্র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বিস্ময়ে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হতবাক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গিয়েছিলেন</a:t>
            </a:r>
            <a:r>
              <a:rPr lang="en-US" sz="32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110767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B88BCA-FDA8-B5E8-A03B-96948039A031}"/>
              </a:ext>
            </a:extLst>
          </p:cNvPr>
          <p:cNvSpPr txBox="1"/>
          <p:nvPr/>
        </p:nvSpPr>
        <p:spPr>
          <a:xfrm>
            <a:off x="1899138" y="2644170"/>
            <a:ext cx="8757138" cy="1569660"/>
          </a:xfrm>
          <a:prstGeom prst="rect">
            <a:avLst/>
          </a:prstGeom>
          <a:noFill/>
        </p:spPr>
        <p:txBody>
          <a:bodyPr wrap="square" rtlCol="0">
            <a:spAutoFit/>
          </a:bodyPr>
          <a:lstStyle/>
          <a:p>
            <a:pPr algn="ctr"/>
            <a:r>
              <a:rPr lang="en-US" sz="4800" b="1" dirty="0" err="1">
                <a:solidFill>
                  <a:srgbClr val="C00000"/>
                </a:solidFill>
                <a:latin typeface="NikoshBAN" panose="02000000000000000000" pitchFamily="2" charset="0"/>
                <a:cs typeface="NikoshBAN" panose="02000000000000000000" pitchFamily="2" charset="0"/>
              </a:rPr>
              <a:t>একলব্যের</a:t>
            </a:r>
            <a:r>
              <a:rPr lang="en-US" sz="4800" b="1" dirty="0">
                <a:solidFill>
                  <a:srgbClr val="C00000"/>
                </a:solidFill>
                <a:latin typeface="NikoshBAN" panose="02000000000000000000" pitchFamily="2" charset="0"/>
                <a:cs typeface="NikoshBAN" panose="02000000000000000000" pitchFamily="2" charset="0"/>
              </a:rPr>
              <a:t> </a:t>
            </a:r>
            <a:r>
              <a:rPr lang="en-US" sz="4800" b="1" dirty="0" err="1">
                <a:solidFill>
                  <a:srgbClr val="C00000"/>
                </a:solidFill>
                <a:latin typeface="NikoshBAN" panose="02000000000000000000" pitchFamily="2" charset="0"/>
                <a:cs typeface="NikoshBAN" panose="02000000000000000000" pitchFamily="2" charset="0"/>
              </a:rPr>
              <a:t>বীর</a:t>
            </a:r>
            <a:r>
              <a:rPr lang="en-US" sz="4800" b="1" dirty="0">
                <a:solidFill>
                  <a:srgbClr val="C00000"/>
                </a:solidFill>
                <a:latin typeface="NikoshBAN" panose="02000000000000000000" pitchFamily="2" charset="0"/>
                <a:cs typeface="NikoshBAN" panose="02000000000000000000" pitchFamily="2" charset="0"/>
              </a:rPr>
              <a:t> </a:t>
            </a:r>
            <a:r>
              <a:rPr lang="en-US" sz="4800" b="1" dirty="0" err="1">
                <a:solidFill>
                  <a:srgbClr val="C00000"/>
                </a:solidFill>
                <a:latin typeface="NikoshBAN" panose="02000000000000000000" pitchFamily="2" charset="0"/>
                <a:cs typeface="NikoshBAN" panose="02000000000000000000" pitchFamily="2" charset="0"/>
              </a:rPr>
              <a:t>হওয়ার</a:t>
            </a:r>
            <a:r>
              <a:rPr lang="en-US" sz="4800" b="1" dirty="0">
                <a:solidFill>
                  <a:srgbClr val="C00000"/>
                </a:solidFill>
                <a:latin typeface="NikoshBAN" panose="02000000000000000000" pitchFamily="2" charset="0"/>
                <a:cs typeface="NikoshBAN" panose="02000000000000000000" pitchFamily="2" charset="0"/>
              </a:rPr>
              <a:t> </a:t>
            </a:r>
            <a:r>
              <a:rPr lang="en-US" sz="4800" b="1" dirty="0" err="1">
                <a:solidFill>
                  <a:srgbClr val="C00000"/>
                </a:solidFill>
                <a:latin typeface="NikoshBAN" panose="02000000000000000000" pitchFamily="2" charset="0"/>
                <a:cs typeface="NikoshBAN" panose="02000000000000000000" pitchFamily="2" charset="0"/>
              </a:rPr>
              <a:t>ইচ্ছাশক্তি</a:t>
            </a:r>
            <a:r>
              <a:rPr lang="en-US" sz="4800" b="1" dirty="0">
                <a:solidFill>
                  <a:srgbClr val="C00000"/>
                </a:solidFill>
                <a:latin typeface="NikoshBAN" panose="02000000000000000000" pitchFamily="2" charset="0"/>
                <a:cs typeface="NikoshBAN" panose="02000000000000000000" pitchFamily="2" charset="0"/>
              </a:rPr>
              <a:t> ও </a:t>
            </a:r>
            <a:r>
              <a:rPr lang="en-US" sz="4800" b="1" dirty="0" err="1">
                <a:solidFill>
                  <a:srgbClr val="C00000"/>
                </a:solidFill>
                <a:latin typeface="NikoshBAN" panose="02000000000000000000" pitchFamily="2" charset="0"/>
                <a:cs typeface="NikoshBAN" panose="02000000000000000000" pitchFamily="2" charset="0"/>
              </a:rPr>
              <a:t>শুরুর</a:t>
            </a:r>
            <a:r>
              <a:rPr lang="en-US" sz="4800" b="1" dirty="0">
                <a:solidFill>
                  <a:srgbClr val="C00000"/>
                </a:solidFill>
                <a:latin typeface="NikoshBAN" panose="02000000000000000000" pitchFamily="2" charset="0"/>
                <a:cs typeface="NikoshBAN" panose="02000000000000000000" pitchFamily="2" charset="0"/>
              </a:rPr>
              <a:t> </a:t>
            </a:r>
            <a:r>
              <a:rPr lang="en-US" sz="4800" b="1" dirty="0" err="1">
                <a:solidFill>
                  <a:srgbClr val="C00000"/>
                </a:solidFill>
                <a:latin typeface="NikoshBAN" panose="02000000000000000000" pitchFamily="2" charset="0"/>
                <a:cs typeface="NikoshBAN" panose="02000000000000000000" pitchFamily="2" charset="0"/>
              </a:rPr>
              <a:t>দিকের</a:t>
            </a:r>
            <a:r>
              <a:rPr lang="en-US" sz="4800" b="1" dirty="0">
                <a:solidFill>
                  <a:srgbClr val="C00000"/>
                </a:solidFill>
                <a:latin typeface="NikoshBAN" panose="02000000000000000000" pitchFamily="2" charset="0"/>
                <a:cs typeface="NikoshBAN" panose="02000000000000000000" pitchFamily="2" charset="0"/>
              </a:rPr>
              <a:t> </a:t>
            </a:r>
            <a:r>
              <a:rPr lang="en-US" sz="4800" b="1" dirty="0" err="1">
                <a:solidFill>
                  <a:srgbClr val="C00000"/>
                </a:solidFill>
                <a:latin typeface="NikoshBAN" panose="02000000000000000000" pitchFamily="2" charset="0"/>
                <a:cs typeface="NikoshBAN" panose="02000000000000000000" pitchFamily="2" charset="0"/>
              </a:rPr>
              <a:t>প্রচেষ্টার</a:t>
            </a:r>
            <a:r>
              <a:rPr lang="en-US" sz="4800" b="1" dirty="0">
                <a:solidFill>
                  <a:srgbClr val="C00000"/>
                </a:solidFill>
                <a:latin typeface="NikoshBAN" panose="02000000000000000000" pitchFamily="2" charset="0"/>
                <a:cs typeface="NikoshBAN" panose="02000000000000000000" pitchFamily="2" charset="0"/>
              </a:rPr>
              <a:t> </a:t>
            </a:r>
            <a:r>
              <a:rPr lang="en-US" sz="4800" b="1" dirty="0" err="1">
                <a:solidFill>
                  <a:srgbClr val="C00000"/>
                </a:solidFill>
                <a:latin typeface="NikoshBAN" panose="02000000000000000000" pitchFamily="2" charset="0"/>
                <a:cs typeface="NikoshBAN" panose="02000000000000000000" pitchFamily="2" charset="0"/>
              </a:rPr>
              <a:t>বর্ণনা</a:t>
            </a:r>
            <a:r>
              <a:rPr lang="en-US" sz="4800" b="1" dirty="0">
                <a:solidFill>
                  <a:srgbClr val="C00000"/>
                </a:solidFill>
                <a:latin typeface="NikoshBAN" panose="02000000000000000000" pitchFamily="2" charset="0"/>
                <a:cs typeface="NikoshBAN" panose="02000000000000000000" pitchFamily="2" charset="0"/>
              </a:rPr>
              <a:t> </a:t>
            </a:r>
            <a:r>
              <a:rPr lang="en-US" sz="4800" b="1" dirty="0" err="1">
                <a:solidFill>
                  <a:srgbClr val="C00000"/>
                </a:solidFill>
                <a:latin typeface="NikoshBAN" panose="02000000000000000000" pitchFamily="2" charset="0"/>
                <a:cs typeface="NikoshBAN" panose="02000000000000000000" pitchFamily="2" charset="0"/>
              </a:rPr>
              <a:t>দাও</a:t>
            </a:r>
            <a:r>
              <a:rPr lang="en-US" sz="4800" b="1" dirty="0">
                <a:solidFill>
                  <a:srgbClr val="C00000"/>
                </a:solidFill>
                <a:latin typeface="NikoshBAN" panose="02000000000000000000" pitchFamily="2" charset="0"/>
                <a:cs typeface="NikoshBAN" panose="02000000000000000000" pitchFamily="2" charset="0"/>
              </a:rPr>
              <a:t>।</a:t>
            </a:r>
            <a:endParaRPr lang="en-US" sz="11500" b="1" dirty="0">
              <a:solidFill>
                <a:srgbClr val="C0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651495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50311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A9564BB7-AFA6-26C5-D365-A5D475E2197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83" b="483"/>
          <a:stretch>
            <a:fillRect/>
          </a:stretch>
        </p:blipFill>
        <p:spPr>
          <a:xfrm>
            <a:off x="2462359" y="2288061"/>
            <a:ext cx="1608171" cy="1592329"/>
          </a:xfrm>
        </p:spPr>
      </p:pic>
      <p:sp>
        <p:nvSpPr>
          <p:cNvPr id="6" name="TextBox 5">
            <a:extLst>
              <a:ext uri="{FF2B5EF4-FFF2-40B4-BE49-F238E27FC236}">
                <a16:creationId xmlns:a16="http://schemas.microsoft.com/office/drawing/2014/main" id="{D55BFF41-3A1B-C040-E1E2-2D8C574057FF}"/>
              </a:ext>
            </a:extLst>
          </p:cNvPr>
          <p:cNvSpPr txBox="1"/>
          <p:nvPr/>
        </p:nvSpPr>
        <p:spPr>
          <a:xfrm>
            <a:off x="1595661" y="4100980"/>
            <a:ext cx="3552357" cy="2062103"/>
          </a:xfrm>
          <a:prstGeom prst="rect">
            <a:avLst/>
          </a:prstGeom>
          <a:noFill/>
        </p:spPr>
        <p:txBody>
          <a:bodyPr wrap="square">
            <a:spAutoFit/>
          </a:bodyPr>
          <a:lstStyle/>
          <a:p>
            <a:pPr algn="ctr"/>
            <a:r>
              <a:rPr lang="bn-BD" sz="2800" dirty="0">
                <a:latin typeface="NikoshBAN" panose="02000000000000000000" pitchFamily="2" charset="0"/>
                <a:cs typeface="NikoshBAN" panose="02000000000000000000" pitchFamily="2" charset="0"/>
              </a:rPr>
              <a:t>নিগার সুলতানা</a:t>
            </a:r>
          </a:p>
          <a:p>
            <a:pPr algn="ctr"/>
            <a:r>
              <a:rPr lang="bn-BD" sz="2400" dirty="0">
                <a:latin typeface="NikoshBAN" panose="02000000000000000000" pitchFamily="2" charset="0"/>
                <a:cs typeface="NikoshBAN" panose="02000000000000000000" pitchFamily="2" charset="0"/>
              </a:rPr>
              <a:t>সহকারী শিক্ষক</a:t>
            </a:r>
          </a:p>
          <a:p>
            <a:pPr algn="ctr"/>
            <a:r>
              <a:rPr lang="bn-BD" sz="2400" dirty="0">
                <a:latin typeface="NikoshBAN" panose="02000000000000000000" pitchFamily="2" charset="0"/>
                <a:cs typeface="NikoshBAN" panose="02000000000000000000" pitchFamily="2" charset="0"/>
              </a:rPr>
              <a:t>ঝিলটুলী সরকারি প্রাথমিক বিদ্যালয়</a:t>
            </a:r>
          </a:p>
          <a:p>
            <a:pPr algn="ctr"/>
            <a:r>
              <a:rPr lang="bn-BD" sz="2400" dirty="0">
                <a:latin typeface="NikoshBAN" panose="02000000000000000000" pitchFamily="2" charset="0"/>
                <a:cs typeface="NikoshBAN" panose="02000000000000000000" pitchFamily="2" charset="0"/>
              </a:rPr>
              <a:t>ফরিদপুর সদর- ফরিদপুর।</a:t>
            </a:r>
          </a:p>
          <a:p>
            <a:pPr algn="ctr"/>
            <a:r>
              <a:rPr lang="bn-BD" sz="2400" dirty="0">
                <a:latin typeface="Times New Roman" panose="02020603050405020304" pitchFamily="18" charset="0"/>
                <a:cs typeface="Times New Roman" panose="02020603050405020304" pitchFamily="18" charset="0"/>
                <a:hlinkClick r:id="rId3"/>
              </a:rPr>
              <a:t>nigar.dipty@gmail.com</a:t>
            </a:r>
            <a:r>
              <a:rPr lang="bn-BD" sz="2400" dirty="0">
                <a:latin typeface="Times New Roman" panose="02020603050405020304" pitchFamily="18" charset="0"/>
                <a:cs typeface="Times New Roman" panose="02020603050405020304" pitchFamily="18" charset="0"/>
              </a:rPr>
              <a:t>  </a:t>
            </a:r>
            <a:endParaRPr lang="en-US" sz="2000" dirty="0" err="1">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997B375-C226-B311-F99E-B9F5F406BAFD}"/>
              </a:ext>
            </a:extLst>
          </p:cNvPr>
          <p:cNvSpPr txBox="1"/>
          <p:nvPr/>
        </p:nvSpPr>
        <p:spPr>
          <a:xfrm>
            <a:off x="6541520" y="4347201"/>
            <a:ext cx="4705599" cy="1569660"/>
          </a:xfrm>
          <a:prstGeom prst="rect">
            <a:avLst/>
          </a:prstGeom>
          <a:noFill/>
        </p:spPr>
        <p:txBody>
          <a:bodyPr wrap="square" rtlCol="0">
            <a:spAutoFit/>
          </a:bodyPr>
          <a:lstStyle/>
          <a:p>
            <a:pPr algn="ctr"/>
            <a:r>
              <a:rPr lang="bn-IN" sz="2400" dirty="0">
                <a:latin typeface="NikoshBAN" panose="02000000000000000000" pitchFamily="2" charset="0"/>
                <a:cs typeface="NikoshBAN" panose="02000000000000000000" pitchFamily="2" charset="0"/>
              </a:rPr>
              <a:t>শ্রেণিঃ </a:t>
            </a:r>
            <a:r>
              <a:rPr lang="bn-BD" sz="2400" dirty="0">
                <a:latin typeface="NikoshBAN" panose="02000000000000000000" pitchFamily="2" charset="0"/>
                <a:cs typeface="NikoshBAN" panose="02000000000000000000" pitchFamily="2" charset="0"/>
              </a:rPr>
              <a:t>৫ম </a:t>
            </a:r>
            <a:endParaRPr lang="bn-IN" sz="2400" dirty="0">
              <a:latin typeface="NikoshBAN" panose="02000000000000000000" pitchFamily="2" charset="0"/>
              <a:cs typeface="NikoshBAN" panose="02000000000000000000" pitchFamily="2" charset="0"/>
            </a:endParaRPr>
          </a:p>
          <a:p>
            <a:pPr algn="ctr"/>
            <a:r>
              <a:rPr lang="bn-IN" sz="2400" dirty="0">
                <a:latin typeface="NikoshBAN" panose="02000000000000000000" pitchFamily="2" charset="0"/>
                <a:cs typeface="NikoshBAN" panose="02000000000000000000" pitchFamily="2" charset="0"/>
              </a:rPr>
              <a:t>বিষয়ঃ বাংলা</a:t>
            </a:r>
          </a:p>
          <a:p>
            <a:pPr algn="ctr"/>
            <a:r>
              <a:rPr lang="bn-IN" sz="2400" dirty="0">
                <a:latin typeface="NikoshBAN" panose="02000000000000000000" pitchFamily="2" charset="0"/>
                <a:cs typeface="NikoshBAN" panose="02000000000000000000" pitchFamily="2" charset="0"/>
              </a:rPr>
              <a:t>পাঠ শিরোনামঃ</a:t>
            </a:r>
            <a:r>
              <a:rPr lang="bn-BD" sz="2400" dirty="0">
                <a:latin typeface="NikoshBAN" panose="02000000000000000000" pitchFamily="2" charset="0"/>
                <a:cs typeface="NikoshBAN" panose="02000000000000000000" pitchFamily="2" charset="0"/>
              </a:rPr>
              <a:t> </a:t>
            </a:r>
            <a:r>
              <a:rPr lang="en-US" sz="2400" dirty="0" err="1">
                <a:latin typeface="NikoshBAN" panose="02000000000000000000" pitchFamily="2" charset="0"/>
                <a:cs typeface="NikoshBAN" panose="02000000000000000000" pitchFamily="2" charset="0"/>
              </a:rPr>
              <a:t>শিষ্যের</a:t>
            </a:r>
            <a:r>
              <a:rPr lang="en-US" sz="2400" dirty="0">
                <a:latin typeface="NikoshBAN" panose="02000000000000000000" pitchFamily="2" charset="0"/>
                <a:cs typeface="NikoshBAN" panose="02000000000000000000" pitchFamily="2" charset="0"/>
              </a:rPr>
              <a:t> </a:t>
            </a:r>
            <a:r>
              <a:rPr lang="en-US" sz="2400" dirty="0" err="1">
                <a:latin typeface="NikoshBAN" panose="02000000000000000000" pitchFamily="2" charset="0"/>
                <a:cs typeface="NikoshBAN" panose="02000000000000000000" pitchFamily="2" charset="0"/>
              </a:rPr>
              <a:t>সাধনা</a:t>
            </a:r>
            <a:endParaRPr lang="bn-BD" sz="2400" dirty="0">
              <a:latin typeface="NikoshBAN" panose="02000000000000000000" pitchFamily="2" charset="0"/>
              <a:cs typeface="NikoshBAN" panose="02000000000000000000" pitchFamily="2" charset="0"/>
            </a:endParaRPr>
          </a:p>
          <a:p>
            <a:pPr algn="ctr"/>
            <a:r>
              <a:rPr lang="bn-IN" sz="2400" dirty="0">
                <a:latin typeface="NikoshBAN" panose="02000000000000000000" pitchFamily="2" charset="0"/>
                <a:cs typeface="NikoshBAN" panose="02000000000000000000" pitchFamily="2" charset="0"/>
              </a:rPr>
              <a:t>পাঠ্যাংশঃ</a:t>
            </a:r>
            <a:r>
              <a:rPr lang="bn-BD" sz="2400" dirty="0">
                <a:latin typeface="NikoshBAN" panose="02000000000000000000" pitchFamily="2" charset="0"/>
                <a:cs typeface="NikoshBAN" panose="02000000000000000000" pitchFamily="2" charset="0"/>
              </a:rPr>
              <a:t> কে এমন ...... উত্তর দিলো সে।</a:t>
            </a:r>
            <a:endParaRPr lang="as-IN" sz="2400" dirty="0">
              <a:latin typeface="NikoshBAN" panose="02000000000000000000" pitchFamily="2" charset="0"/>
              <a:cs typeface="NikoshBAN" panose="02000000000000000000" pitchFamily="2" charset="0"/>
            </a:endParaRPr>
          </a:p>
        </p:txBody>
      </p:sp>
      <p:sp>
        <p:nvSpPr>
          <p:cNvPr id="5" name="Picture Placeholder 4">
            <a:extLst>
              <a:ext uri="{FF2B5EF4-FFF2-40B4-BE49-F238E27FC236}">
                <a16:creationId xmlns:a16="http://schemas.microsoft.com/office/drawing/2014/main" id="{499547C5-2CD4-ACAE-D39E-77A56E4E9735}"/>
              </a:ext>
            </a:extLst>
          </p:cNvPr>
          <p:cNvSpPr>
            <a:spLocks noGrp="1"/>
          </p:cNvSpPr>
          <p:nvPr>
            <p:ph type="pic" sz="quarter" idx="11"/>
          </p:nvPr>
        </p:nvSpPr>
        <p:spPr/>
      </p:sp>
      <p:pic>
        <p:nvPicPr>
          <p:cNvPr id="7" name="Picture 6">
            <a:extLst>
              <a:ext uri="{FF2B5EF4-FFF2-40B4-BE49-F238E27FC236}">
                <a16:creationId xmlns:a16="http://schemas.microsoft.com/office/drawing/2014/main" id="{F4B20EC6-0042-5C80-F1DA-5531C7AD2B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7616" y="2241811"/>
            <a:ext cx="1970252" cy="2085755"/>
          </a:xfrm>
          <a:prstGeom prst="rect">
            <a:avLst/>
          </a:prstGeom>
        </p:spPr>
      </p:pic>
    </p:spTree>
    <p:extLst>
      <p:ext uri="{BB962C8B-B14F-4D97-AF65-F5344CB8AC3E}">
        <p14:creationId xmlns:p14="http://schemas.microsoft.com/office/powerpoint/2010/main" val="3506235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E2208-8D31-82B0-DB7D-AC0C534759C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43553CC-5E33-2232-4DC3-F2909CDF8E22}"/>
              </a:ext>
            </a:extLst>
          </p:cNvPr>
          <p:cNvSpPr txBox="1"/>
          <p:nvPr/>
        </p:nvSpPr>
        <p:spPr>
          <a:xfrm>
            <a:off x="846992" y="718599"/>
            <a:ext cx="10498016" cy="5016758"/>
          </a:xfrm>
          <a:prstGeom prst="rect">
            <a:avLst/>
          </a:prstGeom>
          <a:noFill/>
        </p:spPr>
        <p:txBody>
          <a:bodyPr wrap="square">
            <a:spAutoFit/>
          </a:bodyPr>
          <a:lstStyle/>
          <a:p>
            <a:r>
              <a:rPr lang="en-US" sz="4000" dirty="0" err="1">
                <a:latin typeface="NikoshBAN" panose="02000000000000000000" pitchFamily="2" charset="0"/>
                <a:cs typeface="NikoshBAN" panose="02000000000000000000" pitchFamily="2" charset="0"/>
              </a:rPr>
              <a:t>শিখনফল</a:t>
            </a:r>
            <a:endParaRPr lang="en-US" sz="4000" dirty="0">
              <a:latin typeface="NikoshBAN" panose="02000000000000000000" pitchFamily="2" charset="0"/>
              <a:cs typeface="NikoshBAN" panose="02000000000000000000" pitchFamily="2" charset="0"/>
            </a:endParaRPr>
          </a:p>
          <a:p>
            <a:r>
              <a:rPr lang="en-US" sz="4000" dirty="0">
                <a:latin typeface="NikoshBAN" panose="02000000000000000000" pitchFamily="2" charset="0"/>
                <a:cs typeface="NikoshBAN" panose="02000000000000000000" pitchFamily="2" charset="0"/>
              </a:rPr>
              <a:t>১.১.২ </a:t>
            </a:r>
            <a:r>
              <a:rPr lang="en-US" sz="4000" dirty="0" err="1">
                <a:latin typeface="NikoshBAN" panose="02000000000000000000" pitchFamily="2" charset="0"/>
                <a:cs typeface="NikoshBAN" panose="02000000000000000000" pitchFamily="2" charset="0"/>
              </a:rPr>
              <a:t>বিভিন্ন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ধরনের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বাক্য</a:t>
            </a:r>
            <a:r>
              <a:rPr lang="en-US" sz="4000" dirty="0">
                <a:latin typeface="NikoshBAN" panose="02000000000000000000" pitchFamily="2" charset="0"/>
                <a:cs typeface="NikoshBAN" panose="02000000000000000000" pitchFamily="2" charset="0"/>
              </a:rPr>
              <a:t> ও </a:t>
            </a:r>
            <a:r>
              <a:rPr lang="en-US" sz="4000" dirty="0" err="1">
                <a:latin typeface="NikoshBAN" panose="02000000000000000000" pitchFamily="2" charset="0"/>
                <a:cs typeface="NikoshBAN" panose="02000000000000000000" pitchFamily="2" charset="0"/>
              </a:rPr>
              <a:t>শব্দে</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ব্যবহৃত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ফলাযুক্ত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যুক্তবর্ণের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ধ্বনি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শুনে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নতুন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বাক্য</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বলতে</a:t>
            </a:r>
            <a:r>
              <a:rPr lang="en-US" sz="4000" dirty="0">
                <a:latin typeface="NikoshBAN" panose="02000000000000000000" pitchFamily="2" charset="0"/>
                <a:cs typeface="NikoshBAN" panose="02000000000000000000" pitchFamily="2" charset="0"/>
              </a:rPr>
              <a:t>/</a:t>
            </a:r>
            <a:r>
              <a:rPr lang="en-US" sz="4000" dirty="0" err="1">
                <a:latin typeface="NikoshBAN" panose="02000000000000000000" pitchFamily="2" charset="0"/>
                <a:cs typeface="NikoshBAN" panose="02000000000000000000" pitchFamily="2" charset="0"/>
              </a:rPr>
              <a:t>লিখতে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পারবে</a:t>
            </a:r>
            <a:r>
              <a:rPr lang="en-US" sz="4000" dirty="0">
                <a:latin typeface="NikoshBAN" panose="02000000000000000000" pitchFamily="2" charset="0"/>
                <a:cs typeface="NikoshBAN" panose="02000000000000000000" pitchFamily="2" charset="0"/>
              </a:rPr>
              <a:t>।</a:t>
            </a:r>
          </a:p>
          <a:p>
            <a:r>
              <a:rPr lang="en-US" sz="4000" dirty="0">
                <a:latin typeface="NikoshBAN" panose="02000000000000000000" pitchFamily="2" charset="0"/>
                <a:cs typeface="NikoshBAN" panose="02000000000000000000" pitchFamily="2" charset="0"/>
              </a:rPr>
              <a:t>৮.১.৪ </a:t>
            </a:r>
            <a:r>
              <a:rPr lang="en-US" sz="4000" dirty="0" err="1">
                <a:latin typeface="NikoshBAN" panose="02000000000000000000" pitchFamily="2" charset="0"/>
                <a:cs typeface="NikoshBAN" panose="02000000000000000000" pitchFamily="2" charset="0"/>
              </a:rPr>
              <a:t>সাবলীলভাবে</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স্পষ্ট</a:t>
            </a:r>
            <a:r>
              <a:rPr lang="en-US" sz="4000" dirty="0">
                <a:latin typeface="NikoshBAN" panose="02000000000000000000" pitchFamily="2" charset="0"/>
                <a:cs typeface="NikoshBAN" panose="02000000000000000000" pitchFamily="2" charset="0"/>
              </a:rPr>
              <a:t> ও </a:t>
            </a:r>
            <a:r>
              <a:rPr lang="en-US" sz="4000" dirty="0" err="1">
                <a:latin typeface="NikoshBAN" panose="02000000000000000000" pitchFamily="2" charset="0"/>
                <a:cs typeface="NikoshBAN" panose="02000000000000000000" pitchFamily="2" charset="0"/>
              </a:rPr>
              <a:t>শুদ্ধ</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উচ্চারণে</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গল্পের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কাহিনি</a:t>
            </a:r>
            <a:r>
              <a:rPr lang="en-US" sz="4000" dirty="0">
                <a:latin typeface="NikoshBAN" panose="02000000000000000000" pitchFamily="2" charset="0"/>
                <a:cs typeface="NikoshBAN" panose="02000000000000000000" pitchFamily="2" charset="0"/>
              </a:rPr>
              <a:t>/</a:t>
            </a:r>
            <a:r>
              <a:rPr lang="en-US" sz="4000" dirty="0" err="1">
                <a:latin typeface="NikoshBAN" panose="02000000000000000000" pitchFamily="2" charset="0"/>
                <a:cs typeface="NikoshBAN" panose="02000000000000000000" pitchFamily="2" charset="0"/>
              </a:rPr>
              <a:t>বিষয়বস্তু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বুঝে</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বলতে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পারবে</a:t>
            </a:r>
            <a:r>
              <a:rPr lang="en-US" sz="4000" dirty="0">
                <a:latin typeface="NikoshBAN" panose="02000000000000000000" pitchFamily="2" charset="0"/>
                <a:cs typeface="NikoshBAN" panose="02000000000000000000" pitchFamily="2" charset="0"/>
              </a:rPr>
              <a:t>।</a:t>
            </a:r>
          </a:p>
          <a:p>
            <a:r>
              <a:rPr lang="en-US" sz="4000" dirty="0">
                <a:latin typeface="NikoshBAN" panose="02000000000000000000" pitchFamily="2" charset="0"/>
                <a:cs typeface="NikoshBAN" panose="02000000000000000000" pitchFamily="2" charset="0"/>
              </a:rPr>
              <a:t>৯.১.২ </a:t>
            </a:r>
            <a:r>
              <a:rPr lang="en-US" sz="4000" dirty="0" err="1">
                <a:latin typeface="NikoshBAN" panose="02000000000000000000" pitchFamily="2" charset="0"/>
                <a:cs typeface="NikoshBAN" panose="02000000000000000000" pitchFamily="2" charset="0"/>
              </a:rPr>
              <a:t>স্পষ্ট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স্বরে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শুদ্ধ</a:t>
            </a:r>
            <a:r>
              <a:rPr lang="en-US" sz="4000" dirty="0">
                <a:latin typeface="NikoshBAN" panose="02000000000000000000" pitchFamily="2" charset="0"/>
                <a:cs typeface="NikoshBAN" panose="02000000000000000000" pitchFamily="2" charset="0"/>
              </a:rPr>
              <a:t> ও </a:t>
            </a:r>
            <a:r>
              <a:rPr lang="en-US" sz="4000" dirty="0" err="1">
                <a:latin typeface="NikoshBAN" panose="02000000000000000000" pitchFamily="2" charset="0"/>
                <a:cs typeface="NikoshBAN" panose="02000000000000000000" pitchFamily="2" charset="0"/>
              </a:rPr>
              <a:t>প্রমিত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উচ্চারণে</a:t>
            </a:r>
            <a:r>
              <a:rPr lang="en-US" sz="4000" dirty="0">
                <a:latin typeface="NikoshBAN" panose="02000000000000000000" pitchFamily="2" charset="0"/>
                <a:cs typeface="NikoshBAN" panose="02000000000000000000" pitchFamily="2" charset="0"/>
              </a:rPr>
              <a:t> ও </a:t>
            </a:r>
            <a:r>
              <a:rPr lang="en-US" sz="4000" dirty="0" err="1">
                <a:latin typeface="NikoshBAN" panose="02000000000000000000" pitchFamily="2" charset="0"/>
                <a:cs typeface="NikoshBAN" panose="02000000000000000000" pitchFamily="2" charset="0"/>
              </a:rPr>
              <a:t>সাবলীলভাবে</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ফলাযুক্ত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যুক্তবর্ণ</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সহযোগে</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গঠিত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নতুন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শব্দ</a:t>
            </a:r>
            <a:r>
              <a:rPr lang="en-US" sz="4000" dirty="0">
                <a:latin typeface="NikoshBAN" panose="02000000000000000000" pitchFamily="2" charset="0"/>
                <a:cs typeface="NikoshBAN" panose="02000000000000000000" pitchFamily="2" charset="0"/>
              </a:rPr>
              <a:t> ও </a:t>
            </a:r>
            <a:r>
              <a:rPr lang="en-US" sz="4000" dirty="0" err="1">
                <a:latin typeface="NikoshBAN" panose="02000000000000000000" pitchFamily="2" charset="0"/>
                <a:cs typeface="NikoshBAN" panose="02000000000000000000" pitchFamily="2" charset="0"/>
              </a:rPr>
              <a:t>বাক্য</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পড়তে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পারবে</a:t>
            </a:r>
            <a:r>
              <a:rPr lang="en-US" sz="4000" dirty="0">
                <a:latin typeface="NikoshBAN" panose="02000000000000000000" pitchFamily="2" charset="0"/>
                <a:cs typeface="NikoshBAN" panose="02000000000000000000" pitchFamily="2" charset="0"/>
              </a:rPr>
              <a:t>।</a:t>
            </a:r>
          </a:p>
          <a:p>
            <a:r>
              <a:rPr lang="en-US" sz="4000" dirty="0">
                <a:latin typeface="NikoshBAN" panose="02000000000000000000" pitchFamily="2" charset="0"/>
                <a:cs typeface="NikoshBAN" panose="02000000000000000000" pitchFamily="2" charset="0"/>
              </a:rPr>
              <a:t>১৬.১.৩ </a:t>
            </a:r>
            <a:r>
              <a:rPr lang="en-US" sz="4000" dirty="0" err="1">
                <a:latin typeface="NikoshBAN" panose="02000000000000000000" pitchFamily="2" charset="0"/>
                <a:cs typeface="NikoshBAN" panose="02000000000000000000" pitchFamily="2" charset="0"/>
              </a:rPr>
              <a:t>পাঠের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অন্তর্ভুক্ত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গল্পাংশ</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নিজের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মতো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লিখতে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পারবে</a:t>
            </a:r>
            <a:r>
              <a:rPr lang="en-US" sz="40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3353909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131D0-77EF-7459-8FA9-0AF36AC6D8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529C00-FB2C-2A92-CDA0-32F052B1D482}"/>
              </a:ext>
            </a:extLst>
          </p:cNvPr>
          <p:cNvSpPr txBox="1"/>
          <p:nvPr/>
        </p:nvSpPr>
        <p:spPr>
          <a:xfrm>
            <a:off x="786911" y="1527336"/>
            <a:ext cx="10618177" cy="4401205"/>
          </a:xfrm>
          <a:prstGeom prst="rect">
            <a:avLst/>
          </a:prstGeom>
          <a:noFill/>
        </p:spPr>
        <p:txBody>
          <a:bodyPr wrap="square" rtlCol="0">
            <a:spAutoFit/>
          </a:bodyPr>
          <a:lstStyle/>
          <a:p>
            <a:pPr marL="571500" indent="-571500">
              <a:buFont typeface="Wingdings" panose="05000000000000000000" pitchFamily="2" charset="2"/>
              <a:buChar char="Ø"/>
            </a:pPr>
            <a:r>
              <a:rPr lang="en-US" sz="4000" b="1" dirty="0" err="1">
                <a:solidFill>
                  <a:srgbClr val="C00000"/>
                </a:solidFill>
                <a:latin typeface="NikoshBAN" panose="02000000000000000000" pitchFamily="2" charset="0"/>
                <a:cs typeface="NikoshBAN" panose="02000000000000000000" pitchFamily="2" charset="0"/>
              </a:rPr>
              <a:t>তৃতীয়</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রাজপুত্র</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বনে</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কী</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দেখে</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অবাক</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হয়ে</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দাঁড়িয়ে</a:t>
            </a:r>
            <a:r>
              <a:rPr lang="en-US" sz="4000" b="1" dirty="0">
                <a:solidFill>
                  <a:srgbClr val="C00000"/>
                </a:solidFill>
                <a:latin typeface="NikoshBAN" panose="02000000000000000000" pitchFamily="2" charset="0"/>
                <a:cs typeface="NikoshBAN" panose="02000000000000000000" pitchFamily="2" charset="0"/>
              </a:rPr>
              <a:t> </a:t>
            </a:r>
            <a:r>
              <a:rPr lang="en-US" sz="4000" b="1" dirty="0" err="1">
                <a:solidFill>
                  <a:srgbClr val="C00000"/>
                </a:solidFill>
                <a:latin typeface="NikoshBAN" panose="02000000000000000000" pitchFamily="2" charset="0"/>
                <a:cs typeface="NikoshBAN" panose="02000000000000000000" pitchFamily="2" charset="0"/>
              </a:rPr>
              <a:t>থাকলেন</a:t>
            </a:r>
            <a:r>
              <a:rPr lang="en-US" sz="4000" b="1" dirty="0">
                <a:solidFill>
                  <a:srgbClr val="C00000"/>
                </a:solidFill>
                <a:latin typeface="NikoshBAN" panose="02000000000000000000" pitchFamily="2" charset="0"/>
                <a:cs typeface="NikoshBAN" panose="02000000000000000000" pitchFamily="2" charset="0"/>
              </a:rPr>
              <a:t>?</a:t>
            </a:r>
          </a:p>
          <a:p>
            <a:r>
              <a:rPr lang="en-US" sz="4000" dirty="0" err="1">
                <a:latin typeface="NikoshBAN" panose="02000000000000000000" pitchFamily="2" charset="0"/>
                <a:cs typeface="NikoshBAN" panose="02000000000000000000" pitchFamily="2" charset="0"/>
              </a:rPr>
              <a:t>উত্তর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তৃতীয়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রাজপুত্র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দেখলেন</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তাঁর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শিকারি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কুকুরটি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ফিরে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এসেছে</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কিন্তু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তার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মুখের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চারপাশে</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পাঁচটি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তির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বিঁধে</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আছে</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অবাক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হওয়ার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বিষয়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ছিল</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এই</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যে</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কুকুরটির</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মুখে</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এক</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ফোঁটা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রক্ত</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নেই</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এবং</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সে</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যন্ত্রণায়</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কাঁদছে</a:t>
            </a:r>
            <a:r>
              <a:rPr lang="en-US" sz="4000" dirty="0">
                <a:latin typeface="NikoshBAN" panose="02000000000000000000" pitchFamily="2" charset="0"/>
                <a:cs typeface="NikoshBAN" panose="02000000000000000000" pitchFamily="2" charset="0"/>
              </a:rPr>
              <a:t> </a:t>
            </a:r>
            <a:r>
              <a:rPr lang="en-US" sz="4000" dirty="0" err="1">
                <a:latin typeface="NikoshBAN" panose="02000000000000000000" pitchFamily="2" charset="0"/>
                <a:cs typeface="NikoshBAN" panose="02000000000000000000" pitchFamily="2" charset="0"/>
              </a:rPr>
              <a:t>না</a:t>
            </a:r>
            <a:r>
              <a:rPr lang="en-US" sz="4000" dirty="0">
                <a:latin typeface="NikoshBAN" panose="02000000000000000000" pitchFamily="2" charset="0"/>
                <a:cs typeface="NikoshBAN" panose="02000000000000000000" pitchFamily="2" charset="0"/>
              </a:rPr>
              <a:t>।</a:t>
            </a:r>
            <a:endParaRPr lang="bn-BD" sz="4000" dirty="0">
              <a:latin typeface="NikoshBAN" panose="02000000000000000000" pitchFamily="2" charset="0"/>
              <a:cs typeface="NikoshBAN" panose="02000000000000000000" pitchFamily="2" charset="0"/>
            </a:endParaRPr>
          </a:p>
          <a:p>
            <a:pPr marL="571500" indent="-571500">
              <a:buFont typeface="Wingdings" panose="05000000000000000000" pitchFamily="2" charset="2"/>
              <a:buChar char="Ø"/>
            </a:pPr>
            <a:r>
              <a:rPr lang="bn-BD" sz="4000" b="1" dirty="0">
                <a:solidFill>
                  <a:srgbClr val="C00000"/>
                </a:solidFill>
                <a:latin typeface="NikoshBAN" panose="02000000000000000000" pitchFamily="2" charset="0"/>
                <a:cs typeface="NikoshBAN" panose="02000000000000000000" pitchFamily="2" charset="0"/>
              </a:rPr>
              <a:t>মলিন শব্দের বিপরীত শব্দ কোনটি? </a:t>
            </a:r>
          </a:p>
          <a:p>
            <a:r>
              <a:rPr lang="bn-BD" sz="4000" dirty="0">
                <a:latin typeface="NikoshBAN" panose="02000000000000000000" pitchFamily="2" charset="0"/>
                <a:cs typeface="NikoshBAN" panose="02000000000000000000" pitchFamily="2" charset="0"/>
              </a:rPr>
              <a:t>উত্তর- মলিন শব্দের বিপরীত শব্দ </a:t>
            </a:r>
            <a:r>
              <a:rPr lang="en-US" sz="4000" dirty="0" err="1">
                <a:latin typeface="NikoshBAN" panose="02000000000000000000" pitchFamily="2" charset="0"/>
                <a:cs typeface="NikoshBAN" panose="02000000000000000000" pitchFamily="2" charset="0"/>
              </a:rPr>
              <a:t>উজ্জ্বল</a:t>
            </a:r>
            <a:r>
              <a:rPr lang="bn-BD" sz="4000" dirty="0">
                <a:latin typeface="NikoshBAN" panose="02000000000000000000" pitchFamily="2" charset="0"/>
                <a:cs typeface="NikoshBAN" panose="02000000000000000000" pitchFamily="2" charset="0"/>
              </a:rPr>
              <a:t>। </a:t>
            </a:r>
            <a:endParaRPr lang="en-US" sz="40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44106AAB-39A0-CFA9-A610-3BE2D83E5289}"/>
              </a:ext>
            </a:extLst>
          </p:cNvPr>
          <p:cNvSpPr txBox="1"/>
          <p:nvPr/>
        </p:nvSpPr>
        <p:spPr>
          <a:xfrm>
            <a:off x="4232029" y="544738"/>
            <a:ext cx="3727939" cy="769441"/>
          </a:xfrm>
          <a:prstGeom prst="rect">
            <a:avLst/>
          </a:prstGeom>
          <a:noFill/>
        </p:spPr>
        <p:txBody>
          <a:bodyPr wrap="square" rtlCol="0">
            <a:spAutoFit/>
          </a:bodyPr>
          <a:lstStyle/>
          <a:p>
            <a:pPr algn="l"/>
            <a:r>
              <a:rPr lang="bn-BD" sz="4400" b="1" u="sng" dirty="0">
                <a:solidFill>
                  <a:schemeClr val="accent1">
                    <a:lumMod val="50000"/>
                  </a:schemeClr>
                </a:solidFill>
                <a:latin typeface="NikoshBAN" panose="02000000000000000000" pitchFamily="2" charset="0"/>
                <a:cs typeface="NikoshBAN" panose="02000000000000000000" pitchFamily="2" charset="0"/>
              </a:rPr>
              <a:t>মুখে মুখে উত্তর বলি</a:t>
            </a:r>
            <a:endParaRPr lang="en-US" sz="4400" b="1" u="sng" dirty="0">
              <a:solidFill>
                <a:schemeClr val="accent1">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16676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 calcmode="lin" valueType="num">
                                      <p:cBhvr>
                                        <p:cTn id="14"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F0070-4A70-BC9B-BB31-81BB4FD83C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359B3E9-4662-659B-B66B-773D2F1A7006}"/>
              </a:ext>
            </a:extLst>
          </p:cNvPr>
          <p:cNvSpPr txBox="1"/>
          <p:nvPr/>
        </p:nvSpPr>
        <p:spPr>
          <a:xfrm>
            <a:off x="2787015" y="442848"/>
            <a:ext cx="6617970" cy="1323439"/>
          </a:xfrm>
          <a:prstGeom prst="rect">
            <a:avLst/>
          </a:prstGeom>
          <a:noFill/>
        </p:spPr>
        <p:txBody>
          <a:bodyPr wrap="square" rtlCol="0">
            <a:spAutoFit/>
          </a:bodyPr>
          <a:lstStyle/>
          <a:p>
            <a:pPr algn="ctr"/>
            <a:r>
              <a:rPr lang="bn-BD" sz="8000" dirty="0">
                <a:latin typeface="NikoshBAN" panose="02000000000000000000" pitchFamily="2" charset="0"/>
                <a:cs typeface="NikoshBAN" panose="02000000000000000000" pitchFamily="2" charset="0"/>
              </a:rPr>
              <a:t>আজ আমরা পড়বো</a:t>
            </a:r>
          </a:p>
        </p:txBody>
      </p:sp>
      <p:pic>
        <p:nvPicPr>
          <p:cNvPr id="3" name="Picture 2">
            <a:extLst>
              <a:ext uri="{FF2B5EF4-FFF2-40B4-BE49-F238E27FC236}">
                <a16:creationId xmlns:a16="http://schemas.microsoft.com/office/drawing/2014/main" id="{A537B092-9081-2E9E-D119-66812034C860}"/>
              </a:ext>
            </a:extLst>
          </p:cNvPr>
          <p:cNvPicPr>
            <a:picLocks noChangeAspect="1"/>
          </p:cNvPicPr>
          <p:nvPr/>
        </p:nvPicPr>
        <p:blipFill>
          <a:blip r:embed="rId2">
            <a:extLst>
              <a:ext uri="{28A0092B-C50C-407E-A947-70E740481C1C}">
                <a14:useLocalDpi xmlns:a14="http://schemas.microsoft.com/office/drawing/2010/main" val="0"/>
              </a:ext>
            </a:extLst>
          </a:blip>
          <a:srcRect l="32705" t="19501" r="34221" b="2589"/>
          <a:stretch>
            <a:fillRect/>
          </a:stretch>
        </p:blipFill>
        <p:spPr>
          <a:xfrm>
            <a:off x="787561" y="1766287"/>
            <a:ext cx="3512705" cy="4361500"/>
          </a:xfrm>
          <a:prstGeom prst="rect">
            <a:avLst/>
          </a:prstGeom>
          <a:ln w="38100">
            <a:solidFill>
              <a:schemeClr val="accent1">
                <a:lumMod val="50000"/>
              </a:schemeClr>
            </a:solidFill>
          </a:ln>
        </p:spPr>
      </p:pic>
      <p:sp>
        <p:nvSpPr>
          <p:cNvPr id="4" name="TextBox 3">
            <a:extLst>
              <a:ext uri="{FF2B5EF4-FFF2-40B4-BE49-F238E27FC236}">
                <a16:creationId xmlns:a16="http://schemas.microsoft.com/office/drawing/2014/main" id="{7873D50B-A5C1-4C9E-4FEB-B10F48C01B54}"/>
              </a:ext>
            </a:extLst>
          </p:cNvPr>
          <p:cNvSpPr txBox="1"/>
          <p:nvPr/>
        </p:nvSpPr>
        <p:spPr>
          <a:xfrm>
            <a:off x="4519247" y="3054485"/>
            <a:ext cx="7229688" cy="2462213"/>
          </a:xfrm>
          <a:prstGeom prst="rect">
            <a:avLst/>
          </a:prstGeom>
          <a:noFill/>
        </p:spPr>
        <p:txBody>
          <a:bodyPr wrap="square" rtlCol="0">
            <a:spAutoFit/>
          </a:bodyPr>
          <a:lstStyle/>
          <a:p>
            <a:pPr algn="ctr"/>
            <a:r>
              <a:rPr lang="en-US" sz="6600" b="1" dirty="0" err="1">
                <a:solidFill>
                  <a:srgbClr val="002060"/>
                </a:solidFill>
                <a:latin typeface="NikoshBAN" panose="02000000000000000000" pitchFamily="2" charset="0"/>
                <a:cs typeface="NikoshBAN" panose="02000000000000000000" pitchFamily="2" charset="0"/>
              </a:rPr>
              <a:t>শি</a:t>
            </a:r>
            <a:r>
              <a:rPr lang="en-US" sz="6600" b="1" dirty="0" err="1">
                <a:solidFill>
                  <a:srgbClr val="FFC000"/>
                </a:solidFill>
                <a:latin typeface="NikoshBAN" panose="02000000000000000000" pitchFamily="2" charset="0"/>
                <a:cs typeface="NikoshBAN" panose="02000000000000000000" pitchFamily="2" charset="0"/>
              </a:rPr>
              <a:t>ষ্যে</a:t>
            </a:r>
            <a:r>
              <a:rPr lang="en-US" sz="6600" b="1" dirty="0" err="1">
                <a:solidFill>
                  <a:srgbClr val="C00000"/>
                </a:solidFill>
                <a:latin typeface="NikoshBAN" panose="02000000000000000000" pitchFamily="2" charset="0"/>
                <a:cs typeface="NikoshBAN" panose="02000000000000000000" pitchFamily="2" charset="0"/>
              </a:rPr>
              <a:t>র</a:t>
            </a:r>
            <a:r>
              <a:rPr lang="en-US" sz="6600" b="1" dirty="0">
                <a:latin typeface="NikoshBAN" panose="02000000000000000000" pitchFamily="2" charset="0"/>
                <a:cs typeface="NikoshBAN" panose="02000000000000000000" pitchFamily="2" charset="0"/>
              </a:rPr>
              <a:t> </a:t>
            </a:r>
            <a:r>
              <a:rPr lang="en-US" sz="6600" b="1" dirty="0" err="1">
                <a:solidFill>
                  <a:schemeClr val="accent1">
                    <a:lumMod val="50000"/>
                  </a:schemeClr>
                </a:solidFill>
                <a:latin typeface="NikoshBAN" panose="02000000000000000000" pitchFamily="2" charset="0"/>
                <a:cs typeface="NikoshBAN" panose="02000000000000000000" pitchFamily="2" charset="0"/>
              </a:rPr>
              <a:t>সা</a:t>
            </a:r>
            <a:r>
              <a:rPr lang="en-US" sz="6600" b="1" dirty="0" err="1">
                <a:solidFill>
                  <a:schemeClr val="accent6">
                    <a:lumMod val="75000"/>
                  </a:schemeClr>
                </a:solidFill>
                <a:latin typeface="NikoshBAN" panose="02000000000000000000" pitchFamily="2" charset="0"/>
                <a:cs typeface="NikoshBAN" panose="02000000000000000000" pitchFamily="2" charset="0"/>
              </a:rPr>
              <a:t>ধ</a:t>
            </a:r>
            <a:r>
              <a:rPr lang="en-US" sz="6600" b="1" dirty="0" err="1">
                <a:solidFill>
                  <a:srgbClr val="7030A0"/>
                </a:solidFill>
                <a:latin typeface="NikoshBAN" panose="02000000000000000000" pitchFamily="2" charset="0"/>
                <a:cs typeface="NikoshBAN" panose="02000000000000000000" pitchFamily="2" charset="0"/>
              </a:rPr>
              <a:t>না</a:t>
            </a:r>
            <a:endParaRPr lang="bn-BD" sz="6600" b="1" dirty="0">
              <a:solidFill>
                <a:srgbClr val="7030A0"/>
              </a:solidFill>
              <a:latin typeface="NikoshBAN" panose="02000000000000000000" pitchFamily="2" charset="0"/>
              <a:cs typeface="NikoshBAN" panose="02000000000000000000" pitchFamily="2" charset="0"/>
            </a:endParaRPr>
          </a:p>
          <a:p>
            <a:pPr algn="ctr"/>
            <a:r>
              <a:rPr lang="bn-IN" sz="4400" dirty="0">
                <a:latin typeface="NikoshBAN" panose="02000000000000000000" pitchFamily="2" charset="0"/>
                <a:cs typeface="NikoshBAN" panose="02000000000000000000" pitchFamily="2" charset="0"/>
              </a:rPr>
              <a:t>পাঠ্যাংশঃ</a:t>
            </a:r>
            <a:r>
              <a:rPr lang="bn-BD" sz="4400" dirty="0">
                <a:latin typeface="NikoshBAN" panose="02000000000000000000" pitchFamily="2" charset="0"/>
                <a:cs typeface="NikoshBAN" panose="02000000000000000000" pitchFamily="2" charset="0"/>
              </a:rPr>
              <a:t> কে এমন ...... উত্তর দিলো সে।</a:t>
            </a:r>
          </a:p>
          <a:p>
            <a:pPr algn="ctr"/>
            <a:r>
              <a:rPr lang="bn-BD" sz="4400" dirty="0">
                <a:latin typeface="NikoshBAN" panose="02000000000000000000" pitchFamily="2" charset="0"/>
                <a:cs typeface="NikoshBAN" panose="02000000000000000000" pitchFamily="2" charset="0"/>
              </a:rPr>
              <a:t>পৃষ্ঠা নং- ৬৪,৬৫। </a:t>
            </a:r>
            <a:endParaRPr lang="as-IN" sz="44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06618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F3ABA-9739-CAB7-BA6F-CAC0758AB13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E7DA8BB-37FE-7785-F300-C4E30994B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9642" y="903157"/>
            <a:ext cx="3940640" cy="4883046"/>
          </a:xfrm>
          <a:prstGeom prst="rect">
            <a:avLst/>
          </a:prstGeom>
        </p:spPr>
      </p:pic>
      <p:pic>
        <p:nvPicPr>
          <p:cNvPr id="5" name="Picture 4">
            <a:extLst>
              <a:ext uri="{FF2B5EF4-FFF2-40B4-BE49-F238E27FC236}">
                <a16:creationId xmlns:a16="http://schemas.microsoft.com/office/drawing/2014/main" id="{D34AEEA5-8BB6-7B91-9362-DD6EB7DD6ED6}"/>
              </a:ext>
            </a:extLst>
          </p:cNvPr>
          <p:cNvPicPr>
            <a:picLocks noChangeAspect="1"/>
          </p:cNvPicPr>
          <p:nvPr/>
        </p:nvPicPr>
        <p:blipFill>
          <a:blip r:embed="rId3">
            <a:extLst>
              <a:ext uri="{28A0092B-C50C-407E-A947-70E740481C1C}">
                <a14:useLocalDpi xmlns:a14="http://schemas.microsoft.com/office/drawing/2010/main" val="0"/>
              </a:ext>
            </a:extLst>
          </a:blip>
          <a:srcRect l="29397" t="27107" r="28933" b="7616"/>
          <a:stretch>
            <a:fillRect/>
          </a:stretch>
        </p:blipFill>
        <p:spPr>
          <a:xfrm>
            <a:off x="1145533" y="967039"/>
            <a:ext cx="4186826" cy="4883046"/>
          </a:xfrm>
          <a:prstGeom prst="rect">
            <a:avLst/>
          </a:prstGeom>
          <a:ln w="57150">
            <a:solidFill>
              <a:schemeClr val="accent1"/>
            </a:solidFill>
          </a:ln>
        </p:spPr>
      </p:pic>
    </p:spTree>
    <p:extLst>
      <p:ext uri="{BB962C8B-B14F-4D97-AF65-F5344CB8AC3E}">
        <p14:creationId xmlns:p14="http://schemas.microsoft.com/office/powerpoint/2010/main" val="374419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left)">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FDDFC5-B533-1267-3F53-ECE3CBD11F14}"/>
              </a:ext>
            </a:extLst>
          </p:cNvPr>
          <p:cNvSpPr txBox="1"/>
          <p:nvPr/>
        </p:nvSpPr>
        <p:spPr>
          <a:xfrm>
            <a:off x="682283" y="335845"/>
            <a:ext cx="5947117" cy="6186309"/>
          </a:xfrm>
          <a:prstGeom prst="rect">
            <a:avLst/>
          </a:prstGeom>
          <a:noFill/>
        </p:spPr>
        <p:txBody>
          <a:bodyPr wrap="square" rtlCol="0">
            <a:spAutoFit/>
          </a:bodyPr>
          <a:lstStyle/>
          <a:p>
            <a:r>
              <a:rPr lang="bn-BD" sz="3600" dirty="0">
                <a:latin typeface="NikoshBAN" panose="02000000000000000000" pitchFamily="2" charset="0"/>
                <a:cs typeface="NikoshBAN" panose="02000000000000000000" pitchFamily="2" charset="0"/>
              </a:rPr>
              <a:t>কে এমন আশ্চর্যভাবে তির মারল কুকুরটাকে? তৃতীয় রাজপুত্র এবার সেই শিকারিকে খুঁজতে শুরু করল।</a:t>
            </a:r>
          </a:p>
          <a:p>
            <a:r>
              <a:rPr lang="bn-BD" sz="3600" dirty="0">
                <a:latin typeface="NikoshBAN" panose="02000000000000000000" pitchFamily="2" charset="0"/>
                <a:cs typeface="NikoshBAN" panose="02000000000000000000" pitchFamily="2" charset="0"/>
              </a:rPr>
              <a:t>খুঁজতে খুঁজতে বনের এক জায়গায় দেখতে পেল, উঠানের মতো একফালি জায়গা। তার চারপাশে লতাপাতার বেড়া। সেখানে তির চালনার অনুশীলন করছে এক যুবক। কোনো দিকে তার খেয়াল নেই। তৃতীয় রাজপুত্র অবাক হয়ে তার অনুশীলন দেখতে লাগল। কী দারুণ কৌশলে সে তির মারতে পারে!</a:t>
            </a:r>
            <a:endParaRPr lang="en-US" sz="3600" dirty="0">
              <a:latin typeface="NikoshBAN" panose="02000000000000000000" pitchFamily="2" charset="0"/>
              <a:cs typeface="NikoshBAN" panose="02000000000000000000" pitchFamily="2" charset="0"/>
            </a:endParaRPr>
          </a:p>
        </p:txBody>
      </p:sp>
      <p:pic>
        <p:nvPicPr>
          <p:cNvPr id="4" name="Picture 3">
            <a:extLst>
              <a:ext uri="{FF2B5EF4-FFF2-40B4-BE49-F238E27FC236}">
                <a16:creationId xmlns:a16="http://schemas.microsoft.com/office/drawing/2014/main" id="{D588E541-10AB-A450-D837-B51CF329E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651903"/>
            <a:ext cx="3800233" cy="4809326"/>
          </a:xfrm>
          <a:prstGeom prst="rect">
            <a:avLst/>
          </a:prstGeom>
          <a:ln w="57150">
            <a:solidFill>
              <a:schemeClr val="accent1"/>
            </a:solidFill>
          </a:ln>
        </p:spPr>
      </p:pic>
    </p:spTree>
    <p:extLst>
      <p:ext uri="{BB962C8B-B14F-4D97-AF65-F5344CB8AC3E}">
        <p14:creationId xmlns:p14="http://schemas.microsoft.com/office/powerpoint/2010/main" val="48534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F3ABA-9739-CAB7-BA6F-CAC0758AB1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D7D3B35-3C24-C4BA-9EDB-EDE036383451}"/>
              </a:ext>
            </a:extLst>
          </p:cNvPr>
          <p:cNvSpPr txBox="1"/>
          <p:nvPr/>
        </p:nvSpPr>
        <p:spPr>
          <a:xfrm>
            <a:off x="697523" y="612844"/>
            <a:ext cx="6336323" cy="5632311"/>
          </a:xfrm>
          <a:prstGeom prst="rect">
            <a:avLst/>
          </a:prstGeom>
          <a:noFill/>
        </p:spPr>
        <p:txBody>
          <a:bodyPr wrap="square" rtlCol="0">
            <a:spAutoFit/>
          </a:bodyPr>
          <a:lstStyle/>
          <a:p>
            <a:r>
              <a:rPr lang="bn-BD" sz="4000" dirty="0">
                <a:latin typeface="NikoshBAN" panose="02000000000000000000" pitchFamily="2" charset="0"/>
                <a:cs typeface="NikoshBAN" panose="02000000000000000000" pitchFamily="2" charset="0"/>
              </a:rPr>
              <a:t>এতদিন তৃতীয় রাজপুত্র তির চালনায় নিজেকে সেরা মনে করত। এখন নিজের অহংকার ধুলায় মিশে গেল। সে চেঁচিয়ে বলল, 'তুমি কি আমার কুকুরের মুখে এমন করে তির মেরেছ?'</a:t>
            </a:r>
          </a:p>
          <a:p>
            <a:r>
              <a:rPr lang="bn-BD" sz="4000" dirty="0">
                <a:latin typeface="NikoshBAN" panose="02000000000000000000" pitchFamily="2" charset="0"/>
                <a:cs typeface="NikoshBAN" panose="02000000000000000000" pitchFamily="2" charset="0"/>
              </a:rPr>
              <a:t>যুবক মুখ ঘুরিয়ে রাজপুত্রের দিকে তাকাল। তারপর নির্বিকার মুখে বলল, 'হ্যাঁ, আমি।'</a:t>
            </a:r>
          </a:p>
          <a:p>
            <a:r>
              <a:rPr lang="bn-BD" sz="4000" dirty="0">
                <a:latin typeface="NikoshBAN" panose="02000000000000000000" pitchFamily="2" charset="0"/>
                <a:cs typeface="NikoshBAN" panose="02000000000000000000" pitchFamily="2" charset="0"/>
              </a:rPr>
              <a:t>রাজপুত্র বলল, 'কিন্তু কেন?'</a:t>
            </a:r>
          </a:p>
        </p:txBody>
      </p:sp>
      <p:pic>
        <p:nvPicPr>
          <p:cNvPr id="4" name="Picture 3">
            <a:extLst>
              <a:ext uri="{FF2B5EF4-FFF2-40B4-BE49-F238E27FC236}">
                <a16:creationId xmlns:a16="http://schemas.microsoft.com/office/drawing/2014/main" id="{0E63AD8B-2314-3E91-183D-02CCFB7F8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0369" y="872521"/>
            <a:ext cx="3773103" cy="4782215"/>
          </a:xfrm>
          <a:prstGeom prst="rect">
            <a:avLst/>
          </a:prstGeom>
          <a:ln w="57150">
            <a:solidFill>
              <a:schemeClr val="accent1"/>
            </a:solidFill>
          </a:ln>
        </p:spPr>
      </p:pic>
    </p:spTree>
    <p:extLst>
      <p:ext uri="{BB962C8B-B14F-4D97-AF65-F5344CB8AC3E}">
        <p14:creationId xmlns:p14="http://schemas.microsoft.com/office/powerpoint/2010/main" val="352650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73157-1C69-1D6F-6E35-F6F218CB5F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7DF5935-F355-26E7-1114-1DBBFFE0002A}"/>
              </a:ext>
            </a:extLst>
          </p:cNvPr>
          <p:cNvSpPr txBox="1"/>
          <p:nvPr/>
        </p:nvSpPr>
        <p:spPr>
          <a:xfrm>
            <a:off x="873370" y="750721"/>
            <a:ext cx="5703277" cy="5632311"/>
          </a:xfrm>
          <a:prstGeom prst="rect">
            <a:avLst/>
          </a:prstGeom>
          <a:noFill/>
        </p:spPr>
        <p:txBody>
          <a:bodyPr wrap="square" rtlCol="0">
            <a:spAutoFit/>
          </a:bodyPr>
          <a:lstStyle/>
          <a:p>
            <a:r>
              <a:rPr lang="bn-BD" sz="4000" dirty="0">
                <a:latin typeface="NikoshBAN" panose="02000000000000000000" pitchFamily="2" charset="0"/>
                <a:cs typeface="NikoshBAN" panose="02000000000000000000" pitchFamily="2" charset="0"/>
              </a:rPr>
              <a:t>যুবক শান্তভাবে বলল, 'তোমার কুকুর চিৎকার করে আমার সাধনার ব্যাঘাত করছিল। তবে আমি ওর কোনো ক্ষতি করিনি। তাকে কোনো কষ্টও দিইনি। শুধু ওর চিৎকার বন্ধ করে দিয়েছি।'</a:t>
            </a:r>
          </a:p>
          <a:p>
            <a:r>
              <a:rPr lang="bn-BD" sz="4000" dirty="0">
                <a:latin typeface="NikoshBAN" panose="02000000000000000000" pitchFamily="2" charset="0"/>
                <a:cs typeface="NikoshBAN" panose="02000000000000000000" pitchFamily="2" charset="0"/>
              </a:rPr>
              <a:t>রাজপুত্র জানতে চাইল, 'তুমি কার কাছে এভাবে তির ছোড়া শিখেছ?'</a:t>
            </a:r>
          </a:p>
          <a:p>
            <a:r>
              <a:rPr lang="bn-BD" sz="4000" dirty="0">
                <a:latin typeface="NikoshBAN" panose="02000000000000000000" pitchFamily="2" charset="0"/>
                <a:cs typeface="NikoshBAN" panose="02000000000000000000" pitchFamily="2" charset="0"/>
              </a:rPr>
              <a:t>'গুরু দ্রোণের কাছে।' উত্তর দিলো সে।</a:t>
            </a:r>
          </a:p>
        </p:txBody>
      </p:sp>
      <p:pic>
        <p:nvPicPr>
          <p:cNvPr id="4" name="Picture 3">
            <a:extLst>
              <a:ext uri="{FF2B5EF4-FFF2-40B4-BE49-F238E27FC236}">
                <a16:creationId xmlns:a16="http://schemas.microsoft.com/office/drawing/2014/main" id="{F176ED7D-1DA0-917E-3960-757C86DB2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5877" y="750721"/>
            <a:ext cx="4056184" cy="4931324"/>
          </a:xfrm>
          <a:prstGeom prst="rect">
            <a:avLst/>
          </a:prstGeom>
          <a:ln w="57150">
            <a:solidFill>
              <a:schemeClr val="accent1"/>
            </a:solidFill>
          </a:ln>
        </p:spPr>
      </p:pic>
    </p:spTree>
    <p:extLst>
      <p:ext uri="{BB962C8B-B14F-4D97-AF65-F5344CB8AC3E}">
        <p14:creationId xmlns:p14="http://schemas.microsoft.com/office/powerpoint/2010/main" val="289734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angla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4800" dirty="0" smtClean="0">
            <a:latin typeface="NikoshBAN" panose="02000000000000000000" pitchFamily="2" charset="0"/>
            <a:cs typeface="NikoshBAN" panose="02000000000000000000" pitchFamily="2" charset="0"/>
          </a:defRPr>
        </a:defPPr>
      </a:lstStyle>
    </a:txDef>
  </a:objectDefaults>
  <a:extraClrSchemeLst/>
  <a:extLst>
    <a:ext uri="{05A4C25C-085E-4340-85A3-A5531E510DB2}">
      <thm15:themeFamily xmlns:thm15="http://schemas.microsoft.com/office/thememl/2012/main" name="Bangla Theme" id="{35FA9EBE-4744-45E4-BE25-91657615086E}" vid="{4E732455-97D7-4B72-8733-D70887AA41D8}"/>
    </a:ext>
  </a:extLst>
</a:theme>
</file>

<file path=docProps/app.xml><?xml version="1.0" encoding="utf-8"?>
<Properties xmlns="http://schemas.openxmlformats.org/officeDocument/2006/extended-properties" xmlns:vt="http://schemas.openxmlformats.org/officeDocument/2006/docPropsVTypes">
  <Template>Bangla Theme</Template>
  <TotalTime>61</TotalTime>
  <Words>678</Words>
  <Application>Microsoft Office PowerPoint</Application>
  <PresentationFormat>Widescreen</PresentationFormat>
  <Paragraphs>80</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NikoshBAN</vt:lpstr>
      <vt:lpstr>Times New Roman</vt:lpstr>
      <vt:lpstr>Wingdings</vt:lpstr>
      <vt:lpstr>Bangla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Smart View</dc:creator>
  <cp:lastModifiedBy>nigar sultana</cp:lastModifiedBy>
  <cp:revision>5</cp:revision>
  <dcterms:created xsi:type="dcterms:W3CDTF">2025-12-18T03:25:05Z</dcterms:created>
  <dcterms:modified xsi:type="dcterms:W3CDTF">2026-07-25T15:29:00Z</dcterms:modified>
</cp:coreProperties>
</file>