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6" r:id="rId4"/>
    <p:sldId id="258" r:id="rId5"/>
    <p:sldId id="259" r:id="rId6"/>
    <p:sldId id="270" r:id="rId7"/>
    <p:sldId id="260" r:id="rId8"/>
    <p:sldId id="261" r:id="rId9"/>
    <p:sldId id="267" r:id="rId10"/>
    <p:sldId id="268" r:id="rId11"/>
    <p:sldId id="262" r:id="rId12"/>
    <p:sldId id="263" r:id="rId13"/>
    <p:sldId id="264" r:id="rId14"/>
    <p:sldId id="26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B4997D-1873-4732-8BB2-831373495300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C6697-E88F-40C3-B6E8-726597D48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392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B47CA-A8DA-4E90-8666-7E247ED2C7AB}" type="datetime1">
              <a:rPr lang="en-AU" smtClean="0"/>
              <a:t>27/07/2026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A47-D553-4773-940A-009766CB1C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05573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BB25-2BCA-42EC-8E9A-8EF8D0B3BE28}" type="datetime1">
              <a:rPr lang="en-AU" smtClean="0"/>
              <a:t>27/07/2026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A47-D553-4773-940A-009766CB1C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16996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08C1F-8780-4C3E-AAB6-91682F57D389}" type="datetime1">
              <a:rPr lang="en-AU" smtClean="0"/>
              <a:t>27/07/2026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A47-D553-4773-940A-009766CB1C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6487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9E88-CDD5-46C2-A629-19BA63FD4866}" type="datetime1">
              <a:rPr lang="en-AU" smtClean="0"/>
              <a:t>27/07/2026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A47-D553-4773-940A-009766CB1C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68116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B4E1-1076-4CB3-B6F3-AC1C56345EC4}" type="datetime1">
              <a:rPr lang="en-AU" smtClean="0"/>
              <a:t>27/07/2026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A47-D553-4773-940A-009766CB1C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92520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B226-3C5B-4969-8E1E-A3D8E99313FB}" type="datetime1">
              <a:rPr lang="en-AU" smtClean="0"/>
              <a:t>27/07/2026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A47-D553-4773-940A-009766CB1C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396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39430-3FF4-4F37-83D5-82DC00E330F4}" type="datetime1">
              <a:rPr lang="en-AU" smtClean="0"/>
              <a:t>27/07/2026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A47-D553-4773-940A-009766CB1C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85396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27CC-6DF0-4505-9EE2-20789E3C93CC}" type="datetime1">
              <a:rPr lang="en-AU" smtClean="0"/>
              <a:t>27/07/2026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A47-D553-4773-940A-009766CB1C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9546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F83F0-3056-4B6B-A74C-1868D2FA2F6E}" type="datetime1">
              <a:rPr lang="en-AU" smtClean="0"/>
              <a:t>27/07/2026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A47-D553-4773-940A-009766CB1C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34677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5E7F3-024C-47FD-993C-1520E474B583}" type="datetime1">
              <a:rPr lang="en-AU" smtClean="0"/>
              <a:t>27/07/2026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A47-D553-4773-940A-009766CB1C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60926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EC90B-DA3C-43C6-B784-A136A4513963}" type="datetime1">
              <a:rPr lang="en-AU" smtClean="0"/>
              <a:t>27/07/2026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A47-D553-4773-940A-009766CB1C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1765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C7D61-7B04-4CB8-B5E9-4C746E61D3FE}" type="datetime1">
              <a:rPr lang="en-AU" smtClean="0"/>
              <a:t>27/07/2026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D7A47-D553-4773-940A-009766CB1C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19439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ity.club/lists/suggestions/tipos-de-flores-roxas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n.wikipedia.org/wiki/%E0%A6%9A%E0%A7%8B%E0%A6%99_(%E0%A6%AC%E0%A7%87%E0%A6%B2%E0%A6%A8)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0.jpe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63" y="4572000"/>
            <a:ext cx="10320337" cy="1325563"/>
          </a:xfr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/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</a:t>
            </a:r>
            <a:r>
              <a:rPr lang="bn-BD" sz="7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AU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30A96C-734B-4536-B12A-6C864DD0CB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9556567">
            <a:off x="1192387" y="-250824"/>
            <a:ext cx="6858000" cy="5073650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3694938-3C41-48E6-87B7-EBE850DB4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07E4-FA1B-41D9-A4CA-967386F8022C}" type="datetime1">
              <a:rPr lang="en-AU" smtClean="0"/>
              <a:t>27/07/2026</a:t>
            </a:fld>
            <a:endParaRPr lang="en-AU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9CCCBA1-8BCD-403F-B1AB-C7F4841DD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CEDD530-46CB-41E9-801B-C964BF606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A47-D553-4773-940A-009766CB1C02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189006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919" y="1838389"/>
            <a:ext cx="2136229" cy="32817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3637" y="2621210"/>
            <a:ext cx="7354252" cy="227406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521C83-6B54-44C7-A752-CFCDFE93A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A0E4E-6F9C-4022-A96B-38FF2ABBE313}" type="datetime1">
              <a:rPr lang="en-AU" smtClean="0"/>
              <a:t>27/07/2026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F370E-F1AD-40AC-9713-AE6F310C1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62C8FC-343A-48E2-994A-CD8BDB910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A47-D553-4773-940A-009766CB1C02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35523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6517"/>
            <a:ext cx="10515600" cy="1325563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bn-BD" sz="5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     </a:t>
            </a:r>
            <a:r>
              <a:rPr lang="bn-BD" sz="66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AU" sz="54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Flowchart: Magnetic Disk 22"/>
          <p:cNvSpPr/>
          <p:nvPr/>
        </p:nvSpPr>
        <p:spPr>
          <a:xfrm>
            <a:off x="857107" y="1681228"/>
            <a:ext cx="2124951" cy="4613872"/>
          </a:xfrm>
          <a:prstGeom prst="flowChartMagneticDisk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813810" y="2467700"/>
            <a:ext cx="116824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813810" y="2467700"/>
            <a:ext cx="2" cy="311987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813810" y="5587576"/>
            <a:ext cx="116824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813810" y="2003600"/>
            <a:ext cx="1387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SutonnyOMJ" panose="01010600010101010101" pitchFamily="2" charset="0"/>
                <a:cs typeface="SutonnyOMJ" panose="01010600010101010101" pitchFamily="2" charset="0"/>
              </a:rPr>
              <a:t>৫সেঃ মিঃ</a:t>
            </a:r>
            <a:endParaRPr lang="en-AU" sz="28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106028" y="3488511"/>
            <a:ext cx="7077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SutonnyOMJ" panose="01010600010101010101" pitchFamily="2" charset="0"/>
                <a:cs typeface="SutonnyOMJ" panose="01010600010101010101" pitchFamily="2" charset="0"/>
              </a:rPr>
              <a:t>১২</a:t>
            </a:r>
            <a:r>
              <a:rPr lang="en-AU" sz="24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bn-BD" sz="2400" dirty="0">
                <a:latin typeface="SutonnyOMJ" panose="01010600010101010101" pitchFamily="2" charset="0"/>
                <a:cs typeface="SutonnyOMJ" panose="01010600010101010101" pitchFamily="2" charset="0"/>
              </a:rPr>
              <a:t>সেঃ মিঃ</a:t>
            </a:r>
            <a:endParaRPr lang="en-AU" sz="24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689840" y="2565182"/>
            <a:ext cx="825732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১। বেলনের বক্রতলের ক্ষেত্রফল নির্ণয় কর?</a:t>
            </a:r>
          </a:p>
          <a:p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বেলনের</a:t>
            </a:r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 আয়তন নির্ণয় কর ?</a:t>
            </a:r>
          </a:p>
          <a:p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4D70E4-B517-4986-9CDA-3BBAFD68B2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84910"/>
            <a:ext cx="2743200" cy="365125"/>
          </a:xfrm>
        </p:spPr>
        <p:txBody>
          <a:bodyPr/>
          <a:lstStyle/>
          <a:p>
            <a:fld id="{F23E7CD1-AC56-4907-8BEF-9C5C1D4EE2DA}" type="datetime1">
              <a:rPr lang="en-AU" smtClean="0"/>
              <a:t>27/07/2026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2D9F0C-7760-4DC9-9BEE-DFC32B713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27742"/>
            <a:ext cx="4114800" cy="365125"/>
          </a:xfrm>
        </p:spPr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58D10E-2C0A-40A5-B5BA-0E01F685F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27742"/>
            <a:ext cx="2743200" cy="365125"/>
          </a:xfrm>
        </p:spPr>
        <p:txBody>
          <a:bodyPr/>
          <a:lstStyle/>
          <a:p>
            <a:fld id="{3C5D7A47-D553-4773-940A-009766CB1C02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8916162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5" grpId="0"/>
      <p:bldP spid="37" grpId="0"/>
      <p:bldP spid="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bn-BD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AU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marL="0" indent="0">
              <a:buNone/>
            </a:pPr>
            <a:endParaRPr lang="bn-BD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১।বৃত্তের ক্ষেত্রফল এবং পরিধির সূত্র লিখ ?</a:t>
            </a:r>
          </a:p>
          <a:p>
            <a:pPr marL="0" indent="0">
              <a:buNone/>
            </a:pP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২।বেলনের আয়তন</a:t>
            </a:r>
            <a:r>
              <a:rPr lang="en-AU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বের কর  ?</a:t>
            </a:r>
          </a:p>
          <a:p>
            <a:pPr marL="0" indent="0">
              <a:buNone/>
            </a:pP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৩।বেলনের সমগ্রতলের ক্ষেত্রফল বের কর ? </a:t>
            </a:r>
            <a:endParaRPr lang="en-AU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608407-E7A9-4914-8C5C-50BA47D7C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CA019-C560-4416-8C0E-B7EE7E894BAB}" type="datetime1">
              <a:rPr lang="en-AU" smtClean="0"/>
              <a:t>27/07/2026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ABAFF-A03D-4655-BFD3-1721DF0B2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3EA39-66C4-45C8-9BB1-853A20ABE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A47-D553-4773-940A-009766CB1C02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7693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bn-BD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</a:t>
            </a:r>
            <a:r>
              <a:rPr lang="bn-BD" sz="54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AU" sz="5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bn-BD" sz="4300" dirty="0">
                <a:latin typeface="NikoshBAN" panose="02000000000000000000" pitchFamily="2" charset="0"/>
                <a:cs typeface="NikoshBAN" panose="02000000000000000000" pitchFamily="2" charset="0"/>
              </a:rPr>
              <a:t>একটি লোহার তৈরি বেলনের  ভিতরের ও বাইরের ব্যাস যথাক্রমে </a:t>
            </a:r>
            <a:r>
              <a:rPr lang="en-AU" sz="4300" dirty="0">
                <a:latin typeface="NikoshBAN" panose="02000000000000000000" pitchFamily="2" charset="0"/>
                <a:cs typeface="NikoshBAN" panose="02000000000000000000" pitchFamily="2" charset="0"/>
              </a:rPr>
              <a:t>20</a:t>
            </a:r>
            <a:r>
              <a:rPr lang="bn-BD" sz="4300" dirty="0">
                <a:latin typeface="NikoshBAN" panose="02000000000000000000" pitchFamily="2" charset="0"/>
                <a:cs typeface="NikoshBAN" panose="02000000000000000000" pitchFamily="2" charset="0"/>
              </a:rPr>
              <a:t> সেঃ মিঃ এবং ১৮ সেঃ মিঃ এবং পাইপের উচ্চতা ১০ মিঃ । ১ ঘন সেঃ মিঃ লোহার ওজন ৫.৩ গ্রাম ।</a:t>
            </a:r>
          </a:p>
          <a:p>
            <a:pPr marL="0" indent="0">
              <a:buNone/>
            </a:pPr>
            <a:endParaRPr lang="bn-BD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bn-BD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bn-BD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BD" sz="3900" dirty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AU" sz="5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</a:t>
            </a:r>
            <a:r>
              <a:rPr lang="bn-BD" sz="39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বেলনে লোহার ওজন কত বের করবে।</a:t>
            </a:r>
            <a:endParaRPr lang="en-AU" sz="4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an 3"/>
          <p:cNvSpPr/>
          <p:nvPr/>
        </p:nvSpPr>
        <p:spPr>
          <a:xfrm>
            <a:off x="9286631" y="3271714"/>
            <a:ext cx="1597269" cy="2519486"/>
          </a:xfrm>
          <a:prstGeom prst="can">
            <a:avLst/>
          </a:prstGeom>
          <a:ln w="152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n w="76200">
                <a:solidFill>
                  <a:schemeClr val="tx1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C937AA-4CA1-4948-B553-3D3D48D83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FFFE-5A2C-4435-B328-A0BF013E9594}" type="datetime1">
              <a:rPr lang="en-AU" smtClean="0"/>
              <a:t>27/07/2026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3A19B4-D254-4AEE-90BC-9EAB5F090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21765A-A402-47C2-922F-74A58341E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A47-D553-4773-940A-009766CB1C02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715639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pPr algn="ctr"/>
            <a:r>
              <a:rPr lang="bn-BD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AU" sz="11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808361-7598-4EF9-92C2-C0B7E314F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929064" y="1856144"/>
            <a:ext cx="3509962" cy="4182705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B99ADB-AE71-402A-9F38-2E337B662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6E5B-1D19-44F1-827A-C4807DD96D1A}" type="datetime1">
              <a:rPr lang="en-AU" smtClean="0"/>
              <a:t>27/07/2026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CBDC76-76A2-4A9F-9037-5BDABAE7B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E44717-8B17-4926-BAFB-B1403950C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A47-D553-4773-940A-009766CB1C02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290322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897" y="1023937"/>
            <a:ext cx="6057900" cy="3684588"/>
          </a:xfrm>
          <a:blipFill>
            <a:blip r:embed="rId2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/>
          <a:lstStyle/>
          <a:p>
            <a:pPr marL="0" indent="0">
              <a:buNone/>
            </a:pPr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ইসলাম </a:t>
            </a:r>
          </a:p>
          <a:p>
            <a:pPr marL="0" indent="0">
              <a:buNone/>
            </a:pP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শিক্ষক (গণিত)</a:t>
            </a:r>
          </a:p>
          <a:p>
            <a:pPr marL="0" indent="0">
              <a:buNone/>
            </a:pP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ঁ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ফ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endParaRPr lang="bn-BD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ঁ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1023937"/>
            <a:ext cx="6019801" cy="3684588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marL="0" indent="0">
              <a:buNone/>
            </a:pPr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ল </a:t>
            </a:r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১০ম</a:t>
            </a:r>
          </a:p>
          <a:p>
            <a:pPr marL="0" indent="0">
              <a:buNone/>
            </a:pPr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বিষয়ঃ পরিমিতি</a:t>
            </a:r>
          </a:p>
          <a:p>
            <a:pPr marL="0" indent="0">
              <a:buNone/>
            </a:pPr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অধ্যায়ঃ ষষ্ঠদশ</a:t>
            </a:r>
          </a:p>
          <a:p>
            <a:pPr marL="0" indent="0">
              <a:buNone/>
            </a:pPr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সময়ঃ ৪০মিঃ</a:t>
            </a:r>
            <a:endParaRPr lang="en-AU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6BD177-A62A-4645-BE75-40D9511F4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80814-E0E5-4EBD-97F3-D846DB5F4E2B}" type="datetime1">
              <a:rPr lang="en-AU" smtClean="0"/>
              <a:t>27/07/2026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103875-8674-4CC7-AA6E-FEA7BDF4C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EE3694-F416-4DB2-AD11-DE65C087A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A47-D553-4773-940A-009766CB1C02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819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417" y="0"/>
            <a:ext cx="6047583" cy="608647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144417" cy="6086474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F92D7C-81B9-4EB8-8E64-57084D431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2B553-F5BD-402D-B7BD-8DB916006F9B}" type="datetime1">
              <a:rPr lang="en-AU" smtClean="0"/>
              <a:t>27/07/2026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ED8503-770E-4BB7-945F-1E04BC237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CA9FD-A685-4395-A10A-6BA06068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A47-D553-4773-940A-009766CB1C02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787762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25415" y="2004647"/>
            <a:ext cx="9483969" cy="315471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bn-BD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                               </a:t>
            </a:r>
            <a:r>
              <a:rPr lang="bn-BD" sz="199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বেলন</a:t>
            </a:r>
            <a:endParaRPr lang="en-A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0FFF23-EFF6-42FB-830B-82315F19F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D9A05-6C36-42D4-976E-46AB30817359}" type="datetime1">
              <a:rPr lang="en-AU" smtClean="0"/>
              <a:t>27/07/2026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B05E16-998F-4E41-A202-235CCC9C3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E468FB-7E5A-4969-9858-9618F7CAA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A47-D553-4773-940A-009766CB1C02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28232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42900"/>
            <a:ext cx="10515600" cy="5834063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ঠ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ষ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ষ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া…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বেলনের বক্রতলের ক্ষেত্রফল নির্ণয় করতে পারবে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endParaRPr lang="bn-BD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বেলনের সমগ্রতলের ক্ষেত্রফল নির্ণয় করতে পারবে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endParaRPr lang="bn-BD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বেলনের আয়তন নির্ণয় করতে পারবে ।</a:t>
            </a:r>
            <a:endParaRPr lang="en-AU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DD0A4B8-926C-4CF7-96EE-655F74FCE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0CD6E-88E3-4A26-A56E-58F57E3F9473}" type="datetime1">
              <a:rPr lang="en-AU" smtClean="0"/>
              <a:t>27/07/2026</a:t>
            </a:fld>
            <a:endParaRPr lang="en-AU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AE659E9-88EA-4128-B7C0-4A4E2AAFD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6E39563-DC75-4824-A474-CEFC792B2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A47-D553-4773-940A-009766CB1C02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53259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et of a Cylinder   CBSE Class 5   Math Tutorials of Net of a Cylinder (Meritnationcom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356349"/>
          </a:xfr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09D8DD-5E04-4162-A49A-51CC21AEB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E9943-BC8D-4C14-B1D9-F331070A3518}" type="datetime1">
              <a:rPr lang="en-AU" smtClean="0"/>
              <a:t>27/07/2026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9287B1-EF7D-4D0C-A7A9-66A2DD2B6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0E7601-26C1-4D44-9B04-08899779D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A47-D553-4773-940A-009766CB1C02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99520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Magnetic Disk 1"/>
          <p:cNvSpPr/>
          <p:nvPr/>
        </p:nvSpPr>
        <p:spPr>
          <a:xfrm>
            <a:off x="1608227" y="1351856"/>
            <a:ext cx="1981201" cy="4021015"/>
          </a:xfrm>
          <a:prstGeom prst="flowChartMagneticDisk">
            <a:avLst/>
          </a:prstGeom>
          <a:blipFill>
            <a:blip r:embed="rId2"/>
            <a:tile tx="0" ty="0" sx="100000" sy="100000" flip="none" algn="tl"/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/>
              <a:t>র</a:t>
            </a:r>
            <a:endParaRPr lang="en-AU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536250" y="2184196"/>
            <a:ext cx="2" cy="2637693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2546845" y="2171700"/>
            <a:ext cx="1042583" cy="2637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534581" y="4821889"/>
            <a:ext cx="1054847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988961" y="1745167"/>
            <a:ext cx="3258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31273" y="3646193"/>
            <a:ext cx="346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h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3743437" y="3462773"/>
            <a:ext cx="1148861" cy="0"/>
          </a:xfrm>
          <a:prstGeom prst="line">
            <a:avLst/>
          </a:prstGeom>
          <a:ln>
            <a:headEnd type="diamond" w="med" len="med"/>
            <a:tailEnd type="diamond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4905853" y="1861709"/>
            <a:ext cx="1262199" cy="15929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928088" y="3462773"/>
            <a:ext cx="13481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4905853" y="3478961"/>
            <a:ext cx="1537754" cy="16836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Flowchart: Connector 36"/>
          <p:cNvSpPr/>
          <p:nvPr/>
        </p:nvSpPr>
        <p:spPr>
          <a:xfrm>
            <a:off x="6644054" y="161185"/>
            <a:ext cx="1529862" cy="1482971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9" name="Flowchart: Connector 38"/>
          <p:cNvSpPr/>
          <p:nvPr/>
        </p:nvSpPr>
        <p:spPr>
          <a:xfrm>
            <a:off x="6676104" y="5143093"/>
            <a:ext cx="1576754" cy="1541585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41" name="Straight Connector 40"/>
          <p:cNvCxnSpPr/>
          <p:nvPr/>
        </p:nvCxnSpPr>
        <p:spPr>
          <a:xfrm>
            <a:off x="7333940" y="900433"/>
            <a:ext cx="838201" cy="879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endCxn id="39" idx="6"/>
          </p:cNvCxnSpPr>
          <p:nvPr/>
        </p:nvCxnSpPr>
        <p:spPr>
          <a:xfrm>
            <a:off x="7473273" y="5913885"/>
            <a:ext cx="779585" cy="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7691158" y="422029"/>
            <a:ext cx="292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r</a:t>
            </a:r>
          </a:p>
        </p:txBody>
      </p:sp>
      <p:sp>
        <p:nvSpPr>
          <p:cNvPr id="51" name="Rectangle 50"/>
          <p:cNvSpPr/>
          <p:nvPr/>
        </p:nvSpPr>
        <p:spPr>
          <a:xfrm>
            <a:off x="6728951" y="2006777"/>
            <a:ext cx="1699885" cy="2447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53" name="TextBox 52"/>
          <p:cNvSpPr txBox="1"/>
          <p:nvPr/>
        </p:nvSpPr>
        <p:spPr>
          <a:xfrm>
            <a:off x="6443607" y="3004862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h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1395642" y="1395047"/>
            <a:ext cx="1504417" cy="7459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1172877" y="2635531"/>
            <a:ext cx="1321782" cy="6711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77682" y="909223"/>
            <a:ext cx="1068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SutonnyOMJ" panose="01010600010101010101" pitchFamily="2" charset="0"/>
                <a:cs typeface="SutonnyOMJ" panose="01010600010101010101" pitchFamily="2" charset="0"/>
              </a:rPr>
              <a:t>ব্যাসার্ধ</a:t>
            </a:r>
            <a:endParaRPr lang="en-AU" sz="32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8839" y="2343143"/>
            <a:ext cx="9621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200" dirty="0">
                <a:latin typeface="SutonnyOMJ" panose="01010600010101010101" pitchFamily="2" charset="0"/>
                <a:cs typeface="SutonnyOMJ" panose="01010600010101010101" pitchFamily="2" charset="0"/>
              </a:rPr>
              <a:t>উচ্চতা</a:t>
            </a:r>
            <a:endParaRPr lang="en-AU" sz="32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61347" y="5472492"/>
            <a:ext cx="1146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>
                <a:latin typeface="SutonnyOMJ" panose="01010600010101010101" pitchFamily="2" charset="0"/>
                <a:cs typeface="SutonnyOMJ" panose="01010600010101010101" pitchFamily="2" charset="0"/>
              </a:rPr>
              <a:t>বেলন</a:t>
            </a:r>
            <a:endParaRPr lang="en-AU" sz="44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08566" y="790483"/>
            <a:ext cx="1067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SutonnyOMJ" panose="01010600010101010101" pitchFamily="2" charset="0"/>
                <a:cs typeface="SutonnyOMJ" panose="01010600010101010101" pitchFamily="2" charset="0"/>
              </a:rPr>
              <a:t>বৃত্ত</a:t>
            </a:r>
            <a:endParaRPr lang="en-AU" sz="32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913131" y="5639157"/>
            <a:ext cx="6254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3600" dirty="0">
                <a:latin typeface="SutonnyOMJ" panose="01010600010101010101" pitchFamily="2" charset="0"/>
                <a:cs typeface="SutonnyOMJ" panose="01010600010101010101" pitchFamily="2" charset="0"/>
              </a:rPr>
              <a:t>বৃত্ত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08566" y="2927918"/>
            <a:ext cx="17003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বক্রতল</a:t>
            </a:r>
            <a:endParaRPr lang="en-AU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4C9E3F-24FC-41E5-9F49-8A3DDDB2C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84845-D032-4C19-895D-9875713196C0}" type="datetime1">
              <a:rPr lang="en-AU" smtClean="0"/>
              <a:t>27/07/2026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9C1564-B0C9-44AD-ADC7-46EB906DC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156010AF-2902-4790-AECE-435232C5F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A47-D553-4773-940A-009766CB1C02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98201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7" grpId="0" animBg="1"/>
      <p:bldP spid="39" grpId="0" animBg="1"/>
      <p:bldP spid="51" grpId="0" animBg="1"/>
      <p:bldP spid="14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Connector 2"/>
          <p:cNvSpPr/>
          <p:nvPr/>
        </p:nvSpPr>
        <p:spPr>
          <a:xfrm>
            <a:off x="916354" y="147978"/>
            <a:ext cx="1572846" cy="1630022"/>
          </a:xfrm>
          <a:prstGeom prst="flowChartConnector">
            <a:avLst/>
          </a:prstGeom>
          <a:blipFill>
            <a:blip r:embed="rId3"/>
            <a:tile tx="0" ty="0" sx="100000" sy="100000" flip="none" algn="tl"/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/>
          <p:cNvSpPr txBox="1"/>
          <p:nvPr/>
        </p:nvSpPr>
        <p:spPr>
          <a:xfrm>
            <a:off x="5304036" y="310840"/>
            <a:ext cx="1779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ক্ষেত্রফল</a:t>
            </a:r>
            <a:endParaRPr lang="en-AU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083690" y="381868"/>
                <a:ext cx="1148305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400" i="1" smtClean="0"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AU" sz="24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3690" y="381868"/>
                <a:ext cx="1148305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6383" t="-1667" r="-2660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304036" y="895881"/>
            <a:ext cx="24336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বৃত্তে্র পরিধি =</a:t>
            </a:r>
            <a:r>
              <a:rPr lang="en-AU" sz="2800" dirty="0">
                <a:latin typeface="NikoshBAN" panose="02000000000000000000" pitchFamily="2" charset="0"/>
                <a:cs typeface="NikoshBAN" panose="02000000000000000000" pitchFamily="2" charset="0"/>
              </a:rPr>
              <a:t>2𝜋r</a:t>
            </a:r>
          </a:p>
        </p:txBody>
      </p:sp>
      <p:sp>
        <p:nvSpPr>
          <p:cNvPr id="6" name="Rectangle 5"/>
          <p:cNvSpPr/>
          <p:nvPr/>
        </p:nvSpPr>
        <p:spPr>
          <a:xfrm>
            <a:off x="2487247" y="2443180"/>
            <a:ext cx="1947126" cy="305982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4930965"/>
              </p:ext>
            </p:extLst>
          </p:nvPr>
        </p:nvGraphicFramePr>
        <p:xfrm>
          <a:off x="6038850" y="3319463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" name="Equation" r:id="rId6" imgW="114120" imgH="215640" progId="Equation.3">
                  <p:embed/>
                </p:oleObj>
              </mc:Choice>
              <mc:Fallback>
                <p:oleObj name="Equation" r:id="rId6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038850" y="3319463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425993" y="2919088"/>
            <a:ext cx="65767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বক্রপৃষ্ঠের ক্ষেত্রফল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= ভূমির পরিধি + উচ্চতা</a:t>
            </a:r>
          </a:p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</a:t>
            </a:r>
            <a:r>
              <a:rPr lang="en-AU" sz="2800" dirty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AU" sz="2800" dirty="0">
                <a:latin typeface="NikoshBAN" panose="02000000000000000000" pitchFamily="2" charset="0"/>
                <a:cs typeface="NikoshBAN" panose="02000000000000000000" pitchFamily="2" charset="0"/>
              </a:rPr>
              <a:t>2𝜋r  +  h</a:t>
            </a:r>
          </a:p>
          <a:p>
            <a:r>
              <a:rPr lang="en-AU" sz="2800" dirty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= 2𝜋</a:t>
            </a:r>
            <a:r>
              <a:rPr lang="en-AU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rh</a:t>
            </a:r>
            <a:endParaRPr lang="en-AU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68693" y="5644968"/>
            <a:ext cx="15185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/>
              <a:t>     </a:t>
            </a:r>
            <a:r>
              <a:rPr lang="bn-BD" sz="2800" dirty="0">
                <a:latin typeface="SutonnyOMJ" panose="01010600010101010101" pitchFamily="2" charset="0"/>
                <a:cs typeface="SutonnyOMJ" panose="01010600010101010101" pitchFamily="2" charset="0"/>
              </a:rPr>
              <a:t>ভূমি</a:t>
            </a:r>
            <a:endParaRPr lang="en-AU" sz="28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1921" y="4104028"/>
            <a:ext cx="886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SutonnyOMJ" panose="01010600010101010101" pitchFamily="2" charset="0"/>
                <a:cs typeface="SutonnyOMJ" panose="01010600010101010101" pitchFamily="2" charset="0"/>
              </a:rPr>
              <a:t>উচ্চতা</a:t>
            </a:r>
            <a:endParaRPr lang="en-AU" sz="28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9" name="Can 8"/>
          <p:cNvSpPr/>
          <p:nvPr/>
        </p:nvSpPr>
        <p:spPr>
          <a:xfrm>
            <a:off x="1078523" y="2301219"/>
            <a:ext cx="1408723" cy="3343749"/>
          </a:xfrm>
          <a:prstGeom prst="can">
            <a:avLst/>
          </a:prstGeom>
          <a:blipFill>
            <a:blip r:embed="rId5"/>
            <a:tile tx="0" ty="0" sx="100000" sy="100000" flip="none" algn="tl"/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EC7E32-8079-43EC-BD72-AD988DF61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94ED-1225-49F8-B0F9-075370ABF10D}" type="datetime1">
              <a:rPr lang="en-AU" smtClean="0"/>
              <a:t>27/07/2026</a:t>
            </a:fld>
            <a:endParaRPr lang="en-AU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CBA20A6-8E58-43E6-83C1-B71ADBF95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33FEC75-AFFC-4CA5-B027-F493C0116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A47-D553-4773-940A-009766CB1C02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85028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6" grpId="0" animBg="1"/>
      <p:bldP spid="2" grpId="0"/>
      <p:bldP spid="11" grpId="0"/>
      <p:bldP spid="14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101" y="3432747"/>
            <a:ext cx="11379979" cy="1963711"/>
          </a:xfrm>
          <a:prstGeom prst="rect">
            <a:avLst/>
          </a:prstGeom>
        </p:spPr>
      </p:pic>
      <p:sp>
        <p:nvSpPr>
          <p:cNvPr id="3" name="Flowchart: Magnetic Disk 2"/>
          <p:cNvSpPr/>
          <p:nvPr/>
        </p:nvSpPr>
        <p:spPr>
          <a:xfrm>
            <a:off x="4158618" y="255330"/>
            <a:ext cx="1843598" cy="3273315"/>
          </a:xfrm>
          <a:prstGeom prst="flowChartMagneticDisk">
            <a:avLst/>
          </a:prstGeom>
          <a:blipFill>
            <a:blip r:embed="rId3"/>
            <a:tile tx="0" ty="0" sx="100000" sy="100000" flip="none" algn="tl"/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C36C0-A4A5-4134-AD3C-7BE8C71FF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CD178-736D-4C8A-B96C-F6258C24FE4C}" type="datetime1">
              <a:rPr lang="en-AU" smtClean="0"/>
              <a:t>27/07/2026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2E309-18C5-4301-A755-6D4E0F640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MD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E0EB2-EDA3-4286-8FD3-187F14065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A47-D553-4773-940A-009766CB1C02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705667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</TotalTime>
  <Words>330</Words>
  <Application>Microsoft Office PowerPoint</Application>
  <PresentationFormat>Widescreen</PresentationFormat>
  <Paragraphs>92</Paragraphs>
  <Slides>14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NikoshBAN</vt:lpstr>
      <vt:lpstr>SutonnyOMJ</vt:lpstr>
      <vt:lpstr>Vrinda</vt:lpstr>
      <vt:lpstr>Wingdings</vt:lpstr>
      <vt:lpstr>Office Theme</vt:lpstr>
      <vt:lpstr>Equation</vt:lpstr>
      <vt:lpstr>                               স্বাগতম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   দলীয় কাজ</vt:lpstr>
      <vt:lpstr>মূল্যায়ন</vt:lpstr>
      <vt:lpstr>                              বাড়ির কাজ</vt:lpstr>
      <vt:lpstr>ধন্যবাদ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user</dc:creator>
  <cp:lastModifiedBy>MD. AMINUL ISLAM</cp:lastModifiedBy>
  <cp:revision>101</cp:revision>
  <dcterms:created xsi:type="dcterms:W3CDTF">2014-11-04T03:19:38Z</dcterms:created>
  <dcterms:modified xsi:type="dcterms:W3CDTF">2026-07-27T02:44:43Z</dcterms:modified>
</cp:coreProperties>
</file>