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62" r:id="rId4"/>
    <p:sldId id="263" r:id="rId5"/>
    <p:sldId id="264" r:id="rId6"/>
    <p:sldId id="265" r:id="rId7"/>
    <p:sldId id="266" r:id="rId8"/>
    <p:sldId id="259" r:id="rId9"/>
    <p:sldId id="260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58" r:id="rId21"/>
    <p:sldId id="277" r:id="rId22"/>
    <p:sldId id="278" r:id="rId23"/>
    <p:sldId id="279" r:id="rId24"/>
    <p:sldId id="280" r:id="rId25"/>
    <p:sldId id="281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9" d="100"/>
          <a:sy n="59" d="100"/>
        </p:scale>
        <p:origin x="-966" y="-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8B3B7-133B-475D-92B7-8865BFAF946E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ED08D-9A43-4C54-8E17-DFDCB9EEFA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8B3B7-133B-475D-92B7-8865BFAF946E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ED08D-9A43-4C54-8E17-DFDCB9EEFA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8B3B7-133B-475D-92B7-8865BFAF946E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ED08D-9A43-4C54-8E17-DFDCB9EEFA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8B3B7-133B-475D-92B7-8865BFAF946E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ED08D-9A43-4C54-8E17-DFDCB9EEFA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8B3B7-133B-475D-92B7-8865BFAF946E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ED08D-9A43-4C54-8E17-DFDCB9EEFA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8B3B7-133B-475D-92B7-8865BFAF946E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ED08D-9A43-4C54-8E17-DFDCB9EEFA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8B3B7-133B-475D-92B7-8865BFAF946E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ED08D-9A43-4C54-8E17-DFDCB9EEFA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8B3B7-133B-475D-92B7-8865BFAF946E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ED08D-9A43-4C54-8E17-DFDCB9EEFA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8B3B7-133B-475D-92B7-8865BFAF946E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ED08D-9A43-4C54-8E17-DFDCB9EEFA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8B3B7-133B-475D-92B7-8865BFAF946E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ED08D-9A43-4C54-8E17-DFDCB9EEFA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8B3B7-133B-475D-92B7-8865BFAF946E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ED08D-9A43-4C54-8E17-DFDCB9EEFA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48B3B7-133B-475D-92B7-8865BFAF946E}" type="datetimeFigureOut">
              <a:rPr lang="en-US" smtClean="0"/>
              <a:pPr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9ED08D-9A43-4C54-8E17-DFDCB9EEFAA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4097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" name="Picture 2" descr="1000044096.jpg"/>
          <p:cNvPicPr>
            <a:picLocks noChangeAspect="1"/>
          </p:cNvPicPr>
          <p:nvPr/>
        </p:nvPicPr>
        <p:blipFill>
          <a:blip r:embed="rId3">
            <a:lum bright="-10000"/>
          </a:blip>
          <a:stretch>
            <a:fillRect/>
          </a:stretch>
        </p:blipFill>
        <p:spPr>
          <a:xfrm>
            <a:off x="1060704" y="1088136"/>
            <a:ext cx="7022592" cy="46817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0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4097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1143000" y="0"/>
            <a:ext cx="6934200" cy="1015663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 smtClean="0">
                <a:solidFill>
                  <a:srgbClr val="C00000"/>
                </a:solidFill>
              </a:rPr>
              <a:t>শিক্ষকের</a:t>
            </a:r>
            <a:r>
              <a:rPr lang="en-US" sz="6000" dirty="0" smtClean="0">
                <a:solidFill>
                  <a:srgbClr val="C00000"/>
                </a:solidFill>
              </a:rPr>
              <a:t> </a:t>
            </a:r>
            <a:r>
              <a:rPr lang="en-US" sz="6000" dirty="0" err="1" smtClean="0">
                <a:solidFill>
                  <a:srgbClr val="C00000"/>
                </a:solidFill>
              </a:rPr>
              <a:t>আদর্শ</a:t>
            </a:r>
            <a:r>
              <a:rPr lang="en-US" sz="6000" dirty="0" smtClean="0">
                <a:solidFill>
                  <a:srgbClr val="C00000"/>
                </a:solidFill>
              </a:rPr>
              <a:t> </a:t>
            </a:r>
            <a:r>
              <a:rPr lang="en-US" sz="6000" dirty="0" err="1" smtClean="0">
                <a:solidFill>
                  <a:srgbClr val="C00000"/>
                </a:solidFill>
              </a:rPr>
              <a:t>পাঠ</a:t>
            </a:r>
            <a:endParaRPr lang="en-US" sz="6000" dirty="0">
              <a:solidFill>
                <a:srgbClr val="C00000"/>
              </a:solidFill>
            </a:endParaRPr>
          </a:p>
        </p:txBody>
      </p:sp>
      <p:pic>
        <p:nvPicPr>
          <p:cNvPr id="4" name="Picture 3" descr="Gallery_1780925783531.jpg"/>
          <p:cNvPicPr>
            <a:picLocks noChangeAspect="1"/>
          </p:cNvPicPr>
          <p:nvPr/>
        </p:nvPicPr>
        <p:blipFill>
          <a:blip r:embed="rId3">
            <a:lum bright="-10000"/>
          </a:blip>
          <a:stretch>
            <a:fillRect/>
          </a:stretch>
        </p:blipFill>
        <p:spPr>
          <a:xfrm>
            <a:off x="0" y="1143000"/>
            <a:ext cx="4571999" cy="5410200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 descr="1000044065.jpg"/>
          <p:cNvPicPr>
            <a:picLocks noChangeAspect="1"/>
          </p:cNvPicPr>
          <p:nvPr/>
        </p:nvPicPr>
        <p:blipFill>
          <a:blip r:embed="rId4">
            <a:lum bright="-10000"/>
          </a:blip>
          <a:stretch>
            <a:fillRect/>
          </a:stretch>
        </p:blipFill>
        <p:spPr>
          <a:xfrm>
            <a:off x="4724400" y="1143000"/>
            <a:ext cx="4419600" cy="5715000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4097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1371600" y="0"/>
            <a:ext cx="5943600" cy="1446550"/>
          </a:xfrm>
          <a:prstGeom prst="rect">
            <a:avLst/>
          </a:prstGeom>
          <a:solidFill>
            <a:srgbClr val="002060"/>
          </a:solidFill>
          <a:ln w="76200">
            <a:solidFill>
              <a:srgbClr val="FFFF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নতুন</a:t>
            </a:r>
            <a:r>
              <a:rPr lang="en-US" sz="44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শব্দ</a:t>
            </a:r>
            <a:r>
              <a:rPr lang="en-US" sz="44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খুঁজে</a:t>
            </a:r>
            <a:r>
              <a:rPr lang="en-US" sz="44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বের</a:t>
            </a:r>
            <a:r>
              <a:rPr lang="en-US" sz="44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করি</a:t>
            </a:r>
            <a:r>
              <a:rPr lang="en-US" sz="44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4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অর্থ</a:t>
            </a:r>
            <a:r>
              <a:rPr lang="en-US" sz="44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জেনে</a:t>
            </a:r>
            <a:r>
              <a:rPr lang="en-US" sz="44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নেই</a:t>
            </a:r>
            <a:endParaRPr lang="en-US" sz="44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71800" y="1600199"/>
            <a:ext cx="2667000" cy="1200329"/>
          </a:xfrm>
          <a:prstGeom prst="rect">
            <a:avLst/>
          </a:prstGeom>
          <a:solidFill>
            <a:srgbClr val="FFC0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নববর্ষ</a:t>
            </a:r>
            <a:endParaRPr lang="en-US" sz="72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33600" y="5791200"/>
            <a:ext cx="4724400" cy="110799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নতুন বছর</a:t>
            </a:r>
            <a:endParaRPr lang="en-US" sz="66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100004406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0" y="3124200"/>
            <a:ext cx="6096000" cy="24384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4097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2971800" y="457201"/>
            <a:ext cx="2667000" cy="1200329"/>
          </a:xfrm>
          <a:prstGeom prst="rect">
            <a:avLst/>
          </a:prstGeom>
          <a:solidFill>
            <a:srgbClr val="00B05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পহেলা</a:t>
            </a:r>
            <a:endParaRPr lang="en-US" sz="7200" dirty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24200" y="5486401"/>
            <a:ext cx="2667000" cy="1200329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প্রথম</a:t>
            </a:r>
            <a:endParaRPr lang="en-US" sz="7200" dirty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1000044135.jpg"/>
          <p:cNvPicPr>
            <a:picLocks noChangeAspect="1"/>
          </p:cNvPicPr>
          <p:nvPr/>
        </p:nvPicPr>
        <p:blipFill>
          <a:blip r:embed="rId3">
            <a:lum bright="-20000"/>
          </a:blip>
          <a:stretch>
            <a:fillRect/>
          </a:stretch>
        </p:blipFill>
        <p:spPr>
          <a:xfrm>
            <a:off x="1143000" y="1905000"/>
            <a:ext cx="6858000" cy="32004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4097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2743200" y="304800"/>
            <a:ext cx="3352800" cy="12003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শোভাযাত্রা</a:t>
            </a:r>
            <a:endParaRPr lang="en-US" sz="72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47800" y="5257800"/>
            <a:ext cx="7010400" cy="1200329"/>
          </a:xfrm>
          <a:prstGeom prst="rect">
            <a:avLst/>
          </a:prstGeom>
          <a:solidFill>
            <a:srgbClr val="00B05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মিছিল বা আনন্দযাত্রা</a:t>
            </a:r>
            <a:endParaRPr lang="en-US" sz="7200" dirty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1000044064.jpg"/>
          <p:cNvPicPr>
            <a:picLocks noChangeAspect="1"/>
          </p:cNvPicPr>
          <p:nvPr/>
        </p:nvPicPr>
        <p:blipFill>
          <a:blip r:embed="rId3">
            <a:lum bright="-10000"/>
          </a:blip>
          <a:stretch>
            <a:fillRect/>
          </a:stretch>
        </p:blipFill>
        <p:spPr>
          <a:xfrm>
            <a:off x="685800" y="1676400"/>
            <a:ext cx="7315200" cy="3429000"/>
          </a:xfrm>
          <a:prstGeom prst="ellipse">
            <a:avLst/>
          </a:prstGeom>
          <a:ln w="63500" cap="rnd">
            <a:solidFill>
              <a:srgbClr val="C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4097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2362200" y="0"/>
            <a:ext cx="4648200" cy="1107996"/>
          </a:xfrm>
          <a:prstGeom prst="rect">
            <a:avLst/>
          </a:prstGeom>
          <a:solidFill>
            <a:srgbClr val="FFFF00"/>
          </a:solidFill>
          <a:ln w="76200">
            <a:solidFill>
              <a:srgbClr val="0070C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যুক্তবর্ণ</a:t>
            </a:r>
            <a:r>
              <a:rPr lang="en-US" sz="6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শিখি</a:t>
            </a:r>
            <a:endParaRPr lang="en-US" sz="66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1752600"/>
            <a:ext cx="1981200" cy="1200329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নববর্ষ</a:t>
            </a:r>
            <a:endParaRPr lang="en-US" sz="72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2743200" y="1828800"/>
            <a:ext cx="978408" cy="685800"/>
          </a:xfrm>
          <a:prstGeom prst="rightArrow">
            <a:avLst/>
          </a:prstGeom>
          <a:solidFill>
            <a:srgbClr val="C00000"/>
          </a:soli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810000" y="1676400"/>
            <a:ext cx="1066800" cy="1200329"/>
          </a:xfrm>
          <a:prstGeom prst="rect">
            <a:avLst/>
          </a:prstGeom>
          <a:solidFill>
            <a:srgbClr val="00B05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র্ষ</a:t>
            </a:r>
            <a:endParaRPr lang="en-US" sz="7200" dirty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5105400" y="1905000"/>
            <a:ext cx="990600" cy="685800"/>
          </a:xfrm>
          <a:prstGeom prst="rightArrow">
            <a:avLst/>
          </a:prstGeom>
          <a:solidFill>
            <a:srgbClr val="C00000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324600" y="1676400"/>
            <a:ext cx="2514600" cy="1200329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              </a:t>
            </a:r>
          </a:p>
          <a:p>
            <a:pPr algn="ctr"/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 rot="16200000" flipH="1">
            <a:off x="7020630" y="2275771"/>
            <a:ext cx="1200329" cy="1588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85800" y="3429000"/>
            <a:ext cx="2057400" cy="1200329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প্রথম</a:t>
            </a:r>
            <a:endParaRPr lang="en-US" sz="72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2971800" y="3657600"/>
            <a:ext cx="978408" cy="685800"/>
          </a:xfrm>
          <a:prstGeom prst="rightArrow">
            <a:avLst/>
          </a:prstGeom>
          <a:solidFill>
            <a:srgbClr val="002060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962400" y="3505200"/>
            <a:ext cx="1066800" cy="1200329"/>
          </a:xfrm>
          <a:prstGeom prst="rect">
            <a:avLst/>
          </a:prstGeom>
          <a:solidFill>
            <a:srgbClr val="0070C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প্র</a:t>
            </a:r>
            <a:endParaRPr lang="en-US" sz="7200" dirty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ight Arrow 12"/>
          <p:cNvSpPr/>
          <p:nvPr/>
        </p:nvSpPr>
        <p:spPr>
          <a:xfrm>
            <a:off x="5334000" y="3733800"/>
            <a:ext cx="990600" cy="762000"/>
          </a:xfrm>
          <a:prstGeom prst="rightArrow">
            <a:avLst/>
          </a:prstGeom>
          <a:solidFill>
            <a:srgbClr val="FFFF00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6477000" y="3657600"/>
            <a:ext cx="2514600" cy="12003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              </a:t>
            </a:r>
          </a:p>
          <a:p>
            <a:pPr algn="ctr"/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rot="16200000" flipH="1">
            <a:off x="7173030" y="4256971"/>
            <a:ext cx="1200329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629400" y="1752600"/>
            <a:ext cx="914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র</a:t>
            </a:r>
            <a:endParaRPr lang="en-US" sz="720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924800" y="1752600"/>
            <a:ext cx="838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ষ</a:t>
            </a:r>
            <a:endParaRPr lang="en-US" sz="720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781800" y="3810001"/>
            <a:ext cx="914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</a:t>
            </a:r>
            <a:endParaRPr lang="en-US" sz="720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924800" y="3810001"/>
            <a:ext cx="838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র</a:t>
            </a:r>
            <a:endParaRPr lang="en-US" sz="720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85800" y="5200471"/>
            <a:ext cx="2209800" cy="1200329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সুন্দর</a:t>
            </a:r>
            <a:endParaRPr lang="en-US" sz="72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Right Arrow 21"/>
          <p:cNvSpPr/>
          <p:nvPr/>
        </p:nvSpPr>
        <p:spPr>
          <a:xfrm>
            <a:off x="3048000" y="5486400"/>
            <a:ext cx="978408" cy="685800"/>
          </a:xfrm>
          <a:prstGeom prst="rightArrow">
            <a:avLst/>
          </a:prstGeom>
          <a:solidFill>
            <a:srgbClr val="C00000"/>
          </a:soli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ight Arrow 22"/>
          <p:cNvSpPr/>
          <p:nvPr/>
        </p:nvSpPr>
        <p:spPr>
          <a:xfrm>
            <a:off x="5486400" y="5410200"/>
            <a:ext cx="990600" cy="685800"/>
          </a:xfrm>
          <a:prstGeom prst="rightArrow">
            <a:avLst/>
          </a:prstGeom>
          <a:solidFill>
            <a:srgbClr val="C00000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191000" y="5105400"/>
            <a:ext cx="1066800" cy="1200329"/>
          </a:xfrm>
          <a:prstGeom prst="rect">
            <a:avLst/>
          </a:prstGeom>
          <a:solidFill>
            <a:srgbClr val="00B05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ন্দ</a:t>
            </a:r>
            <a:endParaRPr lang="en-US" sz="7200" dirty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629400" y="5410200"/>
            <a:ext cx="2514600" cy="1200329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              </a:t>
            </a:r>
          </a:p>
          <a:p>
            <a:pPr algn="ctr"/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 rot="16200000" flipH="1">
            <a:off x="7325429" y="5933371"/>
            <a:ext cx="1200329" cy="1588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6934200" y="5410200"/>
            <a:ext cx="914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</a:t>
            </a:r>
            <a:endParaRPr lang="en-US" sz="720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229600" y="5410200"/>
            <a:ext cx="914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</a:t>
            </a:r>
            <a:endParaRPr lang="en-US" sz="720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8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800" decel="10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9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7" grpId="0"/>
      <p:bldP spid="18" grpId="0"/>
      <p:bldP spid="19" grpId="0"/>
      <p:bldP spid="20" grpId="0"/>
      <p:bldP spid="21" grpId="0" animBg="1"/>
      <p:bldP spid="22" grpId="0" animBg="1"/>
      <p:bldP spid="23" grpId="0" animBg="1"/>
      <p:bldP spid="24" grpId="0" animBg="1"/>
      <p:bldP spid="25" grpId="1" animBg="1"/>
      <p:bldP spid="27" grpId="0"/>
      <p:bldP spid="2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4097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2209800" y="0"/>
            <a:ext cx="4572000" cy="1015663"/>
          </a:xfrm>
          <a:prstGeom prst="rect">
            <a:avLst/>
          </a:prstGeom>
          <a:solidFill>
            <a:srgbClr val="002060"/>
          </a:solidFill>
          <a:ln w="76200">
            <a:solidFill>
              <a:srgbClr val="FFFF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সমবেত</a:t>
            </a:r>
            <a:r>
              <a:rPr lang="en-US" sz="6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পাঠ</a:t>
            </a:r>
            <a:endParaRPr lang="en-US" sz="60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100004072.jpeg"/>
          <p:cNvPicPr>
            <a:picLocks noChangeAspect="1"/>
          </p:cNvPicPr>
          <p:nvPr/>
        </p:nvPicPr>
        <p:blipFill>
          <a:blip r:embed="rId3">
            <a:lum bright="-10000"/>
          </a:blip>
          <a:stretch>
            <a:fillRect/>
          </a:stretch>
        </p:blipFill>
        <p:spPr>
          <a:xfrm>
            <a:off x="381000" y="1600200"/>
            <a:ext cx="8305800" cy="44958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4097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228600" y="4343400"/>
            <a:ext cx="8915400" cy="2308324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বাংলা বছরের প্রথম মাস হলো বৈশাখ। বৈশাখ মাসের প্রথম দিন হলো পহেলা বৈশাখ।এদিন আমাদের নববর্ষ।</a:t>
            </a:r>
            <a:endParaRPr lang="en-US" sz="4800" dirty="0" smtClean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1000044135.jpg"/>
          <p:cNvPicPr>
            <a:picLocks noChangeAspect="1"/>
          </p:cNvPicPr>
          <p:nvPr/>
        </p:nvPicPr>
        <p:blipFill>
          <a:blip r:embed="rId3">
            <a:lum bright="-20000"/>
          </a:blip>
          <a:stretch>
            <a:fillRect/>
          </a:stretch>
        </p:blipFill>
        <p:spPr>
          <a:xfrm>
            <a:off x="1" y="685800"/>
            <a:ext cx="4800600" cy="36576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 descr="100004406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6800" y="838200"/>
            <a:ext cx="4267200" cy="35814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4097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0" y="4038600"/>
            <a:ext cx="9144000" cy="2800767"/>
          </a:xfrm>
          <a:prstGeom prst="rect">
            <a:avLst/>
          </a:prstGeom>
          <a:solidFill>
            <a:srgbClr val="FFC0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নববর্ষে অনেক মেলা হয়,অনেক খেলাধুলা হয়,অনেক গানবাজনা হয়,শোভাযাত্রা হয়,অনেক মানুষ সুন্দর পোশাক পরে ঘুরে বেড়ায়।সেদিন অনেক মজা হয়।আমাদের খুব ভালো লাগে।</a:t>
            </a:r>
            <a:endParaRPr lang="en-US" sz="44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100004406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724400" cy="38100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4" descr="1000044064.jpg"/>
          <p:cNvPicPr>
            <a:picLocks noChangeAspect="1"/>
          </p:cNvPicPr>
          <p:nvPr/>
        </p:nvPicPr>
        <p:blipFill>
          <a:blip r:embed="rId4">
            <a:lum bright="-10000"/>
          </a:blip>
          <a:stretch>
            <a:fillRect/>
          </a:stretch>
        </p:blipFill>
        <p:spPr>
          <a:xfrm>
            <a:off x="5105400" y="0"/>
            <a:ext cx="3810000" cy="38862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4097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TextBox 3"/>
          <p:cNvSpPr txBox="1"/>
          <p:nvPr/>
        </p:nvSpPr>
        <p:spPr>
          <a:xfrm>
            <a:off x="2209800" y="0"/>
            <a:ext cx="4572000" cy="1015663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শিক্ষার্থীদের</a:t>
            </a:r>
            <a:r>
              <a:rPr lang="en-US" sz="6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পাঠ</a:t>
            </a:r>
            <a:endParaRPr lang="en-US" sz="60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100004076.jpeg"/>
          <p:cNvPicPr>
            <a:picLocks noChangeAspect="1"/>
          </p:cNvPicPr>
          <p:nvPr/>
        </p:nvPicPr>
        <p:blipFill>
          <a:blip r:embed="rId3">
            <a:lum bright="-10000"/>
          </a:blip>
          <a:stretch>
            <a:fillRect/>
          </a:stretch>
        </p:blipFill>
        <p:spPr>
          <a:xfrm>
            <a:off x="0" y="1828800"/>
            <a:ext cx="9144000" cy="456742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4097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1981200" y="0"/>
            <a:ext cx="5029200" cy="1200329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দলীয়</a:t>
            </a:r>
            <a:r>
              <a:rPr lang="en-US" sz="72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72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download (1).jpg"/>
          <p:cNvPicPr>
            <a:picLocks noChangeAspect="1"/>
          </p:cNvPicPr>
          <p:nvPr/>
        </p:nvPicPr>
        <p:blipFill>
          <a:blip r:embed="rId3">
            <a:lum bright="-10000"/>
          </a:blip>
          <a:stretch>
            <a:fillRect/>
          </a:stretch>
        </p:blipFill>
        <p:spPr>
          <a:xfrm>
            <a:off x="990600" y="0"/>
            <a:ext cx="1905000" cy="1278602"/>
          </a:xfrm>
          <a:prstGeom prst="ellipse">
            <a:avLst/>
          </a:prstGeom>
          <a:ln w="63500" cap="rnd">
            <a:solidFill>
              <a:srgbClr val="C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-228600" y="1447800"/>
            <a:ext cx="9601200" cy="923330"/>
          </a:xfrm>
          <a:prstGeom prst="rect">
            <a:avLst/>
          </a:prstGeom>
          <a:solidFill>
            <a:srgbClr val="0070C0"/>
          </a:solidFill>
          <a:ln w="7620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US" sz="54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পাঠ্যাংশটুকু</a:t>
            </a:r>
            <a:r>
              <a:rPr lang="en-US" sz="54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শুদ্ধ</a:t>
            </a:r>
            <a:r>
              <a:rPr lang="en-US" sz="54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54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স্পষ্ট</a:t>
            </a:r>
            <a:r>
              <a:rPr lang="en-US" sz="54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উচ্চারণে</a:t>
            </a:r>
            <a:r>
              <a:rPr lang="en-US" sz="54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দলে</a:t>
            </a:r>
            <a:r>
              <a:rPr lang="en-US" sz="54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পড়ো।</a:t>
            </a:r>
            <a:endParaRPr lang="en-US" sz="54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2667000"/>
            <a:ext cx="9144000" cy="1754326"/>
          </a:xfrm>
          <a:prstGeom prst="rect">
            <a:avLst/>
          </a:prstGeom>
          <a:solidFill>
            <a:srgbClr val="00B05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540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শব্দগুলো খাতায় লিখে </a:t>
            </a:r>
            <a:r>
              <a:rPr lang="en-US" sz="540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যুক্তবর্ণ ভেঙে লেখো ।</a:t>
            </a:r>
            <a:endParaRPr lang="en-US" sz="5400" dirty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762000" y="4419600"/>
            <a:ext cx="8077200" cy="2438400"/>
          </a:xfrm>
          <a:prstGeom prst="rightArrow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নববর্ষ, প্রথম ,সুন্দর</a:t>
            </a:r>
            <a:endParaRPr lang="en-US" sz="66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4097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" name="Picture 2" descr="100004409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" y="990600"/>
            <a:ext cx="7022592" cy="46817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0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4097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2057400" y="0"/>
            <a:ext cx="5257800" cy="1200329"/>
          </a:xfrm>
          <a:prstGeom prst="rect">
            <a:avLst/>
          </a:prstGeom>
          <a:solidFill>
            <a:srgbClr val="FFFF00"/>
          </a:solidFill>
          <a:ln w="76200">
            <a:solidFill>
              <a:srgbClr val="00206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জোড়ায়</a:t>
            </a:r>
            <a:r>
              <a:rPr lang="en-US" sz="72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72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download (2).jpg"/>
          <p:cNvPicPr>
            <a:picLocks noChangeAspect="1"/>
          </p:cNvPicPr>
          <p:nvPr/>
        </p:nvPicPr>
        <p:blipFill>
          <a:blip r:embed="rId3">
            <a:lum bright="-10000"/>
          </a:blip>
          <a:stretch>
            <a:fillRect/>
          </a:stretch>
        </p:blipFill>
        <p:spPr>
          <a:xfrm>
            <a:off x="1447800" y="1524000"/>
            <a:ext cx="6248400" cy="2743200"/>
          </a:xfrm>
          <a:prstGeom prst="ellipse">
            <a:avLst/>
          </a:prstGeom>
          <a:ln w="63500" cap="rnd">
            <a:solidFill>
              <a:srgbClr val="C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0" y="4572000"/>
            <a:ext cx="9144000" cy="2308324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পাঠ্যাংশটুকু</a:t>
            </a:r>
            <a:r>
              <a:rPr lang="en-US" sz="4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স্পষ্ট</a:t>
            </a:r>
            <a:r>
              <a:rPr lang="en-US" sz="4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8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শুদ্ধ</a:t>
            </a:r>
            <a:r>
              <a:rPr lang="en-US" sz="4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উচ্চারণে</a:t>
            </a:r>
            <a:r>
              <a:rPr lang="en-US" sz="4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জোড়ায়</a:t>
            </a:r>
            <a:r>
              <a:rPr lang="en-US" sz="48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পড়ো </a:t>
            </a:r>
            <a:r>
              <a:rPr lang="en-US" sz="48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4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বিরামচিহ্ন</a:t>
            </a:r>
            <a:r>
              <a:rPr lang="en-US" sz="48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অনুসরণ </a:t>
            </a:r>
            <a:r>
              <a:rPr lang="en-US" sz="48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4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পাঠ্যাংশটুকু</a:t>
            </a:r>
            <a:r>
              <a:rPr lang="en-US" sz="48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দেখে দেখে লেখো</a:t>
            </a:r>
            <a:r>
              <a:rPr lang="en-US" sz="44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44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4097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1981200" y="152400"/>
            <a:ext cx="4800600" cy="1107996"/>
          </a:xfrm>
          <a:prstGeom prst="rect">
            <a:avLst/>
          </a:prstGeom>
          <a:solidFill>
            <a:srgbClr val="00B0F0"/>
          </a:solidFill>
          <a:ln w="76200">
            <a:solidFill>
              <a:srgbClr val="FF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dirty="0" err="1" smtClean="0">
                <a:solidFill>
                  <a:srgbClr val="FFFF00"/>
                </a:solidFill>
              </a:rPr>
              <a:t>মূল্যায়ন</a:t>
            </a:r>
            <a:endParaRPr lang="en-US" sz="6600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524000"/>
            <a:ext cx="9144000" cy="830997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পাঠ্যাংশটুকু</a:t>
            </a:r>
            <a:r>
              <a:rPr lang="en-US" sz="4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স্পষ্ট</a:t>
            </a:r>
            <a:r>
              <a:rPr lang="en-US" sz="4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8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শুদ্ধ</a:t>
            </a:r>
            <a:r>
              <a:rPr lang="en-US" sz="4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উচ্চারণে</a:t>
            </a:r>
            <a:r>
              <a:rPr lang="en-US" sz="4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একাকী</a:t>
            </a:r>
            <a:r>
              <a:rPr lang="en-US" sz="48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পড়ো।</a:t>
            </a:r>
            <a:endParaRPr lang="en-US" sz="48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00200" y="2514600"/>
            <a:ext cx="5791200" cy="1015663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প্রশ্নগুলোর</a:t>
            </a:r>
            <a:r>
              <a:rPr lang="en-US" sz="6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উত্তর</a:t>
            </a:r>
            <a:r>
              <a:rPr lang="en-US" sz="6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দাও</a:t>
            </a:r>
            <a:r>
              <a:rPr lang="en-US" sz="6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60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00200" y="3733800"/>
            <a:ext cx="5943600" cy="830997"/>
          </a:xfrm>
          <a:prstGeom prst="rect">
            <a:avLst/>
          </a:prstGeom>
          <a:solidFill>
            <a:srgbClr val="00B05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*আমাদের নববর্ষ কোন দিন?</a:t>
            </a:r>
            <a:endParaRPr lang="en-US" sz="48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19200" y="4876800"/>
            <a:ext cx="7315200" cy="830997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8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*নববর্ষে কী কী আয়োজন দেখা যায়</a:t>
            </a:r>
            <a:r>
              <a:rPr lang="en-US" sz="44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44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4097.jpg"/>
          <p:cNvPicPr>
            <a:picLocks noChangeAspect="1"/>
          </p:cNvPicPr>
          <p:nvPr/>
        </p:nvPicPr>
        <p:blipFill>
          <a:blip r:embed="rId2">
            <a:lum bright="-2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533400" y="152400"/>
            <a:ext cx="8153400" cy="1323439"/>
          </a:xfrm>
          <a:prstGeom prst="rect">
            <a:avLst/>
          </a:prstGeom>
          <a:solidFill>
            <a:srgbClr val="0070C0"/>
          </a:solid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নিরাময়মূলক</a:t>
            </a:r>
            <a:r>
              <a:rPr lang="en-US" sz="8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কার্যক্রম</a:t>
            </a:r>
            <a:r>
              <a:rPr lang="en-US" sz="8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80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100004249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676400"/>
            <a:ext cx="7848600" cy="2895600"/>
          </a:xfrm>
          <a:prstGeom prst="ellipse">
            <a:avLst/>
          </a:prstGeom>
          <a:ln w="76200" cap="rnd">
            <a:solidFill>
              <a:srgbClr val="C0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228600" y="4648200"/>
            <a:ext cx="8686800" cy="2199858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যেসব শিক্ষার্থী পাঠ্যাংশটুকু বিরামচিহ্ন অনুসরণ করে স্পষ্ট ও শুদ্ধ উচ্চারণে পড়তে পারেনি,তাদের অতিরিক্ত অনুশীলনের মাধ্যমে সহায়তা প্রদান।</a:t>
            </a:r>
            <a:endParaRPr lang="en-US" sz="440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4097.jpg"/>
          <p:cNvPicPr>
            <a:picLocks noChangeAspect="1"/>
          </p:cNvPicPr>
          <p:nvPr/>
        </p:nvPicPr>
        <p:blipFill>
          <a:blip r:embed="rId2">
            <a:lum bright="-2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533400" y="152400"/>
            <a:ext cx="8153400" cy="1323439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পাঠের</a:t>
            </a:r>
            <a:r>
              <a:rPr lang="en-US" sz="8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সারসংক্ষেপ</a:t>
            </a:r>
            <a:endParaRPr lang="en-US" sz="80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Vertical Scroll 3"/>
          <p:cNvSpPr/>
          <p:nvPr/>
        </p:nvSpPr>
        <p:spPr>
          <a:xfrm>
            <a:off x="0" y="2133600"/>
            <a:ext cx="9144000" cy="1066800"/>
          </a:xfrm>
          <a:prstGeom prst="verticalScroll">
            <a:avLst/>
          </a:prstGeom>
          <a:solidFill>
            <a:srgbClr val="FFFF0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5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5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5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54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54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শিখলাম</a:t>
            </a:r>
            <a:r>
              <a:rPr lang="en-US" sz="5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54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304800" y="3352800"/>
            <a:ext cx="8839200" cy="3124200"/>
          </a:xfrm>
          <a:prstGeom prst="horizontalScroll">
            <a:avLst/>
          </a:prstGeom>
          <a:solidFill>
            <a:schemeClr val="accent6">
              <a:lumMod val="60000"/>
              <a:lumOff val="4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5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5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5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আমরা নববর্ষ,নববর্ষের বিভিন্ন আয়োজন সম্পর্কে শিখলাম।</a:t>
            </a:r>
            <a:endParaRPr lang="en-US" sz="54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4097.jpg"/>
          <p:cNvPicPr>
            <a:picLocks noChangeAspect="1"/>
          </p:cNvPicPr>
          <p:nvPr/>
        </p:nvPicPr>
        <p:blipFill>
          <a:blip r:embed="rId2">
            <a:lum bright="-2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2057400" y="0"/>
            <a:ext cx="4953000" cy="1200329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72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72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download (2).jpg"/>
          <p:cNvPicPr>
            <a:picLocks noChangeAspect="1"/>
          </p:cNvPicPr>
          <p:nvPr/>
        </p:nvPicPr>
        <p:blipFill>
          <a:blip r:embed="rId3">
            <a:lum bright="-10000"/>
          </a:blip>
          <a:stretch>
            <a:fillRect/>
          </a:stretch>
        </p:blipFill>
        <p:spPr>
          <a:xfrm>
            <a:off x="1447800" y="1676400"/>
            <a:ext cx="5638800" cy="25908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0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685800" y="4572000"/>
            <a:ext cx="8077200" cy="1569660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80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তুমি কীভাবে নববর্ষ উদযাপন করো সে সম্পর্কে দুইটি বাক্য লিখে </a:t>
            </a:r>
            <a:r>
              <a:rPr lang="en-US" sz="48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আনবে</a:t>
            </a:r>
            <a:r>
              <a:rPr lang="en-US" sz="48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48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4097.jpg"/>
          <p:cNvPicPr>
            <a:picLocks noChangeAspect="1"/>
          </p:cNvPicPr>
          <p:nvPr/>
        </p:nvPicPr>
        <p:blipFill>
          <a:blip r:embed="rId2">
            <a:lum bright="-2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" name="Picture 2" descr="1000044095.jpg"/>
          <p:cNvPicPr>
            <a:picLocks noChangeAspect="1"/>
          </p:cNvPicPr>
          <p:nvPr/>
        </p:nvPicPr>
        <p:blipFill>
          <a:blip r:embed="rId3">
            <a:lum bright="-10000"/>
          </a:blip>
          <a:stretch>
            <a:fillRect/>
          </a:stretch>
        </p:blipFill>
        <p:spPr>
          <a:xfrm>
            <a:off x="1261872" y="946404"/>
            <a:ext cx="6620256" cy="49651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0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4097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Rounded Rectangle 2"/>
          <p:cNvSpPr/>
          <p:nvPr/>
        </p:nvSpPr>
        <p:spPr>
          <a:xfrm>
            <a:off x="1752600" y="0"/>
            <a:ext cx="5410200" cy="1600200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0070C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8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পাঠ পরিচিতি</a:t>
            </a:r>
            <a:endParaRPr lang="en-US" sz="80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2590800"/>
            <a:ext cx="3276600" cy="2015192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শ্রেণি-২য়</a:t>
            </a:r>
          </a:p>
          <a:p>
            <a:r>
              <a:rPr lang="en-US" sz="60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বিষয়-বাংলা</a:t>
            </a:r>
            <a:endParaRPr lang="en-US" sz="60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86200" y="1676400"/>
            <a:ext cx="5029200" cy="4247317"/>
          </a:xfrm>
          <a:prstGeom prst="rect">
            <a:avLst/>
          </a:prstGeom>
          <a:solidFill>
            <a:srgbClr val="00B05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পাঠ-২২</a:t>
            </a:r>
            <a:endParaRPr lang="en-US" sz="5400" dirty="0" smtClean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5400" err="1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540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 শিরোনাম-নববর্ষ</a:t>
            </a:r>
            <a:endParaRPr lang="en-US" sz="5400" dirty="0" smtClean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540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পাঠ্যাংশ-(পিরিয়ড-৯৮) বাংলা বছরের----------------- ভালো লাগে</a:t>
            </a:r>
            <a:r>
              <a:rPr lang="en-US" sz="540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5400" dirty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download (1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6600" y="1676400"/>
            <a:ext cx="504825" cy="3962400"/>
          </a:xfrm>
          <a:prstGeom prst="rect">
            <a:avLst/>
          </a:prstGeom>
          <a:solidFill>
            <a:srgbClr val="C00000"/>
          </a:solidFill>
          <a:ln w="76200">
            <a:solidFill>
              <a:srgbClr val="C00000"/>
            </a:solidFill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4097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1981200" y="0"/>
            <a:ext cx="5105400" cy="923330"/>
          </a:xfrm>
          <a:prstGeom prst="rect">
            <a:avLst/>
          </a:prstGeom>
          <a:solidFill>
            <a:srgbClr val="0070C0"/>
          </a:solid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 err="1" smtClean="0">
                <a:solidFill>
                  <a:srgbClr val="C00000"/>
                </a:solidFill>
                <a:latin typeface="NikoshBAN"/>
              </a:rPr>
              <a:t>শিখনফল</a:t>
            </a:r>
            <a:endParaRPr lang="en-US" sz="5400" dirty="0">
              <a:solidFill>
                <a:srgbClr val="C00000"/>
              </a:solidFill>
              <a:latin typeface="NikoshBAN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8200" y="762000"/>
            <a:ext cx="6934200" cy="92333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5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পিরিয়ড</a:t>
            </a:r>
            <a:r>
              <a:rPr lang="en-US" sz="5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শেষে</a:t>
            </a:r>
            <a:r>
              <a:rPr lang="en-US" sz="5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en-US" sz="5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- </a:t>
            </a:r>
            <a:endParaRPr lang="en-US" sz="54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-228600" y="533400"/>
            <a:ext cx="9372600" cy="7391400"/>
          </a:xfrm>
          <a:prstGeom prst="horizontalScroll">
            <a:avLst/>
          </a:prstGeom>
          <a:solidFill>
            <a:srgbClr val="FFC00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১ .২ .১ যুক্তবর্ণযোগে গঠিত শব্দ শনাক্ত করতে পারবে।</a:t>
            </a:r>
          </a:p>
          <a:p>
            <a:pPr algn="ctr"/>
            <a:r>
              <a:rPr lang="en-US" sz="40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৫. ১. ১ শব্দে ব্যবহৃত যুক্তবর্ণের ধ্বনি বলতে পারবে।</a:t>
            </a:r>
          </a:p>
          <a:p>
            <a:pPr algn="ctr"/>
            <a:r>
              <a:rPr lang="en-US" sz="40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৯. ২. ২ বিরামচিহ্ন মেনে বিভিন্ন ধরনের বাক্য সংবলিত অনুচ্ছেদ স্পষ্ট ও শুদ্ধ উচ্চারণে পড়তে পারবে।</a:t>
            </a:r>
          </a:p>
          <a:p>
            <a:pPr algn="ctr"/>
            <a:r>
              <a:rPr lang="en-US" sz="40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১৩. ১. ৩ পাঠের যুক্তব্যঞ্জনবর্ণ ভেঙে লিখতে পারবে।</a:t>
            </a:r>
            <a:endParaRPr lang="en-US" sz="40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4097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2286000" y="0"/>
            <a:ext cx="4724400" cy="1107996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6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পূর্বজ্ঞান</a:t>
            </a:r>
            <a:r>
              <a:rPr lang="en-US" sz="6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যাচাই</a:t>
            </a:r>
            <a:endParaRPr lang="en-US" sz="66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Horizontal Scroll 3"/>
          <p:cNvSpPr/>
          <p:nvPr/>
        </p:nvSpPr>
        <p:spPr>
          <a:xfrm>
            <a:off x="0" y="838200"/>
            <a:ext cx="9448800" cy="6324600"/>
          </a:xfrm>
          <a:prstGeom prst="horizontalScroll">
            <a:avLst/>
          </a:prstGeom>
          <a:solidFill>
            <a:schemeClr val="accent6">
              <a:lumMod val="60000"/>
              <a:lumOff val="40000"/>
            </a:schemeClr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09600" y="2286000"/>
            <a:ext cx="8534400" cy="4247317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*বাংলা বছরের প্রথম মাসের নাম কী?</a:t>
            </a:r>
            <a:r>
              <a:rPr lang="en-US" sz="5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*</a:t>
            </a:r>
          </a:p>
          <a:p>
            <a:pPr algn="ctr"/>
            <a:r>
              <a:rPr lang="en-US" sz="5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*</a:t>
            </a:r>
            <a:r>
              <a:rPr lang="en-US" sz="540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*পহেলা বৈশাখে আমরা কী উদযাপন করি?</a:t>
            </a:r>
            <a:r>
              <a:rPr lang="en-US" sz="5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৮*</a:t>
            </a:r>
          </a:p>
          <a:p>
            <a:pPr algn="ctr"/>
            <a:r>
              <a:rPr lang="en-US" sz="540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*তোমরা নববর্ষ কীভাবে উদযাপন করো?</a:t>
            </a:r>
            <a:endParaRPr lang="en-US" sz="5400" dirty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4097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1219200" y="4343400"/>
            <a:ext cx="7315200" cy="2661523"/>
          </a:xfrm>
          <a:prstGeom prst="rect">
            <a:avLst/>
          </a:prstGeom>
          <a:solidFill>
            <a:srgbClr val="FFC00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-</a:t>
            </a:r>
            <a:r>
              <a:rPr lang="en-US" sz="5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ছবিতে</a:t>
            </a:r>
            <a:r>
              <a:rPr lang="en-US" sz="5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5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5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দেখা</a:t>
            </a:r>
            <a:r>
              <a:rPr lang="en-US" sz="5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যাচ্ছে</a:t>
            </a:r>
            <a:r>
              <a:rPr lang="en-US" sz="5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?</a:t>
            </a:r>
          </a:p>
          <a:p>
            <a:pPr algn="ctr"/>
            <a:r>
              <a:rPr lang="en-US" sz="54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-এসব জিনিস কোন উৎসবের সাথে সম্পর্কিত?</a:t>
            </a:r>
            <a:endParaRPr lang="en-US" sz="54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100004406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4186428"/>
          </a:xfrm>
          <a:prstGeom prst="rect">
            <a:avLst/>
          </a:prstGeom>
          <a:ln w="889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4097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838200" y="4724400"/>
            <a:ext cx="7620000" cy="175432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5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পাঠের</a:t>
            </a:r>
            <a:r>
              <a:rPr lang="en-US" sz="5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5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5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হতে</a:t>
            </a:r>
            <a:r>
              <a:rPr lang="en-US" sz="5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পারে</a:t>
            </a:r>
            <a:r>
              <a:rPr lang="en-US" sz="5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5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তোমরা</a:t>
            </a:r>
            <a:r>
              <a:rPr lang="en-US" sz="5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5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মনে</a:t>
            </a:r>
            <a:r>
              <a:rPr lang="en-US" sz="5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করো</a:t>
            </a:r>
            <a:r>
              <a:rPr lang="en-US" sz="4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48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100004406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41864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4097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2133600" y="0"/>
            <a:ext cx="4724400" cy="1200329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72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পাঠ</a:t>
            </a:r>
            <a:endParaRPr lang="en-US" sz="72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100004406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1600200"/>
            <a:ext cx="7323189" cy="33528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TextBox 4"/>
          <p:cNvSpPr txBox="1"/>
          <p:nvPr/>
        </p:nvSpPr>
        <p:spPr>
          <a:xfrm>
            <a:off x="2209800" y="5181600"/>
            <a:ext cx="4572000" cy="1446550"/>
          </a:xfrm>
          <a:prstGeom prst="rect">
            <a:avLst/>
          </a:prstGeom>
          <a:solidFill>
            <a:srgbClr val="FFFF00"/>
          </a:solidFill>
          <a:ln w="762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80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নববর্ষ</a:t>
            </a:r>
            <a:endParaRPr lang="en-US" sz="88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0044097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2057400" y="0"/>
            <a:ext cx="5105400" cy="12003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76200">
            <a:solidFill>
              <a:srgbClr val="002060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2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পাঠের</a:t>
            </a:r>
            <a:r>
              <a:rPr lang="en-US" sz="72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বিষয়বস্তু</a:t>
            </a:r>
            <a:endParaRPr lang="en-US" sz="72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Horizontal Scroll 3"/>
          <p:cNvSpPr/>
          <p:nvPr/>
        </p:nvSpPr>
        <p:spPr>
          <a:xfrm>
            <a:off x="762000" y="685800"/>
            <a:ext cx="7924800" cy="6477000"/>
          </a:xfrm>
          <a:prstGeom prst="horizontalScroll">
            <a:avLst/>
          </a:prstGeom>
          <a:solidFill>
            <a:srgbClr val="FFC000"/>
          </a:solidFill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“নববর্ষ”পাঠে বাংলা নববর্ষের তাৎপর্য,পহেলা বৈশাখ উদযাপনের বিভিন্ন আয়োজন,বাঙালির ঐতিহ্য ও সংস্কৃতির পরিচয় এবং আনন্দ-উৎসবের মাধ্যমে নতুন বছরকে বরণ করার বিষয় তুলে ধরা হয়েছে।</a:t>
            </a:r>
            <a:endParaRPr lang="en-US" sz="480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387</TotalTime>
  <Words>365</Words>
  <Application>Microsoft Office PowerPoint</Application>
  <PresentationFormat>On-screen Show (4:3)</PresentationFormat>
  <Paragraphs>69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MAKSUDA</dc:creator>
  <cp:lastModifiedBy>MAKSUDA</cp:lastModifiedBy>
  <cp:revision>180</cp:revision>
  <dcterms:created xsi:type="dcterms:W3CDTF">2026-07-27T12:06:25Z</dcterms:created>
  <dcterms:modified xsi:type="dcterms:W3CDTF">2026-07-29T08:52:59Z</dcterms:modified>
</cp:coreProperties>
</file>