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660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1T06:34:52.6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CDC42-3F99-C35C-F63D-2A77636E6C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6DBA2A-7154-A02D-3637-639CE71E7F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4C64D-C74F-0763-5089-5CFDA17E5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30AF-6A18-4237-8BC1-D483F4887E45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EC5B9-71EA-84F7-C293-EC9FAD72B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E28232-29CA-8D18-71F2-08433CD1E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F7F5D-E38D-4384-B7EF-D7A04C6F2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11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82333-470A-5788-787A-A44873648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735FE4-7BF1-2792-A59F-5522A61A61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69120-537C-9110-B051-1D4E1CC07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30AF-6A18-4237-8BC1-D483F4887E45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A1D3C-76C2-E0D5-29EA-6462E65ED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8FAAE-71E4-10B7-6CD1-0DBEDCAA4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F7F5D-E38D-4384-B7EF-D7A04C6F2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46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4E6EE6-8DDC-1DE7-1CA3-F56CE68358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7E4BC5-6EA2-3A42-0EAC-AE4FC8DDBF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22E00B-454E-E854-4F67-07781EA44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30AF-6A18-4237-8BC1-D483F4887E45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02A5F-F3BD-036A-3AE4-751EECC78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B1AF9-0BDF-F1D2-7948-43204333D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F7F5D-E38D-4384-B7EF-D7A04C6F2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88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069C5-5DFE-59E3-C4C0-1781854BA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FD835-E78C-551A-C6C4-1C799E32C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01F62-68FC-B85B-3134-0E327A22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30AF-6A18-4237-8BC1-D483F4887E45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7F0D5-EA28-6E1C-BEAD-4E73719B0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38DDE-9F2F-6226-DE22-6D654C505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F7F5D-E38D-4384-B7EF-D7A04C6F2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84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FB22C-FB7F-7B9F-9B69-D3F2EFDA5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0DFBE6-66A8-99A0-8037-30633949E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E8F72-8235-C085-1BB7-881C936AD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30AF-6A18-4237-8BC1-D483F4887E45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A84D4-D975-6209-305B-431A7C433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91086-86FE-C166-3474-565E6B8D4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F7F5D-E38D-4384-B7EF-D7A04C6F2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99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87DBA-B89D-EC75-E4A9-2D02B4A2F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2B7B5-8DCE-D80D-A81F-89E33D6125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2D0E9C-32EB-38EC-24ED-A946C4E265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F36FD2-B86D-6E55-BDE8-59F492314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30AF-6A18-4237-8BC1-D483F4887E45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A43431-E30A-491C-CB5C-544560164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431A1A-75CC-31B0-997E-2EA445B84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F7F5D-E38D-4384-B7EF-D7A04C6F2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35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FFC11-031F-AD24-92F3-5B4C9BEA8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7C42D-6764-F96E-4FBC-BA62DCC3A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F17ED8-94E4-DDD7-B1B4-2529B629BD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83B1C4-FB3D-914E-FC18-02CE7BDA3B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A5771-E9F5-2247-13CA-75EC9CDDEA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F3F801-909F-175C-EC08-680DDC3A4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30AF-6A18-4237-8BC1-D483F4887E45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E63A22-D387-2E5F-ABBE-7818984B6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B295B3-4B45-1426-4EDE-28E37C76F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F7F5D-E38D-4384-B7EF-D7A04C6F2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A3866-E446-8EFF-A8D0-0FF747799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E1CD29-E6AE-E415-FF65-1DD0B635E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30AF-6A18-4237-8BC1-D483F4887E45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D9D3F2-1649-4C58-9198-A85B6E304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5FDEA6-0EF8-8A9D-5B1C-55B152206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F7F5D-E38D-4384-B7EF-D7A04C6F2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56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8E89DB-40B3-547F-2043-C136D9808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30AF-6A18-4237-8BC1-D483F4887E45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ACAE51-687F-1663-764A-7CB147CF8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028FCA-024B-15B9-97D7-29D870BE8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F7F5D-E38D-4384-B7EF-D7A04C6F2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09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229FB-E15C-BB0B-5696-F59ECF78A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083EA-6BC8-D5A2-AF0A-870981E36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011C9B-073F-C0FF-2A8D-BAB2D64A6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201A3A-1328-A1C4-D7BC-BD859D5AC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30AF-6A18-4237-8BC1-D483F4887E45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BCDCB0-BE98-0ED3-577A-ECE971954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35DAF5-C4B2-ED76-AAF4-4BAC6DE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F7F5D-E38D-4384-B7EF-D7A04C6F2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83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2A0A8-EEE8-0429-D7C0-28DEB7B8D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9910B9-5738-3EB8-20D2-B4CF0EA0C3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D8FC2B-C234-CB87-626A-3ABE7D263C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71C4C6-67B6-F995-A624-937B8D0B6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30AF-6A18-4237-8BC1-D483F4887E45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724842-EEA8-BB5D-EAE1-7D29CC793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6A306C-658F-E5A4-8F21-AFB923B03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F7F5D-E38D-4384-B7EF-D7A04C6F2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711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CE3162-6EB9-79D0-CCF2-6FE3FA2EA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F1249E-B00B-69A7-1055-79C445EA1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8B8C4-F743-A14F-4E1D-AD18169A09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9430AF-6A18-4237-8BC1-D483F4887E45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F4776-A7E4-AF7C-76D7-76C5A1FD8C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3AA30-E48D-CF7F-C81E-7DA6206688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EF7F5D-E38D-4384-B7EF-D7A04C6F2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912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customXml" Target="../ink/ink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1C82CA5-962D-0666-F9D4-089C42B286DD}"/>
              </a:ext>
            </a:extLst>
          </p:cNvPr>
          <p:cNvSpPr/>
          <p:nvPr/>
        </p:nvSpPr>
        <p:spPr>
          <a:xfrm>
            <a:off x="388620" y="239842"/>
            <a:ext cx="11548548" cy="16189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CC61D3-59D1-49F6-76D4-CBE4A27B970E}"/>
              </a:ext>
            </a:extLst>
          </p:cNvPr>
          <p:cNvSpPr txBox="1"/>
          <p:nvPr/>
        </p:nvSpPr>
        <p:spPr>
          <a:xfrm>
            <a:off x="3852472" y="329786"/>
            <a:ext cx="44361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96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endParaRPr lang="en-US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11AE06-62EF-4C7F-E6D6-195EB4F419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170" y="1420862"/>
            <a:ext cx="5651291" cy="565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716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3B2EC6-7B5B-2D5E-E91C-3A9656D49B75}"/>
              </a:ext>
            </a:extLst>
          </p:cNvPr>
          <p:cNvSpPr/>
          <p:nvPr/>
        </p:nvSpPr>
        <p:spPr>
          <a:xfrm>
            <a:off x="162228" y="2016300"/>
            <a:ext cx="11727544" cy="175572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7773908B-E410-40B8-184A-66A6A855803C}"/>
              </a:ext>
            </a:extLst>
          </p:cNvPr>
          <p:cNvSpPr/>
          <p:nvPr/>
        </p:nvSpPr>
        <p:spPr>
          <a:xfrm>
            <a:off x="178036" y="552663"/>
            <a:ext cx="9336505" cy="1106905"/>
          </a:xfrm>
          <a:prstGeom prst="homePlat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1D247A-955A-5C42-E409-94957B94165D}"/>
              </a:ext>
            </a:extLst>
          </p:cNvPr>
          <p:cNvSpPr txBox="1"/>
          <p:nvPr/>
        </p:nvSpPr>
        <p:spPr>
          <a:xfrm>
            <a:off x="286896" y="1961708"/>
            <a:ext cx="110827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3600"/>
            </a:lvl1pPr>
          </a:lstStyle>
          <a:p>
            <a:pPr algn="just">
              <a:lnSpc>
                <a:spcPct val="100000"/>
              </a:lnSpc>
            </a:pPr>
            <a:r>
              <a:rPr lang="as-IN" sz="6000" b="1" dirty="0">
                <a:latin typeface="Nikosh" panose="02000000000000000000" pitchFamily="2" charset="0"/>
                <a:cs typeface="Nikosh" panose="02000000000000000000" pitchFamily="2" charset="0"/>
              </a:rPr>
              <a:t>মৌলিক কণিকা হলো সেইসব ক্ষুদ্র কণা যা দি</a:t>
            </a:r>
            <a:r>
              <a:rPr lang="bn-IN" sz="6000" b="1" dirty="0">
                <a:latin typeface="Nikosh" panose="02000000000000000000" pitchFamily="2" charset="0"/>
                <a:cs typeface="Nikosh" panose="02000000000000000000" pitchFamily="2" charset="0"/>
              </a:rPr>
              <a:t>য়ে প</a:t>
            </a:r>
            <a:r>
              <a:rPr lang="as-IN" sz="6000" b="1" dirty="0">
                <a:latin typeface="Nikosh" panose="02000000000000000000" pitchFamily="2" charset="0"/>
                <a:cs typeface="Nikosh" panose="02000000000000000000" pitchFamily="2" charset="0"/>
              </a:rPr>
              <a:t>রমাণু গঠিত</a:t>
            </a:r>
            <a:r>
              <a:rPr lang="bn-IN" sz="6000" b="1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GB" sz="60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8B55E3-7288-1A26-CA46-B9DEB4C4AFDB}"/>
              </a:ext>
            </a:extLst>
          </p:cNvPr>
          <p:cNvSpPr txBox="1"/>
          <p:nvPr/>
        </p:nvSpPr>
        <p:spPr>
          <a:xfrm>
            <a:off x="442353" y="467657"/>
            <a:ext cx="8063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মৌলিক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ক</a:t>
            </a:r>
            <a:r>
              <a:rPr lang="bn-IN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ণি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কাসমূহঃ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5BBBE8-1E1B-65C8-09F2-87BEE6DDD9B3}"/>
              </a:ext>
            </a:extLst>
          </p:cNvPr>
          <p:cNvSpPr/>
          <p:nvPr/>
        </p:nvSpPr>
        <p:spPr>
          <a:xfrm>
            <a:off x="162228" y="4266014"/>
            <a:ext cx="11727544" cy="1755721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D4A8B0-7A43-8963-6B36-2DD9D3BDBCAF}"/>
              </a:ext>
            </a:extLst>
          </p:cNvPr>
          <p:cNvSpPr txBox="1"/>
          <p:nvPr/>
        </p:nvSpPr>
        <p:spPr>
          <a:xfrm>
            <a:off x="286895" y="4071312"/>
            <a:ext cx="1108278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3600"/>
            </a:lvl1pPr>
          </a:lstStyle>
          <a:p>
            <a:pPr algn="ctr"/>
            <a:r>
              <a:rPr lang="as-IN" sz="72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যেমন</a:t>
            </a:r>
            <a:r>
              <a:rPr lang="bn-IN" sz="72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ঃ</a:t>
            </a:r>
            <a:r>
              <a:rPr lang="as-IN" sz="72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 </a:t>
            </a:r>
            <a:r>
              <a:rPr lang="as-IN" sz="72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ইলেকট্রন, প্রোটন ও নিউট্রন</a:t>
            </a:r>
            <a:r>
              <a:rPr lang="bn-IN" sz="72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72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94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41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4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5" tmFilter="0, 0; 0.125,0.2665; 0.25,0.4; 0.375,0.465; 0.5,0.5;  0.625,0.535; 0.75,0.6; 0.875,0.7335; 1,1">
                                          <p:stCondLst>
                                            <p:cond delay="124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2" tmFilter="0, 0; 0.125,0.2665; 0.25,0.4; 0.375,0.465; 0.5,0.5;  0.625,0.535; 0.75,0.6; 0.875,0.7335; 1,1">
                                          <p:stCondLst>
                                            <p:cond delay="248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8" tmFilter="0, 0; 0.125,0.2665; 0.25,0.4; 0.375,0.465; 0.5,0.5;  0.625,0.535; 0.75,0.6; 0.875,0.7335; 1,1">
                                          <p:stCondLst>
                                            <p:cond delay="31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49">
                                          <p:stCondLst>
                                            <p:cond delay="121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311" decel="50000">
                                          <p:stCondLst>
                                            <p:cond delay="12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49">
                                          <p:stCondLst>
                                            <p:cond delay="24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311" decel="50000">
                                          <p:stCondLst>
                                            <p:cond delay="250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49">
                                          <p:stCondLst>
                                            <p:cond delay="307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311" decel="50000">
                                          <p:stCondLst>
                                            <p:cond delay="312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49">
                                          <p:stCondLst>
                                            <p:cond delay="33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311" decel="50000">
                                          <p:stCondLst>
                                            <p:cond delay="343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Folded Corner 1">
            <a:extLst>
              <a:ext uri="{FF2B5EF4-FFF2-40B4-BE49-F238E27FC236}">
                <a16:creationId xmlns:a16="http://schemas.microsoft.com/office/drawing/2014/main" id="{E562F755-34CE-A19E-3804-055608D6771A}"/>
              </a:ext>
            </a:extLst>
          </p:cNvPr>
          <p:cNvSpPr/>
          <p:nvPr/>
        </p:nvSpPr>
        <p:spPr>
          <a:xfrm>
            <a:off x="1341636" y="403358"/>
            <a:ext cx="9898743" cy="1451428"/>
          </a:xfrm>
          <a:prstGeom prst="foldedCorner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7B0664-83CF-8375-A415-99131B1B7072}"/>
              </a:ext>
            </a:extLst>
          </p:cNvPr>
          <p:cNvSpPr txBox="1"/>
          <p:nvPr/>
        </p:nvSpPr>
        <p:spPr>
          <a:xfrm>
            <a:off x="1797736" y="511105"/>
            <a:ext cx="8880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পরমাণু মডেল ও নিউক্লিয়াস </a:t>
            </a:r>
            <a:endParaRPr lang="en-US" sz="8000" b="1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3D82617-2EC3-D265-7F62-C69E33793DC2}"/>
              </a:ext>
            </a:extLst>
          </p:cNvPr>
          <p:cNvGrpSpPr/>
          <p:nvPr/>
        </p:nvGrpSpPr>
        <p:grpSpPr>
          <a:xfrm>
            <a:off x="3034337" y="2332488"/>
            <a:ext cx="2985961" cy="2985791"/>
            <a:chOff x="5952997" y="1182180"/>
            <a:chExt cx="4663191" cy="4662925"/>
          </a:xfrm>
        </p:grpSpPr>
        <p:pic>
          <p:nvPicPr>
            <p:cNvPr id="5" name="Picture 4" descr="A diagram of a molecule&#10;&#10;AI-generated content may be incorrect.">
              <a:extLst>
                <a:ext uri="{FF2B5EF4-FFF2-40B4-BE49-F238E27FC236}">
                  <a16:creationId xmlns:a16="http://schemas.microsoft.com/office/drawing/2014/main" id="{4EFCFD7A-B813-30D1-8BCB-E437B8643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8222" y="1801108"/>
              <a:ext cx="3314700" cy="3381375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26D8D6B-0273-A439-C66C-016AEB6F2BE1}"/>
                </a:ext>
              </a:extLst>
            </p:cNvPr>
            <p:cNvGrpSpPr/>
            <p:nvPr/>
          </p:nvGrpSpPr>
          <p:grpSpPr>
            <a:xfrm>
              <a:off x="7451678" y="2626331"/>
              <a:ext cx="1503636" cy="1684407"/>
              <a:chOff x="7451678" y="2626331"/>
              <a:chExt cx="2852382" cy="3195302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2CD56F3F-C0E4-2219-B573-94E78F42D28D}"/>
                  </a:ext>
                </a:extLst>
              </p:cNvPr>
              <p:cNvSpPr/>
              <p:nvPr/>
            </p:nvSpPr>
            <p:spPr>
              <a:xfrm>
                <a:off x="7451678" y="2797791"/>
                <a:ext cx="2852382" cy="2852382"/>
              </a:xfrm>
              <a:prstGeom prst="ellipse">
                <a:avLst/>
              </a:prstGeom>
              <a:noFill/>
              <a:ln w="57150">
                <a:solidFill>
                  <a:srgbClr val="92D05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DE265DD5-0171-E1C7-CCD8-7C4096AF3DF0}"/>
                  </a:ext>
                </a:extLst>
              </p:cNvPr>
              <p:cNvSpPr/>
              <p:nvPr/>
            </p:nvSpPr>
            <p:spPr>
              <a:xfrm>
                <a:off x="8639033" y="2626331"/>
                <a:ext cx="477672" cy="477672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EC9B15D4-0422-C5CA-2754-4F253B3AA129}"/>
                  </a:ext>
                </a:extLst>
              </p:cNvPr>
              <p:cNvSpPr/>
              <p:nvPr/>
            </p:nvSpPr>
            <p:spPr>
              <a:xfrm>
                <a:off x="8639033" y="5343961"/>
                <a:ext cx="477672" cy="477672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95BFADE-DA3B-8FC0-9802-61845071D41B}"/>
                </a:ext>
              </a:extLst>
            </p:cNvPr>
            <p:cNvGrpSpPr/>
            <p:nvPr/>
          </p:nvGrpSpPr>
          <p:grpSpPr>
            <a:xfrm>
              <a:off x="6728054" y="1925673"/>
              <a:ext cx="2950883" cy="2960002"/>
              <a:chOff x="7294065" y="2626332"/>
              <a:chExt cx="3130972" cy="3140649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E2024544-7BB2-DB6E-4144-698973F76340}"/>
                  </a:ext>
                </a:extLst>
              </p:cNvPr>
              <p:cNvSpPr/>
              <p:nvPr/>
            </p:nvSpPr>
            <p:spPr>
              <a:xfrm>
                <a:off x="7451678" y="2797791"/>
                <a:ext cx="2852382" cy="2852382"/>
              </a:xfrm>
              <a:prstGeom prst="ellipse">
                <a:avLst/>
              </a:prstGeom>
              <a:noFill/>
              <a:ln w="57150">
                <a:solidFill>
                  <a:srgbClr val="92D05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0D4B5276-0D5B-DDD2-B072-AF291DC9419F}"/>
                  </a:ext>
                </a:extLst>
              </p:cNvPr>
              <p:cNvSpPr/>
              <p:nvPr/>
            </p:nvSpPr>
            <p:spPr>
              <a:xfrm>
                <a:off x="8685233" y="2626332"/>
                <a:ext cx="315223" cy="315223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3CC2212B-6585-E237-B4E9-68339BCE16BD}"/>
                  </a:ext>
                </a:extLst>
              </p:cNvPr>
              <p:cNvSpPr/>
              <p:nvPr/>
            </p:nvSpPr>
            <p:spPr>
              <a:xfrm>
                <a:off x="8700632" y="5451757"/>
                <a:ext cx="315224" cy="315224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1AA4DC3F-6DF7-713B-08D3-61B8A514F8F3}"/>
                  </a:ext>
                </a:extLst>
              </p:cNvPr>
              <p:cNvSpPr/>
              <p:nvPr/>
            </p:nvSpPr>
            <p:spPr>
              <a:xfrm>
                <a:off x="10109813" y="4105740"/>
                <a:ext cx="315224" cy="315224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DF5ADFB1-7872-DF7D-14A5-E3294C15AEAA}"/>
                  </a:ext>
                </a:extLst>
              </p:cNvPr>
              <p:cNvSpPr/>
              <p:nvPr/>
            </p:nvSpPr>
            <p:spPr>
              <a:xfrm>
                <a:off x="7294065" y="4040976"/>
                <a:ext cx="315224" cy="315224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B4E2BF69-D235-8A07-2C02-771C2D8CFB5C}"/>
                  </a:ext>
                </a:extLst>
              </p:cNvPr>
              <p:cNvSpPr/>
              <p:nvPr/>
            </p:nvSpPr>
            <p:spPr>
              <a:xfrm>
                <a:off x="7727862" y="3033300"/>
                <a:ext cx="315224" cy="315224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3AA90002-C9D4-7FA5-A209-4FBDF34A234E}"/>
                  </a:ext>
                </a:extLst>
              </p:cNvPr>
              <p:cNvSpPr/>
              <p:nvPr/>
            </p:nvSpPr>
            <p:spPr>
              <a:xfrm>
                <a:off x="9695154" y="3054526"/>
                <a:ext cx="315224" cy="315224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E2B15E02-20E6-D234-6896-BA0E17BF4BD1}"/>
                  </a:ext>
                </a:extLst>
              </p:cNvPr>
              <p:cNvSpPr/>
              <p:nvPr/>
            </p:nvSpPr>
            <p:spPr>
              <a:xfrm>
                <a:off x="9665431" y="5095494"/>
                <a:ext cx="315224" cy="315224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6F7CA296-74A8-1CE5-40D8-2F651EF04899}"/>
                  </a:ext>
                </a:extLst>
              </p:cNvPr>
              <p:cNvSpPr/>
              <p:nvPr/>
            </p:nvSpPr>
            <p:spPr>
              <a:xfrm>
                <a:off x="7599152" y="4915450"/>
                <a:ext cx="315224" cy="315224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11BA836-9240-AF6C-EBEC-0637FA88C383}"/>
                </a:ext>
              </a:extLst>
            </p:cNvPr>
            <p:cNvGrpSpPr/>
            <p:nvPr/>
          </p:nvGrpSpPr>
          <p:grpSpPr>
            <a:xfrm>
              <a:off x="5952997" y="1182180"/>
              <a:ext cx="4663191" cy="4662925"/>
              <a:chOff x="7132496" y="3273035"/>
              <a:chExt cx="3038223" cy="3010521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964B162F-5F66-B800-C228-9BB50E719A88}"/>
                  </a:ext>
                </a:extLst>
              </p:cNvPr>
              <p:cNvSpPr/>
              <p:nvPr/>
            </p:nvSpPr>
            <p:spPr>
              <a:xfrm>
                <a:off x="7212663" y="3368258"/>
                <a:ext cx="2852382" cy="2852382"/>
              </a:xfrm>
              <a:prstGeom prst="ellipse">
                <a:avLst/>
              </a:prstGeom>
              <a:noFill/>
              <a:ln w="57150">
                <a:solidFill>
                  <a:srgbClr val="92D05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504AC7E-665F-CCA1-672B-554A28471967}"/>
                  </a:ext>
                </a:extLst>
              </p:cNvPr>
              <p:cNvSpPr/>
              <p:nvPr/>
            </p:nvSpPr>
            <p:spPr>
              <a:xfrm>
                <a:off x="8483403" y="3273035"/>
                <a:ext cx="211348" cy="211348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B458FDD9-8207-1F87-00EB-2CCA6FD7067A}"/>
                  </a:ext>
                </a:extLst>
              </p:cNvPr>
              <p:cNvSpPr/>
              <p:nvPr/>
            </p:nvSpPr>
            <p:spPr>
              <a:xfrm>
                <a:off x="8483403" y="6072208"/>
                <a:ext cx="211348" cy="211348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43BEFEC0-09F3-31E3-8413-F426F28F1D1A}"/>
                  </a:ext>
                </a:extLst>
              </p:cNvPr>
              <p:cNvSpPr/>
              <p:nvPr/>
            </p:nvSpPr>
            <p:spPr>
              <a:xfrm>
                <a:off x="9959371" y="4617974"/>
                <a:ext cx="211348" cy="211348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474CE15E-F302-25C2-875B-1055B036DA96}"/>
                  </a:ext>
                </a:extLst>
              </p:cNvPr>
              <p:cNvSpPr/>
              <p:nvPr/>
            </p:nvSpPr>
            <p:spPr>
              <a:xfrm>
                <a:off x="7132496" y="4633484"/>
                <a:ext cx="211348" cy="211348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BBE6853-998F-A24F-1334-78CB3ADB943C}"/>
                  </a:ext>
                </a:extLst>
              </p:cNvPr>
              <p:cNvSpPr/>
              <p:nvPr/>
            </p:nvSpPr>
            <p:spPr>
              <a:xfrm>
                <a:off x="7490130" y="3733519"/>
                <a:ext cx="211348" cy="211348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07E2C4C2-1B5C-620A-7D3E-8808E1BD61B1}"/>
                  </a:ext>
                </a:extLst>
              </p:cNvPr>
              <p:cNvSpPr/>
              <p:nvPr/>
            </p:nvSpPr>
            <p:spPr>
              <a:xfrm>
                <a:off x="9519325" y="3647382"/>
                <a:ext cx="211348" cy="211348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12383AF8-10A6-B93E-E8EF-4E2530BA5BB1}"/>
                  </a:ext>
                </a:extLst>
              </p:cNvPr>
              <p:cNvSpPr/>
              <p:nvPr/>
            </p:nvSpPr>
            <p:spPr>
              <a:xfrm>
                <a:off x="9560069" y="5661068"/>
                <a:ext cx="211348" cy="211348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A558EC4F-51FA-6AB2-B979-25271BF8EC72}"/>
                  </a:ext>
                </a:extLst>
              </p:cNvPr>
              <p:cNvSpPr/>
              <p:nvPr/>
            </p:nvSpPr>
            <p:spPr>
              <a:xfrm>
                <a:off x="7522906" y="5669708"/>
                <a:ext cx="211348" cy="211348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A185AA28-D9BE-107D-D444-407F45725B5D}"/>
                  </a:ext>
                </a:extLst>
              </p:cNvPr>
              <p:cNvSpPr/>
              <p:nvPr/>
            </p:nvSpPr>
            <p:spPr>
              <a:xfrm>
                <a:off x="7187791" y="5144995"/>
                <a:ext cx="211348" cy="211348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8DD51E2-B074-E872-7B1B-F01D143F90CC}"/>
                  </a:ext>
                </a:extLst>
              </p:cNvPr>
              <p:cNvSpPr/>
              <p:nvPr/>
            </p:nvSpPr>
            <p:spPr>
              <a:xfrm>
                <a:off x="7251493" y="4086831"/>
                <a:ext cx="211348" cy="211348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784D14C7-6CB9-02B9-521A-EF498D969A58}"/>
                  </a:ext>
                </a:extLst>
              </p:cNvPr>
              <p:cNvSpPr/>
              <p:nvPr/>
            </p:nvSpPr>
            <p:spPr>
              <a:xfrm>
                <a:off x="7929202" y="3424258"/>
                <a:ext cx="211348" cy="211348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2F3601C1-267D-3CB6-C926-7B7B6A6F8EB3}"/>
                  </a:ext>
                </a:extLst>
              </p:cNvPr>
              <p:cNvSpPr/>
              <p:nvPr/>
            </p:nvSpPr>
            <p:spPr>
              <a:xfrm>
                <a:off x="9035652" y="3332984"/>
                <a:ext cx="211348" cy="211348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A97227C2-C590-5FB9-9E0D-A7868D0AD748}"/>
                  </a:ext>
                </a:extLst>
              </p:cNvPr>
              <p:cNvSpPr/>
              <p:nvPr/>
            </p:nvSpPr>
            <p:spPr>
              <a:xfrm>
                <a:off x="9800860" y="3981157"/>
                <a:ext cx="211348" cy="211348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7B226EEC-1281-9E73-A10B-5EF3A0DCE472}"/>
                  </a:ext>
                </a:extLst>
              </p:cNvPr>
              <p:cNvSpPr/>
              <p:nvPr/>
            </p:nvSpPr>
            <p:spPr>
              <a:xfrm>
                <a:off x="9906534" y="5149850"/>
                <a:ext cx="211348" cy="211348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2F21C820-63DF-6469-CCD2-3C43FFA4B156}"/>
                  </a:ext>
                </a:extLst>
              </p:cNvPr>
              <p:cNvSpPr/>
              <p:nvPr/>
            </p:nvSpPr>
            <p:spPr>
              <a:xfrm>
                <a:off x="9102987" y="5973363"/>
                <a:ext cx="211348" cy="211348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01ECC058-997D-B33F-7C3A-7C9ADE1D009E}"/>
                  </a:ext>
                </a:extLst>
              </p:cNvPr>
              <p:cNvSpPr/>
              <p:nvPr/>
            </p:nvSpPr>
            <p:spPr>
              <a:xfrm>
                <a:off x="7921595" y="5927785"/>
                <a:ext cx="211348" cy="211348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27068FF-919C-EA40-5BF0-9223EB10C872}"/>
                  </a:ext>
                </a:extLst>
              </p14:cNvPr>
              <p14:cNvContentPartPr/>
              <p14:nvPr/>
            </p14:nvContentPartPr>
            <p14:xfrm>
              <a:off x="8983886" y="4745543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127068FF-919C-EA40-5BF0-9223EB10C87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77766" y="4739423"/>
                <a:ext cx="12600" cy="12600"/>
              </a:xfrm>
              <a:prstGeom prst="rect">
                <a:avLst/>
              </a:prstGeom>
            </p:spPr>
          </p:pic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85C0DA2-AAAD-772B-16EE-A7C8F5ABF320}"/>
              </a:ext>
            </a:extLst>
          </p:cNvPr>
          <p:cNvCxnSpPr>
            <a:cxnSpLocks/>
            <a:endCxn id="40" idx="1"/>
          </p:cNvCxnSpPr>
          <p:nvPr/>
        </p:nvCxnSpPr>
        <p:spPr>
          <a:xfrm flipV="1">
            <a:off x="4608302" y="3589162"/>
            <a:ext cx="3759546" cy="39758"/>
          </a:xfrm>
          <a:prstGeom prst="straightConnector1">
            <a:avLst/>
          </a:prstGeom>
          <a:ln w="1143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8C701D0-D6B2-8CA9-534C-F73AF32077E5}"/>
              </a:ext>
            </a:extLst>
          </p:cNvPr>
          <p:cNvSpPr txBox="1"/>
          <p:nvPr/>
        </p:nvSpPr>
        <p:spPr>
          <a:xfrm>
            <a:off x="8367848" y="3035164"/>
            <a:ext cx="33092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নিউক্লিয়াস</a:t>
            </a:r>
            <a:endParaRPr lang="en-US" sz="6600" b="1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1" name="Arrow: Curved Right 40">
            <a:extLst>
              <a:ext uri="{FF2B5EF4-FFF2-40B4-BE49-F238E27FC236}">
                <a16:creationId xmlns:a16="http://schemas.microsoft.com/office/drawing/2014/main" id="{DF7E0F5F-9717-1FAF-1DE3-613A91A33ADF}"/>
              </a:ext>
            </a:extLst>
          </p:cNvPr>
          <p:cNvSpPr/>
          <p:nvPr/>
        </p:nvSpPr>
        <p:spPr>
          <a:xfrm rot="17421608">
            <a:off x="6078721" y="4427175"/>
            <a:ext cx="793217" cy="2311867"/>
          </a:xfrm>
          <a:prstGeom prst="curvedRightArrow">
            <a:avLst>
              <a:gd name="adj1" fmla="val 11863"/>
              <a:gd name="adj2" fmla="val 55574"/>
              <a:gd name="adj3" fmla="val 25000"/>
            </a:avLst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6161FA2-F3BA-90A5-3030-6D364FF62578}"/>
              </a:ext>
            </a:extLst>
          </p:cNvPr>
          <p:cNvSpPr txBox="1"/>
          <p:nvPr/>
        </p:nvSpPr>
        <p:spPr>
          <a:xfrm>
            <a:off x="7806983" y="4921027"/>
            <a:ext cx="33092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অরবিটাল </a:t>
            </a:r>
            <a:endParaRPr lang="en-US" sz="6600" b="1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89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1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1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2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2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1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1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2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2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0" grpId="0"/>
      <p:bldP spid="41" grpId="0" animBg="1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209C187-DE1E-6856-8B4A-09466BFCEB86}"/>
              </a:ext>
            </a:extLst>
          </p:cNvPr>
          <p:cNvGrpSpPr/>
          <p:nvPr/>
        </p:nvGrpSpPr>
        <p:grpSpPr>
          <a:xfrm>
            <a:off x="420913" y="284210"/>
            <a:ext cx="11350174" cy="1323439"/>
            <a:chOff x="0" y="922838"/>
            <a:chExt cx="12192000" cy="1323439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B4CE8EA-FD1E-4E97-8C5C-A4A5ED80E829}"/>
                </a:ext>
              </a:extLst>
            </p:cNvPr>
            <p:cNvSpPr/>
            <p:nvPr/>
          </p:nvSpPr>
          <p:spPr>
            <a:xfrm>
              <a:off x="0" y="977461"/>
              <a:ext cx="12192000" cy="121419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5445985-E072-D523-6EAC-08064A02B474}"/>
                </a:ext>
              </a:extLst>
            </p:cNvPr>
            <p:cNvSpPr txBox="1"/>
            <p:nvPr/>
          </p:nvSpPr>
          <p:spPr>
            <a:xfrm>
              <a:off x="449945" y="922838"/>
              <a:ext cx="117420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s-IN" sz="8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পরমাণুর </a:t>
              </a:r>
              <a:r>
                <a:rPr lang="bn-IN" sz="8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স্থায়িত্ব </a:t>
              </a:r>
              <a:r>
                <a:rPr lang="as-IN" sz="8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8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Stability)</a:t>
              </a:r>
              <a:endParaRPr lang="en-US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id="{84A1D670-DA4B-5646-C39D-FEF4EC23FB75}"/>
              </a:ext>
            </a:extLst>
          </p:cNvPr>
          <p:cNvSpPr/>
          <p:nvPr/>
        </p:nvSpPr>
        <p:spPr>
          <a:xfrm>
            <a:off x="333832" y="2002976"/>
            <a:ext cx="11437255" cy="3698970"/>
          </a:xfrm>
          <a:prstGeom prst="foldedCorner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63500" dist="25400" dir="5400000" algn="ctr" rotWithShape="0">
              <a:srgbClr val="000000">
                <a:alpha val="69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C70DB0-A40D-C1FE-C7B0-994678BBED20}"/>
              </a:ext>
            </a:extLst>
          </p:cNvPr>
          <p:cNvSpPr txBox="1"/>
          <p:nvPr/>
        </p:nvSpPr>
        <p:spPr>
          <a:xfrm>
            <a:off x="245660" y="2177147"/>
            <a:ext cx="109593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5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পূর্ণ ইলেকট্রন খোলস</a:t>
            </a:r>
            <a:r>
              <a:rPr lang="bn-IN" sz="5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ঃ</a:t>
            </a:r>
            <a:r>
              <a:rPr lang="as-IN" sz="5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 নোবেল গ্যাসগুলোর মতো পরমাণুর শেষ কক্ষপথে ৮টি ইলেকট্রন থাকলে (অষ্টক নি</a:t>
            </a:r>
            <a:r>
              <a:rPr lang="bn-IN" sz="5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as-IN" sz="5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ম) বা ২, ৮, ১৮, ৩২টি ইলেকট্রন থাকলে তা অত্যন্ত স্থিতিশীল হয়।</a:t>
            </a:r>
            <a:endParaRPr lang="bn-IN" sz="54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93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A715093-150D-8895-5D9D-5730388176EA}"/>
              </a:ext>
            </a:extLst>
          </p:cNvPr>
          <p:cNvGrpSpPr/>
          <p:nvPr/>
        </p:nvGrpSpPr>
        <p:grpSpPr>
          <a:xfrm>
            <a:off x="435430" y="338833"/>
            <a:ext cx="11306626" cy="1323440"/>
            <a:chOff x="-15671" y="977461"/>
            <a:chExt cx="12207671" cy="132344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3C1331B-57BD-6A1A-CC62-D0CC9DC43714}"/>
                </a:ext>
              </a:extLst>
            </p:cNvPr>
            <p:cNvSpPr/>
            <p:nvPr/>
          </p:nvSpPr>
          <p:spPr>
            <a:xfrm>
              <a:off x="0" y="977461"/>
              <a:ext cx="12192000" cy="121419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1FA7594-3B21-47F0-FDE5-B4F36E38511A}"/>
                </a:ext>
              </a:extLst>
            </p:cNvPr>
            <p:cNvSpPr txBox="1"/>
            <p:nvPr/>
          </p:nvSpPr>
          <p:spPr>
            <a:xfrm>
              <a:off x="-15671" y="977462"/>
              <a:ext cx="12207671" cy="132343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as-IN" sz="8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পরমাণুর </a:t>
              </a:r>
              <a:r>
                <a:rPr lang="bn-IN" sz="8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স্থায়িত্ব </a:t>
              </a:r>
              <a:r>
                <a:rPr lang="as-IN" sz="8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8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Stability)</a:t>
              </a:r>
              <a:endParaRPr lang="en-US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DA8B85E0-C405-CCA8-E71C-2A1D5AD3938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42875" cmpd="thickThin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1B05598C-4F9A-DEB2-4434-54601D1BAE3A}"/>
              </a:ext>
            </a:extLst>
          </p:cNvPr>
          <p:cNvSpPr/>
          <p:nvPr/>
        </p:nvSpPr>
        <p:spPr>
          <a:xfrm>
            <a:off x="348343" y="1791167"/>
            <a:ext cx="11393713" cy="3941974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3B3B82-1F1D-BC40-9DD3-992680E87D40}"/>
              </a:ext>
            </a:extLst>
          </p:cNvPr>
          <p:cNvSpPr txBox="1"/>
          <p:nvPr/>
        </p:nvSpPr>
        <p:spPr>
          <a:xfrm>
            <a:off x="435430" y="1878254"/>
            <a:ext cx="1125437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6000" b="1" dirty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নিউক্লিয়াসের ভারসাম্যঃ নিউক্লিয়াসে যথেষ্ট সংখ্যক নিউট্রন থাকলে প্রোটনগুলোর মধ্যে বিকর্ষণ বলকে প্রশমিত করে নিউক্লিয়াসকে একসাথে ধরে রাখে, যা স্থায়িত্ব বাড়ায়</a:t>
            </a:r>
            <a:r>
              <a:rPr lang="bn-IN" sz="6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4465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9E3C7BD-3C03-7B31-4415-A435F91BF096}"/>
              </a:ext>
            </a:extLst>
          </p:cNvPr>
          <p:cNvGrpSpPr/>
          <p:nvPr/>
        </p:nvGrpSpPr>
        <p:grpSpPr>
          <a:xfrm>
            <a:off x="319314" y="327061"/>
            <a:ext cx="11422742" cy="1323439"/>
            <a:chOff x="319314" y="965689"/>
            <a:chExt cx="11422742" cy="1323439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9B0ADD7-FD18-B42C-21D3-7E1CF5F92C78}"/>
                </a:ext>
              </a:extLst>
            </p:cNvPr>
            <p:cNvSpPr/>
            <p:nvPr/>
          </p:nvSpPr>
          <p:spPr>
            <a:xfrm>
              <a:off x="449944" y="977461"/>
              <a:ext cx="11292112" cy="121419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EC60738-B716-14FE-7B74-2D9C37DC6457}"/>
                </a:ext>
              </a:extLst>
            </p:cNvPr>
            <p:cNvSpPr txBox="1"/>
            <p:nvPr/>
          </p:nvSpPr>
          <p:spPr>
            <a:xfrm>
              <a:off x="319314" y="965689"/>
              <a:ext cx="11422742" cy="1323439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>
              <a:spAutoFit/>
            </a:bodyPr>
            <a:lstStyle/>
            <a:p>
              <a:r>
                <a:rPr lang="as-IN" sz="8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পরমাণুর </a:t>
              </a:r>
              <a:r>
                <a:rPr lang="bn-IN" sz="8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স্থায়িত্ব </a:t>
              </a:r>
              <a:r>
                <a:rPr lang="as-IN" sz="8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8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Stability)</a:t>
              </a:r>
              <a:endParaRPr lang="en-US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id="{0981C66B-3596-79EB-90CE-5652D247361F}"/>
              </a:ext>
            </a:extLst>
          </p:cNvPr>
          <p:cNvSpPr/>
          <p:nvPr/>
        </p:nvSpPr>
        <p:spPr>
          <a:xfrm>
            <a:off x="319314" y="2191659"/>
            <a:ext cx="11422742" cy="3715657"/>
          </a:xfrm>
          <a:prstGeom prst="foldedCorner">
            <a:avLst/>
          </a:prstGeom>
          <a:solidFill>
            <a:schemeClr val="tx1">
              <a:lumMod val="75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2D450B-5EF2-4CF8-04F0-FC92110EA0A5}"/>
              </a:ext>
            </a:extLst>
          </p:cNvPr>
          <p:cNvSpPr txBox="1"/>
          <p:nvPr/>
        </p:nvSpPr>
        <p:spPr>
          <a:xfrm>
            <a:off x="319314" y="1662272"/>
            <a:ext cx="11254376" cy="427809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n-IN" sz="60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বন্ধন শক্তিঃ নিউক্লিয়াসে প্রোটন ও নিউট্রনের মধ্যে শক্তিশালী নিউক্লিয় বল (</a:t>
            </a:r>
            <a:r>
              <a:rPr lang="en-US" sz="48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Strong Nuclear Force</a:t>
            </a:r>
            <a:r>
              <a:rPr lang="bn-IN" sz="60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) পর্যাপ্ত থাকলে নিউক্লিয়াস স্থিতিশীল থাকে।</a:t>
            </a:r>
            <a:endParaRPr lang="en-US" b="1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96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E831D223-494C-2206-6FF6-F68D77833EC7}"/>
              </a:ext>
            </a:extLst>
          </p:cNvPr>
          <p:cNvSpPr/>
          <p:nvPr/>
        </p:nvSpPr>
        <p:spPr>
          <a:xfrm>
            <a:off x="968989" y="341193"/>
            <a:ext cx="9662614" cy="1091821"/>
          </a:xfrm>
          <a:prstGeom prst="round2Diag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01B61C-3876-C010-A030-B9E436E3B4CF}"/>
              </a:ext>
            </a:extLst>
          </p:cNvPr>
          <p:cNvSpPr txBox="1"/>
          <p:nvPr/>
        </p:nvSpPr>
        <p:spPr>
          <a:xfrm>
            <a:off x="3684897" y="150458"/>
            <a:ext cx="65918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একক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Wave 3">
            <a:extLst>
              <a:ext uri="{FF2B5EF4-FFF2-40B4-BE49-F238E27FC236}">
                <a16:creationId xmlns:a16="http://schemas.microsoft.com/office/drawing/2014/main" id="{013CDB04-E8CF-9ACF-56DA-D3CF872B3200}"/>
              </a:ext>
            </a:extLst>
          </p:cNvPr>
          <p:cNvSpPr/>
          <p:nvPr/>
        </p:nvSpPr>
        <p:spPr>
          <a:xfrm>
            <a:off x="968989" y="1937981"/>
            <a:ext cx="9662615" cy="3944203"/>
          </a:xfrm>
          <a:prstGeom prst="wav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DFB24B-1B1B-89AD-3E5E-BF2DABA8E88F}"/>
              </a:ext>
            </a:extLst>
          </p:cNvPr>
          <p:cNvSpPr/>
          <p:nvPr/>
        </p:nvSpPr>
        <p:spPr>
          <a:xfrm>
            <a:off x="1296536" y="2822976"/>
            <a:ext cx="9335067" cy="213115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>
                <a:gd name="adj1" fmla="val 20000"/>
                <a:gd name="adj2" fmla="val 0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54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পরমাণুর মৌলিক কণিকা কয়টি?</a:t>
            </a:r>
            <a:r>
              <a:rPr lang="bn-IN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63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1123BC29-FE39-6F4B-B7EA-B8B7843012EB}"/>
              </a:ext>
            </a:extLst>
          </p:cNvPr>
          <p:cNvSpPr/>
          <p:nvPr/>
        </p:nvSpPr>
        <p:spPr>
          <a:xfrm>
            <a:off x="968989" y="341193"/>
            <a:ext cx="9662614" cy="1091821"/>
          </a:xfrm>
          <a:prstGeom prst="round2Diag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D24174-CE2A-481A-BE63-1249D2C9255F}"/>
              </a:ext>
            </a:extLst>
          </p:cNvPr>
          <p:cNvSpPr txBox="1"/>
          <p:nvPr/>
        </p:nvSpPr>
        <p:spPr>
          <a:xfrm>
            <a:off x="3684897" y="232346"/>
            <a:ext cx="65918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Wave 3">
            <a:extLst>
              <a:ext uri="{FF2B5EF4-FFF2-40B4-BE49-F238E27FC236}">
                <a16:creationId xmlns:a16="http://schemas.microsoft.com/office/drawing/2014/main" id="{F5F31C4B-56EE-CA87-7C63-67E071DAC219}"/>
              </a:ext>
            </a:extLst>
          </p:cNvPr>
          <p:cNvSpPr/>
          <p:nvPr/>
        </p:nvSpPr>
        <p:spPr>
          <a:xfrm>
            <a:off x="968989" y="1937981"/>
            <a:ext cx="9662615" cy="3944203"/>
          </a:xfrm>
          <a:prstGeom prst="wave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9D1067-2A6E-E2A8-AFC5-DE7BA2B5D6AA}"/>
              </a:ext>
            </a:extLst>
          </p:cNvPr>
          <p:cNvSpPr/>
          <p:nvPr/>
        </p:nvSpPr>
        <p:spPr>
          <a:xfrm>
            <a:off x="1173704" y="2822976"/>
            <a:ext cx="9335067" cy="213115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>
                <a:gd name="adj1" fmla="val 20000"/>
                <a:gd name="adj2" fmla="val 0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54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পরমাণুর মডেল একে কণিকাগুলো চিহ্নিত কর </a:t>
            </a:r>
            <a:endParaRPr lang="en-US" sz="54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00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Butterfly outline">
            <a:extLst>
              <a:ext uri="{FF2B5EF4-FFF2-40B4-BE49-F238E27FC236}">
                <a16:creationId xmlns:a16="http://schemas.microsoft.com/office/drawing/2014/main" id="{22EB437D-DC68-B012-F0AF-15A3658EF3ED}"/>
              </a:ext>
            </a:extLst>
          </p:cNvPr>
          <p:cNvPicPr>
            <a:picLocks noChangeAspect="1"/>
          </p:cNvPicPr>
          <p:nvPr/>
        </p:nvPicPr>
        <p:blipFill>
          <a:blip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574472" y="-841301"/>
            <a:ext cx="3971499" cy="421488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690254" y="1509453"/>
            <a:ext cx="8811491" cy="4779818"/>
            <a:chOff x="1634836" y="983673"/>
            <a:chExt cx="8811491" cy="4779818"/>
          </a:xfrm>
        </p:grpSpPr>
        <p:sp>
          <p:nvSpPr>
            <p:cNvPr id="4" name="Notched Right Arrow 3"/>
            <p:cNvSpPr/>
            <p:nvPr/>
          </p:nvSpPr>
          <p:spPr>
            <a:xfrm>
              <a:off x="1634836" y="983673"/>
              <a:ext cx="8811491" cy="4779818"/>
            </a:xfrm>
            <a:prstGeom prst="notchedRightArrow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4ED43DA-2917-B0D9-3244-A7633FD8CC49}"/>
                </a:ext>
              </a:extLst>
            </p:cNvPr>
            <p:cNvSpPr txBox="1"/>
            <p:nvPr/>
          </p:nvSpPr>
          <p:spPr>
            <a:xfrm>
              <a:off x="4014716" y="2442558"/>
              <a:ext cx="5991367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11500" b="1" dirty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ধন্যবাদ </a:t>
              </a:r>
              <a:endParaRPr lang="en-US" sz="115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7271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C798A8-C54E-FF10-8CC0-91BCDEF182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22FC42-2F38-148A-D746-A6A40139E6D2}"/>
              </a:ext>
            </a:extLst>
          </p:cNvPr>
          <p:cNvSpPr/>
          <p:nvPr/>
        </p:nvSpPr>
        <p:spPr>
          <a:xfrm>
            <a:off x="166803" y="695271"/>
            <a:ext cx="11858393" cy="153249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E15936-6EB8-FA1A-7F41-03EBDC705D20}"/>
              </a:ext>
            </a:extLst>
          </p:cNvPr>
          <p:cNvSpPr txBox="1"/>
          <p:nvPr/>
        </p:nvSpPr>
        <p:spPr>
          <a:xfrm>
            <a:off x="3739921" y="545451"/>
            <a:ext cx="55073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b="1" spc="50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endParaRPr lang="en-GB" sz="2000" b="1" spc="5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: Single Corner Snipped 8">
            <a:extLst>
              <a:ext uri="{FF2B5EF4-FFF2-40B4-BE49-F238E27FC236}">
                <a16:creationId xmlns:a16="http://schemas.microsoft.com/office/drawing/2014/main" id="{7BC59A28-64E1-8B83-E570-5DCB1C847F87}"/>
              </a:ext>
            </a:extLst>
          </p:cNvPr>
          <p:cNvSpPr/>
          <p:nvPr/>
        </p:nvSpPr>
        <p:spPr>
          <a:xfrm>
            <a:off x="186368" y="2595716"/>
            <a:ext cx="6260152" cy="3477875"/>
          </a:xfrm>
          <a:prstGeom prst="snip1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9BECC1-690A-4B00-DC9D-85D64F9DFBC8}"/>
              </a:ext>
            </a:extLst>
          </p:cNvPr>
          <p:cNvSpPr txBox="1"/>
          <p:nvPr/>
        </p:nvSpPr>
        <p:spPr>
          <a:xfrm>
            <a:off x="230369" y="2595716"/>
            <a:ext cx="7615773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n w="0"/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   </a:t>
            </a:r>
            <a:r>
              <a:rPr lang="en-US" sz="5400" dirty="0" err="1">
                <a:ln w="0"/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আবু</a:t>
            </a:r>
            <a:r>
              <a:rPr lang="en-US" sz="5400" dirty="0">
                <a:ln w="0"/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নাছের</a:t>
            </a:r>
            <a:endParaRPr lang="bn-IN" sz="5400" dirty="0">
              <a:ln w="0"/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400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      </a:t>
            </a:r>
            <a:r>
              <a:rPr lang="en-US" sz="4000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সহকারী</a:t>
            </a:r>
            <a:r>
              <a:rPr lang="en-US" sz="4000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endParaRPr lang="en-GB" sz="4000" dirty="0">
              <a:ln w="0"/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4000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কাঁটাহার</a:t>
            </a:r>
            <a:r>
              <a:rPr lang="en-US" sz="4000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রউফিয়া</a:t>
            </a:r>
            <a:r>
              <a:rPr lang="en-US" sz="4000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দাখিল</a:t>
            </a:r>
            <a:r>
              <a:rPr lang="en-US" sz="4000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মাদ্রাসা</a:t>
            </a:r>
            <a:endParaRPr lang="en-US" sz="4000" dirty="0">
              <a:ln w="0"/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4000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   </a:t>
            </a:r>
            <a:r>
              <a:rPr lang="en-US" sz="4000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কালাই,জয়পুরহাট</a:t>
            </a:r>
            <a:r>
              <a:rPr lang="en-US" sz="4000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r>
              <a:rPr lang="en-US" sz="4000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   ০১৭১৭৪৪২৫৩৩</a:t>
            </a:r>
            <a:endParaRPr lang="en-GB" sz="4000" dirty="0">
              <a:ln w="0"/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D6A5FD-64EC-0DA9-BC4A-0DA87DF78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358" y="2780858"/>
            <a:ext cx="2845702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12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9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957E5A-9C4C-F81D-8FD5-7ACAE59692E7}"/>
              </a:ext>
            </a:extLst>
          </p:cNvPr>
          <p:cNvSpPr/>
          <p:nvPr/>
        </p:nvSpPr>
        <p:spPr>
          <a:xfrm>
            <a:off x="73740" y="423081"/>
            <a:ext cx="12019935" cy="1228102"/>
          </a:xfrm>
          <a:prstGeom prst="rect">
            <a:avLst/>
          </a:prstGeom>
          <a:solidFill>
            <a:schemeClr val="bg2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373CEA-A0E3-3208-0836-1224E0BB120D}"/>
              </a:ext>
            </a:extLst>
          </p:cNvPr>
          <p:cNvSpPr txBox="1"/>
          <p:nvPr/>
        </p:nvSpPr>
        <p:spPr>
          <a:xfrm>
            <a:off x="98325" y="341110"/>
            <a:ext cx="11995350" cy="120032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72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পাঠ পরিচিতি</a:t>
            </a:r>
            <a:endParaRPr lang="en-GB" sz="72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Rectangle: Diagonal Corners Snipped 3">
            <a:extLst>
              <a:ext uri="{FF2B5EF4-FFF2-40B4-BE49-F238E27FC236}">
                <a16:creationId xmlns:a16="http://schemas.microsoft.com/office/drawing/2014/main" id="{87D79F0E-45A5-2689-4E1C-8AAA918C1764}"/>
              </a:ext>
            </a:extLst>
          </p:cNvPr>
          <p:cNvSpPr/>
          <p:nvPr/>
        </p:nvSpPr>
        <p:spPr>
          <a:xfrm>
            <a:off x="1000646" y="2156515"/>
            <a:ext cx="9198591" cy="3930556"/>
          </a:xfrm>
          <a:prstGeom prst="snip2Diag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বিষয়ঃ বিজ্ঞান </a:t>
            </a:r>
          </a:p>
          <a:p>
            <a:pPr algn="ctr"/>
            <a:r>
              <a:rPr lang="bn-IN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শ্রেণিঃ অষ্টম</a:t>
            </a:r>
          </a:p>
          <a:p>
            <a:pPr algn="ctr"/>
            <a:r>
              <a:rPr lang="bn-IN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অধ্যায়ঃ ষষ্ঠ 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0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275"/>
                            </p:stCondLst>
                            <p:childTnLst>
                              <p:par>
                                <p:cTn id="1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275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75"/>
                            </p:stCondLst>
                            <p:childTnLst>
                              <p:par>
                                <p:cTn id="2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775"/>
                            </p:stCondLst>
                            <p:childTnLst>
                              <p:par>
                                <p:cTn id="2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ardrop 3">
            <a:extLst>
              <a:ext uri="{FF2B5EF4-FFF2-40B4-BE49-F238E27FC236}">
                <a16:creationId xmlns:a16="http://schemas.microsoft.com/office/drawing/2014/main" id="{8E69C5F7-4914-852D-18DE-33AECAA25816}"/>
              </a:ext>
            </a:extLst>
          </p:cNvPr>
          <p:cNvSpPr/>
          <p:nvPr/>
        </p:nvSpPr>
        <p:spPr>
          <a:xfrm>
            <a:off x="203202" y="2985273"/>
            <a:ext cx="6687403" cy="2356373"/>
          </a:xfrm>
          <a:prstGeom prst="teardrop">
            <a:avLst>
              <a:gd name="adj" fmla="val 117894"/>
            </a:avLst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8C1C41-5AC0-B1F1-DCDB-4159913170CA}"/>
              </a:ext>
            </a:extLst>
          </p:cNvPr>
          <p:cNvSpPr txBox="1"/>
          <p:nvPr/>
        </p:nvSpPr>
        <p:spPr>
          <a:xfrm>
            <a:off x="1328584" y="3383280"/>
            <a:ext cx="4577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pc="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পরমাণুর</a:t>
            </a:r>
            <a:r>
              <a:rPr lang="en-US" sz="7200" b="1" spc="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7200" b="1" spc="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গঠন</a:t>
            </a:r>
            <a:endParaRPr lang="en-GB" sz="7200" b="1" spc="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6B1658-25AE-1682-B427-3DC7DF2DE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416" y="453694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5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1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1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2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2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Diagonal Corner Rectangle 2"/>
          <p:cNvSpPr/>
          <p:nvPr/>
        </p:nvSpPr>
        <p:spPr>
          <a:xfrm>
            <a:off x="120188" y="2168194"/>
            <a:ext cx="7314228" cy="1904957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8C1C41-5AC0-B1F1-DCDB-4159913170CA}"/>
              </a:ext>
            </a:extLst>
          </p:cNvPr>
          <p:cNvSpPr txBox="1"/>
          <p:nvPr/>
        </p:nvSpPr>
        <p:spPr>
          <a:xfrm>
            <a:off x="1110327" y="2397397"/>
            <a:ext cx="7904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পরমাণুর</a:t>
            </a:r>
            <a:r>
              <a:rPr 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গঠন</a:t>
            </a:r>
            <a:endParaRPr lang="en-GB" sz="8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4690" y="263237"/>
            <a:ext cx="8387774" cy="12003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8C1C41-5AC0-B1F1-DCDB-4159913170CA}"/>
              </a:ext>
            </a:extLst>
          </p:cNvPr>
          <p:cNvSpPr txBox="1"/>
          <p:nvPr/>
        </p:nvSpPr>
        <p:spPr>
          <a:xfrm>
            <a:off x="470364" y="411598"/>
            <a:ext cx="8364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 </a:t>
            </a:r>
            <a:endParaRPr lang="en-GB" sz="48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6B1658-25AE-1682-B427-3DC7DF2DE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307" y="1298821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3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1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1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2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2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Pentagon 2">
            <a:extLst>
              <a:ext uri="{FF2B5EF4-FFF2-40B4-BE49-F238E27FC236}">
                <a16:creationId xmlns:a16="http://schemas.microsoft.com/office/drawing/2014/main" id="{D3F29BA5-61D6-D2FD-69A3-3C0ADDABBDF8}"/>
              </a:ext>
            </a:extLst>
          </p:cNvPr>
          <p:cNvSpPr/>
          <p:nvPr/>
        </p:nvSpPr>
        <p:spPr>
          <a:xfrm>
            <a:off x="358456" y="250306"/>
            <a:ext cx="9336505" cy="1280386"/>
          </a:xfrm>
          <a:prstGeom prst="homePlat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1E183D-A037-B890-BC67-863043D99C3B}"/>
              </a:ext>
            </a:extLst>
          </p:cNvPr>
          <p:cNvSpPr txBox="1"/>
          <p:nvPr/>
        </p:nvSpPr>
        <p:spPr>
          <a:xfrm>
            <a:off x="506190" y="475000"/>
            <a:ext cx="8479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শিক্ষার্থীরাঃ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GB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4">
            <a:extLst>
              <a:ext uri="{FF2B5EF4-FFF2-40B4-BE49-F238E27FC236}">
                <a16:creationId xmlns:a16="http://schemas.microsoft.com/office/drawing/2014/main" id="{966DD8AD-D6F8-4B4A-ADA4-C1856DE00612}"/>
              </a:ext>
            </a:extLst>
          </p:cNvPr>
          <p:cNvSpPr/>
          <p:nvPr/>
        </p:nvSpPr>
        <p:spPr>
          <a:xfrm>
            <a:off x="227057" y="1784809"/>
            <a:ext cx="11690528" cy="472212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C3F255-1D9A-92A8-5303-65BE86B74CD9}"/>
              </a:ext>
            </a:extLst>
          </p:cNvPr>
          <p:cNvSpPr txBox="1"/>
          <p:nvPr/>
        </p:nvSpPr>
        <p:spPr>
          <a:xfrm>
            <a:off x="506190" y="1877308"/>
            <a:ext cx="1141139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as-IN" sz="4400" b="1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পরমাণুর সংজ্ঞা বুঝতে পার</a:t>
            </a:r>
            <a:r>
              <a:rPr lang="bn-IN" sz="4400" b="1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বে</a:t>
            </a:r>
            <a:r>
              <a:rPr lang="as-IN" sz="4400" b="1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as-IN" sz="4400" b="1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পরমাণুর গঠন ব্যাখ্যা করতে পার</a:t>
            </a:r>
            <a:r>
              <a:rPr lang="bn-IN" sz="4400" b="1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বে</a:t>
            </a:r>
            <a:r>
              <a:rPr lang="as-IN" sz="4400" b="1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as-IN" sz="4400" b="1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পরমাণুর মৌলিক কণাগুলো শনাক্ত করতে পার</a:t>
            </a:r>
            <a:r>
              <a:rPr lang="bn-IN" sz="4400" b="1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বে</a:t>
            </a:r>
            <a:r>
              <a:rPr lang="as-IN" sz="4400" b="1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as-IN" sz="4400" b="1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নিউক্লিয়াস ও ইলেকট্রন মডেলের ধারণা ব্যাখ্যা করতে পার</a:t>
            </a:r>
            <a:r>
              <a:rPr lang="bn-IN" sz="4400" b="1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বে</a:t>
            </a:r>
            <a:r>
              <a:rPr lang="as-IN" sz="4400" b="1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as-IN" sz="4400" b="1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পরমাণুর স্থায়িত্ব ও অস্থিতিশীলতা ব্যাখ্যা কর</a:t>
            </a:r>
            <a:r>
              <a:rPr lang="bn-IN" sz="4400" b="1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তে </a:t>
            </a:r>
            <a:r>
              <a:rPr lang="as-IN" sz="4400" b="1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পার</a:t>
            </a:r>
            <a:r>
              <a:rPr lang="bn-IN" sz="4400" b="1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বে</a:t>
            </a:r>
            <a:r>
              <a:rPr lang="as-IN" sz="4400" b="1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04249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2" animBg="1"/>
      <p:bldP spid="4" grpId="0"/>
      <p:bldP spid="7" grpId="0" animBg="1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1B4BAB2E-763F-978C-B7FA-4B12C85F911D}"/>
              </a:ext>
            </a:extLst>
          </p:cNvPr>
          <p:cNvSpPr/>
          <p:nvPr/>
        </p:nvSpPr>
        <p:spPr>
          <a:xfrm>
            <a:off x="146624" y="539015"/>
            <a:ext cx="9336505" cy="1106905"/>
          </a:xfrm>
          <a:prstGeom prst="homePlate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5F6921-9958-C153-DBB0-66AF8632EA7D}"/>
              </a:ext>
            </a:extLst>
          </p:cNvPr>
          <p:cNvSpPr txBox="1"/>
          <p:nvPr/>
        </p:nvSpPr>
        <p:spPr>
          <a:xfrm>
            <a:off x="298384" y="584635"/>
            <a:ext cx="847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    </a:t>
            </a:r>
            <a:r>
              <a:rPr lang="en-US" sz="7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পরমাণু কী?</a:t>
            </a:r>
            <a:endParaRPr lang="en-GB" sz="60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Rectangle: Folded Corner 3">
            <a:extLst>
              <a:ext uri="{FF2B5EF4-FFF2-40B4-BE49-F238E27FC236}">
                <a16:creationId xmlns:a16="http://schemas.microsoft.com/office/drawing/2014/main" id="{FE743C4B-218F-B6F4-63B9-47D5C963E3D9}"/>
              </a:ext>
            </a:extLst>
          </p:cNvPr>
          <p:cNvSpPr/>
          <p:nvPr/>
        </p:nvSpPr>
        <p:spPr>
          <a:xfrm>
            <a:off x="198364" y="2116371"/>
            <a:ext cx="11658792" cy="3294743"/>
          </a:xfrm>
          <a:prstGeom prst="foldedCorner">
            <a:avLst/>
          </a:prstGeom>
          <a:solidFill>
            <a:schemeClr val="accent1">
              <a:lumMod val="75000"/>
            </a:schemeClr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33BD1D-DC1F-2456-7458-68E6CB2BCDC8}"/>
              </a:ext>
            </a:extLst>
          </p:cNvPr>
          <p:cNvSpPr txBox="1"/>
          <p:nvPr/>
        </p:nvSpPr>
        <p:spPr>
          <a:xfrm>
            <a:off x="298384" y="2116371"/>
            <a:ext cx="1157865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s-I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পরমাণু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GB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Atom) </a:t>
            </a:r>
            <a:r>
              <a:rPr lang="as-I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হলো মৌলিক পদার্থের ক্ষুদ্রতম কণা, যা ঐ পদার্থের সমস্ত রা</a:t>
            </a:r>
            <a:r>
              <a:rPr lang="bn-I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সায়নিক</a:t>
            </a:r>
            <a:r>
              <a:rPr lang="as-I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বৈশিষ্ট্য ধারণ করে এবং</a:t>
            </a:r>
            <a:r>
              <a:rPr lang="bn-I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রাসায়নিক বিক্রিয়ায় অংশগ্রহণ</a:t>
            </a:r>
            <a:r>
              <a:rPr lang="as-I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 করে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r>
              <a:rPr lang="as-I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 </a:t>
            </a:r>
            <a:endParaRPr lang="en-GB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1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CF04208-F2F0-B98B-2DC9-5690CF624322}"/>
              </a:ext>
            </a:extLst>
          </p:cNvPr>
          <p:cNvSpPr/>
          <p:nvPr/>
        </p:nvSpPr>
        <p:spPr>
          <a:xfrm>
            <a:off x="271088" y="2002652"/>
            <a:ext cx="11616112" cy="443909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01600" cmpd="thickThin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40FA94-FFBC-9A9C-5483-CDDDEF2318CD}"/>
              </a:ext>
            </a:extLst>
          </p:cNvPr>
          <p:cNvSpPr txBox="1"/>
          <p:nvPr/>
        </p:nvSpPr>
        <p:spPr>
          <a:xfrm>
            <a:off x="490512" y="2047926"/>
            <a:ext cx="11082787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3600"/>
            </a:lvl1pPr>
          </a:lstStyle>
          <a:p>
            <a:pPr algn="just"/>
            <a:r>
              <a:rPr lang="as-IN" sz="6000" b="1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এটি প্রোটন ও নিউট্রন দিয়ে গঠিত, যার</a:t>
            </a:r>
            <a:r>
              <a:rPr lang="bn-IN" sz="6000" b="1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কেন্দ্র নিউক্লিয়াসে</a:t>
            </a:r>
            <a:r>
              <a:rPr lang="as-IN" sz="5400" b="1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6000" b="1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থাকে এবং তার চারপাশে ইলেকট্রন ঘুরতে থাকে</a:t>
            </a:r>
            <a:r>
              <a:rPr lang="en-US" sz="6000" b="1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GB" sz="6000" b="1" dirty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6224F189-1EAC-ACD5-0E5C-7C8C4780A91B}"/>
              </a:ext>
            </a:extLst>
          </p:cNvPr>
          <p:cNvSpPr/>
          <p:nvPr/>
        </p:nvSpPr>
        <p:spPr>
          <a:xfrm>
            <a:off x="251266" y="539015"/>
            <a:ext cx="9336505" cy="1106905"/>
          </a:xfrm>
          <a:prstGeom prst="homePlate">
            <a:avLst/>
          </a:prstGeom>
          <a:solidFill>
            <a:srgbClr val="92D05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DBD9C6-6F13-F163-8CC8-DC307C2C6DB7}"/>
              </a:ext>
            </a:extLst>
          </p:cNvPr>
          <p:cNvSpPr txBox="1"/>
          <p:nvPr/>
        </p:nvSpPr>
        <p:spPr>
          <a:xfrm>
            <a:off x="516545" y="390122"/>
            <a:ext cx="8479856" cy="120032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6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   </a:t>
            </a:r>
            <a:r>
              <a:rPr lang="en-US" sz="7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পরমাণুর গঠন-</a:t>
            </a:r>
            <a:endParaRPr lang="en-GB" sz="60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97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61EDA7F1-4B78-53BF-A96C-92427F099EA2}"/>
              </a:ext>
            </a:extLst>
          </p:cNvPr>
          <p:cNvSpPr/>
          <p:nvPr/>
        </p:nvSpPr>
        <p:spPr>
          <a:xfrm>
            <a:off x="427703" y="530942"/>
            <a:ext cx="10928555" cy="1091381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A93C3A-E6F1-7B04-37E6-B9B7EDA0BDD9}"/>
              </a:ext>
            </a:extLst>
          </p:cNvPr>
          <p:cNvSpPr/>
          <p:nvPr/>
        </p:nvSpPr>
        <p:spPr>
          <a:xfrm rot="21580189">
            <a:off x="508201" y="528288"/>
            <a:ext cx="1079822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6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স্লাইডের চিত্রটি লক্ষ্য করঃ</a:t>
            </a:r>
            <a:r>
              <a:rPr lang="bn-IN" sz="66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9D26E07-DB7E-48EB-7E4B-51FC7A901B56}"/>
              </a:ext>
            </a:extLst>
          </p:cNvPr>
          <p:cNvSpPr/>
          <p:nvPr/>
        </p:nvSpPr>
        <p:spPr>
          <a:xfrm>
            <a:off x="250724" y="1991032"/>
            <a:ext cx="4188542" cy="4188542"/>
          </a:xfrm>
          <a:prstGeom prst="ellipse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colorTemperature colorTemp="112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BA71252-7F01-77E4-CED4-38F365B49912}"/>
              </a:ext>
            </a:extLst>
          </p:cNvPr>
          <p:cNvSpPr/>
          <p:nvPr/>
        </p:nvSpPr>
        <p:spPr>
          <a:xfrm>
            <a:off x="3562874" y="2761634"/>
            <a:ext cx="435385" cy="43538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D260C8F-D081-F983-8503-99BF3D384CF1}"/>
              </a:ext>
            </a:extLst>
          </p:cNvPr>
          <p:cNvGrpSpPr/>
          <p:nvPr/>
        </p:nvGrpSpPr>
        <p:grpSpPr>
          <a:xfrm rot="21325050">
            <a:off x="9111082" y="3981450"/>
            <a:ext cx="1928826" cy="1188201"/>
            <a:chOff x="6467922" y="2240799"/>
            <a:chExt cx="2569627" cy="1519084"/>
          </a:xfrm>
        </p:grpSpPr>
        <p:sp>
          <p:nvSpPr>
            <p:cNvPr id="11" name="Teardrop 10">
              <a:extLst>
                <a:ext uri="{FF2B5EF4-FFF2-40B4-BE49-F238E27FC236}">
                  <a16:creationId xmlns:a16="http://schemas.microsoft.com/office/drawing/2014/main" id="{96EAFA47-4E19-C466-3204-BBC2145FD84D}"/>
                </a:ext>
              </a:extLst>
            </p:cNvPr>
            <p:cNvSpPr/>
            <p:nvPr/>
          </p:nvSpPr>
          <p:spPr>
            <a:xfrm>
              <a:off x="6587612" y="2240799"/>
              <a:ext cx="2330246" cy="1519084"/>
            </a:xfrm>
            <a:prstGeom prst="teardrop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93688ED-35EE-65F2-BAFC-1914EF7DD1CD}"/>
                </a:ext>
              </a:extLst>
            </p:cNvPr>
            <p:cNvSpPr/>
            <p:nvPr/>
          </p:nvSpPr>
          <p:spPr>
            <a:xfrm rot="21580189">
              <a:off x="6467922" y="2508485"/>
              <a:ext cx="2569627" cy="9837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প্রোটন</a:t>
              </a:r>
              <a:endParaRPr lang="en-US" sz="2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8D56995-A19C-AC57-D375-7B85E448429F}"/>
              </a:ext>
            </a:extLst>
          </p:cNvPr>
          <p:cNvGrpSpPr/>
          <p:nvPr/>
        </p:nvGrpSpPr>
        <p:grpSpPr>
          <a:xfrm>
            <a:off x="10097595" y="5094897"/>
            <a:ext cx="2094405" cy="1188201"/>
            <a:chOff x="9592008" y="2351928"/>
            <a:chExt cx="2790215" cy="1519084"/>
          </a:xfrm>
        </p:grpSpPr>
        <p:sp>
          <p:nvSpPr>
            <p:cNvPr id="14" name="Teardrop 13">
              <a:extLst>
                <a:ext uri="{FF2B5EF4-FFF2-40B4-BE49-F238E27FC236}">
                  <a16:creationId xmlns:a16="http://schemas.microsoft.com/office/drawing/2014/main" id="{BA79E301-9FB9-E696-0EA9-8271C6D32A6E}"/>
                </a:ext>
              </a:extLst>
            </p:cNvPr>
            <p:cNvSpPr/>
            <p:nvPr/>
          </p:nvSpPr>
          <p:spPr>
            <a:xfrm>
              <a:off x="9883134" y="2351928"/>
              <a:ext cx="2330246" cy="1519084"/>
            </a:xfrm>
            <a:prstGeom prst="teardrop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A686F0B-FF27-0BBA-AC0B-DA44C2A11B31}"/>
                </a:ext>
              </a:extLst>
            </p:cNvPr>
            <p:cNvSpPr/>
            <p:nvPr/>
          </p:nvSpPr>
          <p:spPr>
            <a:xfrm rot="21580189">
              <a:off x="9592008" y="2676720"/>
              <a:ext cx="2790215" cy="9837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4400" b="1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নিউট্রন </a:t>
              </a:r>
              <a:endParaRPr lang="en-US" sz="4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048FF15-FB8F-3C87-A238-D902424801B4}"/>
              </a:ext>
            </a:extLst>
          </p:cNvPr>
          <p:cNvGrpSpPr/>
          <p:nvPr/>
        </p:nvGrpSpPr>
        <p:grpSpPr>
          <a:xfrm>
            <a:off x="6727882" y="2470079"/>
            <a:ext cx="3875963" cy="1188201"/>
            <a:chOff x="4392357" y="2240799"/>
            <a:chExt cx="5661343" cy="1519084"/>
          </a:xfrm>
        </p:grpSpPr>
        <p:sp>
          <p:nvSpPr>
            <p:cNvPr id="17" name="Teardrop 16">
              <a:extLst>
                <a:ext uri="{FF2B5EF4-FFF2-40B4-BE49-F238E27FC236}">
                  <a16:creationId xmlns:a16="http://schemas.microsoft.com/office/drawing/2014/main" id="{F55B0F49-3922-7C73-FC52-23430534677C}"/>
                </a:ext>
              </a:extLst>
            </p:cNvPr>
            <p:cNvSpPr/>
            <p:nvPr/>
          </p:nvSpPr>
          <p:spPr>
            <a:xfrm>
              <a:off x="5528200" y="2240799"/>
              <a:ext cx="3389658" cy="1519084"/>
            </a:xfrm>
            <a:prstGeom prst="teardrop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5B8CB1F-4884-5E33-8E8E-D5CBFE260F7B}"/>
                </a:ext>
              </a:extLst>
            </p:cNvPr>
            <p:cNvSpPr/>
            <p:nvPr/>
          </p:nvSpPr>
          <p:spPr>
            <a:xfrm rot="21580189">
              <a:off x="4392357" y="2344694"/>
              <a:ext cx="5661343" cy="12984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ইলেকট্রন</a:t>
              </a:r>
              <a:r>
                <a:rPr lang="bn-IN" sz="6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Curved Down Arrow 4"/>
          <p:cNvSpPr/>
          <p:nvPr/>
        </p:nvSpPr>
        <p:spPr>
          <a:xfrm rot="14504777" flipH="1">
            <a:off x="5613980" y="2354911"/>
            <a:ext cx="2129192" cy="1291658"/>
          </a:xfrm>
          <a:prstGeom prst="curved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urved Down Arrow 20"/>
          <p:cNvSpPr/>
          <p:nvPr/>
        </p:nvSpPr>
        <p:spPr>
          <a:xfrm rot="13657320" flipH="1">
            <a:off x="7497259" y="3885246"/>
            <a:ext cx="2129192" cy="1291658"/>
          </a:xfrm>
          <a:prstGeom prst="curved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Curved Down Arrow 25"/>
          <p:cNvSpPr/>
          <p:nvPr/>
        </p:nvSpPr>
        <p:spPr>
          <a:xfrm rot="13633900" flipH="1">
            <a:off x="8912625" y="5427216"/>
            <a:ext cx="2129192" cy="1291658"/>
          </a:xfrm>
          <a:prstGeom prst="curvedDownArrow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BA71252-7F01-77E4-CED4-38F365B49912}"/>
              </a:ext>
            </a:extLst>
          </p:cNvPr>
          <p:cNvSpPr/>
          <p:nvPr/>
        </p:nvSpPr>
        <p:spPr>
          <a:xfrm>
            <a:off x="2344995" y="3926389"/>
            <a:ext cx="435385" cy="43538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BA71252-7F01-77E4-CED4-38F365B49912}"/>
              </a:ext>
            </a:extLst>
          </p:cNvPr>
          <p:cNvSpPr/>
          <p:nvPr/>
        </p:nvSpPr>
        <p:spPr>
          <a:xfrm>
            <a:off x="2401831" y="5507061"/>
            <a:ext cx="435385" cy="435385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5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4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7.40741E-7 L 0.47487 -0.14074 " pathEditMode="relative" rAng="0" ptsTypes="AA">
                                      <p:cBhvr>
                                        <p:cTn id="18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37" y="-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250"/>
                            </p:stCondLst>
                            <p:childTnLst>
                              <p:par>
                                <p:cTn id="20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0.58047 -0.05579 " pathEditMode="relative" rAng="0" ptsTypes="AA">
                                      <p:cBhvr>
                                        <p:cTn id="21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23" y="-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250"/>
                            </p:stCondLst>
                            <p:childTnLst>
                              <p:par>
                                <p:cTn id="23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83 -0.26134 L 0.57826 -0.06458 " pathEditMode="relative" rAng="0" ptsTypes="AA">
                                      <p:cBhvr>
                                        <p:cTn id="24" dur="4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05" y="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5" grpId="0" animBg="1"/>
      <p:bldP spid="21" grpId="0" animBg="1"/>
      <p:bldP spid="26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275</Words>
  <Application>Microsoft Office PowerPoint</Application>
  <PresentationFormat>Widescreen</PresentationFormat>
  <Paragraphs>46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Aptos</vt:lpstr>
      <vt:lpstr>Aptos Display</vt:lpstr>
      <vt:lpstr>Arial</vt:lpstr>
      <vt:lpstr>Nikosh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UITRCE IT</dc:creator>
  <cp:lastModifiedBy>Pedp4 WPBX4125BLF092405943</cp:lastModifiedBy>
  <cp:revision>69</cp:revision>
  <dcterms:created xsi:type="dcterms:W3CDTF">2025-12-11T05:38:12Z</dcterms:created>
  <dcterms:modified xsi:type="dcterms:W3CDTF">2026-06-03T09:52:07Z</dcterms:modified>
</cp:coreProperties>
</file>