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embeddedFontLst>
    <p:embeddedFont>
      <p:font typeface="Nikosh" panose="02000000000000000000" pitchFamily="2" charset="0"/>
      <p:regular r:id="rId14"/>
    </p:embeddedFont>
    <p:embeddedFont>
      <p:font typeface="Prata" panose="020B0604020202020204" charset="0"/>
      <p:regular r:id="rId15"/>
    </p:embeddedFont>
    <p:embeddedFont>
      <p:font typeface="Raleway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93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1305074"/>
            <a:ext cx="432576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বয়েলের সূত্র ও চার্লসের সূত্র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3925119" y="1960662"/>
            <a:ext cx="5179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রসায়ন (Chemistry) | একাদশ শ্রেণি | ৪০ মিনিটের পাঠ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3925119" y="2351708"/>
            <a:ext cx="849809" cy="266402"/>
          </a:xfrm>
          <a:prstGeom prst="roundRect">
            <a:avLst>
              <a:gd name="adj" fmla="val 6386"/>
            </a:avLst>
          </a:prstGeom>
          <a:solidFill>
            <a:srgbClr val="443D09"/>
          </a:solidFill>
          <a:ln/>
        </p:spPr>
      </p:sp>
      <p:sp>
        <p:nvSpPr>
          <p:cNvPr id="6" name="Text 3"/>
          <p:cNvSpPr/>
          <p:nvPr/>
        </p:nvSpPr>
        <p:spPr>
          <a:xfrm>
            <a:off x="4010174" y="2394198"/>
            <a:ext cx="2854176" cy="3881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গ্যাসের আচরণ</a:t>
            </a:r>
            <a:endParaRPr lang="en-US" dirty="0"/>
          </a:p>
        </p:txBody>
      </p:sp>
      <p:sp>
        <p:nvSpPr>
          <p:cNvPr id="9" name="Shape 6"/>
          <p:cNvSpPr/>
          <p:nvPr/>
        </p:nvSpPr>
        <p:spPr>
          <a:xfrm>
            <a:off x="3925119" y="2782342"/>
            <a:ext cx="4722763" cy="1056010"/>
          </a:xfrm>
          <a:prstGeom prst="roundRect">
            <a:avLst>
              <a:gd name="adj" fmla="val 2014"/>
            </a:avLst>
          </a:prstGeom>
          <a:solidFill>
            <a:srgbClr val="022349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877" y="2997398"/>
            <a:ext cx="177180" cy="14175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385816" y="2959522"/>
            <a:ext cx="4120307" cy="15934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>
              <a:lnSpc>
                <a:spcPct val="133000"/>
              </a:lnSpc>
            </a:pP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রাম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দাস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পাল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 </a:t>
            </a:r>
          </a:p>
          <a:p>
            <a:pPr>
              <a:lnSpc>
                <a:spcPct val="133000"/>
              </a:lnSpc>
            </a:pP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অধ্যাপক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রসায়ন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) </a:t>
            </a:r>
          </a:p>
          <a:p>
            <a:pPr>
              <a:lnSpc>
                <a:spcPct val="133000"/>
              </a:lnSpc>
            </a:pP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ধোবাউড়া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মহিলা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ডিগ্রি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>
              <a:lnSpc>
                <a:spcPct val="133000"/>
              </a:lnSpc>
            </a:pP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ধোবাউড়া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ময়মনসিংহ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1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35471"/>
            <a:ext cx="3115270" cy="332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0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সারসংক্ষেপ ও মূল্যায়ন</a:t>
            </a:r>
            <a:endParaRPr lang="en-US" sz="2050" dirty="0"/>
          </a:p>
        </p:txBody>
      </p:sp>
      <p:sp>
        <p:nvSpPr>
          <p:cNvPr id="3" name="Shape 1"/>
          <p:cNvSpPr/>
          <p:nvPr/>
        </p:nvSpPr>
        <p:spPr>
          <a:xfrm>
            <a:off x="496119" y="927199"/>
            <a:ext cx="8151763" cy="1279029"/>
          </a:xfrm>
          <a:prstGeom prst="roundRect">
            <a:avLst>
              <a:gd name="adj" fmla="val 1247"/>
            </a:avLst>
          </a:prstGeom>
          <a:noFill/>
          <a:ln w="4763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00881" y="931962"/>
            <a:ext cx="8142238" cy="25390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607219" y="984498"/>
            <a:ext cx="2684934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বৈশিষ্ট্য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052242" y="984498"/>
            <a:ext cx="3089672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বয়েলের সূত্র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5902003" y="984498"/>
            <a:ext cx="3092053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চার্লসের সূত্র</a:t>
            </a:r>
            <a:endParaRPr lang="en-US" sz="800" dirty="0"/>
          </a:p>
        </p:txBody>
      </p:sp>
      <p:sp>
        <p:nvSpPr>
          <p:cNvPr id="8" name="Shape 6"/>
          <p:cNvSpPr/>
          <p:nvPr/>
        </p:nvSpPr>
        <p:spPr>
          <a:xfrm>
            <a:off x="500881" y="1185863"/>
            <a:ext cx="8142238" cy="25390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607219" y="1238399"/>
            <a:ext cx="2684934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ধ্রুবক রাশি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3052242" y="1238399"/>
            <a:ext cx="3089672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তাপমাত্রা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5902003" y="1238399"/>
            <a:ext cx="3092053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চাপ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500881" y="1439763"/>
            <a:ext cx="8142238" cy="25390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07219" y="1492300"/>
            <a:ext cx="2684934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সম্পর্ক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3052242" y="1492300"/>
            <a:ext cx="3089672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চাপ-আয়তন (বিপরীত)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5902003" y="1492300"/>
            <a:ext cx="3092053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তাপমাত্রা-আয়তন (সরাসরি)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500881" y="1693664"/>
            <a:ext cx="8142238" cy="25390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607219" y="1746200"/>
            <a:ext cx="2684934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সূত্র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3052242" y="1746200"/>
            <a:ext cx="3089672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P₁V₁ = P₂V₂</a:t>
            </a:r>
            <a:endParaRPr lang="en-US" sz="800" dirty="0"/>
          </a:p>
        </p:txBody>
      </p:sp>
      <p:sp>
        <p:nvSpPr>
          <p:cNvPr id="19" name="Text 17"/>
          <p:cNvSpPr/>
          <p:nvPr/>
        </p:nvSpPr>
        <p:spPr>
          <a:xfrm>
            <a:off x="5902003" y="1746200"/>
            <a:ext cx="3092053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V₁/T₁ = V₂/T₂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500881" y="1947565"/>
            <a:ext cx="8142238" cy="25390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607219" y="2000101"/>
            <a:ext cx="2684934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লেখচিত্র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3052242" y="2000101"/>
            <a:ext cx="3089672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হাইপারবোলা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5902003" y="2000101"/>
            <a:ext cx="3092053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সরলরেখা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496119" y="2325812"/>
            <a:ext cx="2153543" cy="166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📝</a:t>
            </a:r>
            <a:r>
              <a:rPr lang="en-US" sz="10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মাল্টিপল চয়েস প্রশ্ন (MCQ)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496119" y="2611487"/>
            <a:ext cx="1978149" cy="687586"/>
          </a:xfrm>
          <a:prstGeom prst="roundRect">
            <a:avLst>
              <a:gd name="adj" fmla="val 2320"/>
            </a:avLst>
          </a:prstGeom>
          <a:solidFill>
            <a:srgbClr val="1B1C1D"/>
          </a:solidFill>
          <a:ln w="14288">
            <a:solidFill>
              <a:srgbClr val="535455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16669" y="2732038"/>
            <a:ext cx="1737047" cy="2976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১.</a:t>
            </a: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বয়েলের সূত্রে কোনটি স্থির থাকে? ক) তাপমাত্রা খ) চাপ গ) আয়তন</a:t>
            </a:r>
            <a:endParaRPr lang="en-US" sz="800" dirty="0"/>
          </a:p>
        </p:txBody>
      </p:sp>
      <p:sp>
        <p:nvSpPr>
          <p:cNvPr id="27" name="Shape 25"/>
          <p:cNvSpPr/>
          <p:nvPr/>
        </p:nvSpPr>
        <p:spPr>
          <a:xfrm>
            <a:off x="2553965" y="2611487"/>
            <a:ext cx="1978149" cy="687586"/>
          </a:xfrm>
          <a:prstGeom prst="roundRect">
            <a:avLst>
              <a:gd name="adj" fmla="val 2320"/>
            </a:avLst>
          </a:prstGeom>
          <a:solidFill>
            <a:srgbClr val="1B1C1D"/>
          </a:solidFill>
          <a:ln w="14288">
            <a:solidFill>
              <a:srgbClr val="535455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2674516" y="2732038"/>
            <a:ext cx="1737047" cy="4464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২.</a:t>
            </a: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চার্লসের সূত্রে তাপমাত্রা দ্বিগুণ করলে আয়তন কী হবে? ক) অর্ধেক খ) দ্বিগুণ গ) অপরিবর্তিত</a:t>
            </a:r>
            <a:endParaRPr lang="en-US" sz="800" dirty="0"/>
          </a:p>
        </p:txBody>
      </p:sp>
      <p:sp>
        <p:nvSpPr>
          <p:cNvPr id="29" name="Shape 27"/>
          <p:cNvSpPr/>
          <p:nvPr/>
        </p:nvSpPr>
        <p:spPr>
          <a:xfrm>
            <a:off x="4611812" y="2611487"/>
            <a:ext cx="1978149" cy="687586"/>
          </a:xfrm>
          <a:prstGeom prst="roundRect">
            <a:avLst>
              <a:gd name="adj" fmla="val 2320"/>
            </a:avLst>
          </a:prstGeom>
          <a:solidFill>
            <a:srgbClr val="1B1C1D"/>
          </a:solidFill>
          <a:ln w="14288">
            <a:solidFill>
              <a:srgbClr val="535455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732362" y="2732038"/>
            <a:ext cx="1737047" cy="2976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৩.</a:t>
            </a: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0°C সমান কত কেলভিন? ক) 273K খ) 0K গ) 100K</a:t>
            </a:r>
            <a:endParaRPr lang="en-US" sz="800" dirty="0"/>
          </a:p>
        </p:txBody>
      </p:sp>
      <p:sp>
        <p:nvSpPr>
          <p:cNvPr id="31" name="Shape 29"/>
          <p:cNvSpPr/>
          <p:nvPr/>
        </p:nvSpPr>
        <p:spPr>
          <a:xfrm>
            <a:off x="6669658" y="2611487"/>
            <a:ext cx="1978223" cy="687586"/>
          </a:xfrm>
          <a:prstGeom prst="roundRect">
            <a:avLst>
              <a:gd name="adj" fmla="val 2320"/>
            </a:avLst>
          </a:prstGeom>
          <a:solidFill>
            <a:srgbClr val="1B1C1D"/>
          </a:solidFill>
          <a:ln w="14288">
            <a:solidFill>
              <a:srgbClr val="535455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790209" y="2732038"/>
            <a:ext cx="1737122" cy="4464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৪.</a:t>
            </a: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বয়েলের সূত্রের লেখচিত্র কোন আকৃতির? ক) সরলরেখা খ) হাইপারবোলা গ) বৃত্ত</a:t>
            </a:r>
            <a:endParaRPr lang="en-US" sz="800" dirty="0"/>
          </a:p>
        </p:txBody>
      </p:sp>
      <p:sp>
        <p:nvSpPr>
          <p:cNvPr id="33" name="Shape 31"/>
          <p:cNvSpPr/>
          <p:nvPr/>
        </p:nvSpPr>
        <p:spPr>
          <a:xfrm>
            <a:off x="496119" y="3378771"/>
            <a:ext cx="8151763" cy="389930"/>
          </a:xfrm>
          <a:prstGeom prst="roundRect">
            <a:avLst>
              <a:gd name="adj" fmla="val 4090"/>
            </a:avLst>
          </a:prstGeom>
          <a:solidFill>
            <a:srgbClr val="1B1C1D"/>
          </a:solidFill>
          <a:ln w="14288">
            <a:solidFill>
              <a:srgbClr val="535455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16669" y="3499321"/>
            <a:ext cx="7910661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৫.</a:t>
            </a: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শ্বাস-প্রশ্বাস প্রক্রিয়ায় কোন সূত্র প্রযোজ্য? ক) বয়েলের সূত্র খ) চার্লসের সূত্র গ) উভয়ই</a:t>
            </a:r>
            <a:endParaRPr lang="en-US" sz="800" dirty="0"/>
          </a:p>
        </p:txBody>
      </p:sp>
      <p:sp>
        <p:nvSpPr>
          <p:cNvPr id="35" name="Shape 33"/>
          <p:cNvSpPr/>
          <p:nvPr/>
        </p:nvSpPr>
        <p:spPr>
          <a:xfrm>
            <a:off x="496119" y="3858369"/>
            <a:ext cx="8151763" cy="379958"/>
          </a:xfrm>
          <a:prstGeom prst="roundRect">
            <a:avLst>
              <a:gd name="adj" fmla="val 4198"/>
            </a:avLst>
          </a:prstGeom>
          <a:solidFill>
            <a:srgbClr val="183A13"/>
          </a:solidFill>
          <a:ln/>
        </p:spPr>
      </p:sp>
      <p:pic>
        <p:nvPicPr>
          <p:cNvPr id="3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82" y="4007718"/>
            <a:ext cx="132904" cy="106263"/>
          </a:xfrm>
          <a:prstGeom prst="rect">
            <a:avLst/>
          </a:prstGeom>
        </p:spPr>
      </p:pic>
      <p:sp>
        <p:nvSpPr>
          <p:cNvPr id="37" name="Text 34"/>
          <p:cNvSpPr/>
          <p:nvPr/>
        </p:nvSpPr>
        <p:spPr>
          <a:xfrm>
            <a:off x="841549" y="3964632"/>
            <a:ext cx="8157270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🎉</a:t>
            </a:r>
            <a:r>
              <a:rPr lang="en-US" sz="8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80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ধন্যবাদ!</a:t>
            </a:r>
            <a:r>
              <a:rPr lang="en-US" sz="8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আজকের পাঠে বয়েলের সূত্র ও চার্লসের সূত্র শেখার জন্য সবাইকে অভিনন্দন। পরবর্তী পাঠে আমরা </a:t>
            </a:r>
            <a:r>
              <a:rPr lang="en-US" sz="80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আভোগাদ্রোর সূত্র</a:t>
            </a:r>
            <a:r>
              <a:rPr lang="en-US" sz="8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নিয়ে আলোচনা করব।</a:t>
            </a:r>
            <a:endParaRPr lang="en-US" sz="800" dirty="0"/>
          </a:p>
        </p:txBody>
      </p:sp>
      <p:sp>
        <p:nvSpPr>
          <p:cNvPr id="38" name="Shape 35"/>
          <p:cNvSpPr/>
          <p:nvPr/>
        </p:nvSpPr>
        <p:spPr>
          <a:xfrm>
            <a:off x="496119" y="4327996"/>
            <a:ext cx="8151763" cy="379958"/>
          </a:xfrm>
          <a:prstGeom prst="roundRect">
            <a:avLst>
              <a:gd name="adj" fmla="val 4198"/>
            </a:avLst>
          </a:prstGeom>
          <a:solidFill>
            <a:srgbClr val="443D09"/>
          </a:solidFill>
          <a:ln/>
        </p:spPr>
      </p:sp>
      <p:pic>
        <p:nvPicPr>
          <p:cNvPr id="3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82" y="4477345"/>
            <a:ext cx="132904" cy="1062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C90C96-5FF8-E72D-3BD9-5079D36BC635}"/>
              </a:ext>
            </a:extLst>
          </p:cNvPr>
          <p:cNvSpPr txBox="1"/>
          <p:nvPr/>
        </p:nvSpPr>
        <p:spPr>
          <a:xfrm>
            <a:off x="2355850" y="1314450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সবাইকে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আন্তরিক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ধন্যবাদ</a:t>
            </a:r>
            <a:r>
              <a:rPr lang="en-US" sz="2400" dirty="0">
                <a:solidFill>
                  <a:schemeClr val="bg1"/>
                </a:solidFill>
              </a:rPr>
              <a:t>………..</a:t>
            </a:r>
          </a:p>
        </p:txBody>
      </p:sp>
    </p:spTree>
    <p:extLst>
      <p:ext uri="{BB962C8B-B14F-4D97-AF65-F5344CB8AC3E}">
        <p14:creationId xmlns:p14="http://schemas.microsoft.com/office/powerpoint/2010/main" val="13506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521866"/>
            <a:ext cx="4248150" cy="332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0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শিখনফল (Learning Outcomes)</a:t>
            </a:r>
            <a:endParaRPr lang="en-US" sz="2050" dirty="0"/>
          </a:p>
        </p:txBody>
      </p:sp>
      <p:sp>
        <p:nvSpPr>
          <p:cNvPr id="4" name="Text 1"/>
          <p:cNvSpPr/>
          <p:nvPr/>
        </p:nvSpPr>
        <p:spPr>
          <a:xfrm>
            <a:off x="3925119" y="973708"/>
            <a:ext cx="5179963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এই পাঠ শেষে শিক্ষার্থীরা যা শিখবে:</a:t>
            </a:r>
            <a:endParaRPr lang="en-US" sz="8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5119" y="1212205"/>
            <a:ext cx="4722763" cy="63795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072310" y="1431503"/>
            <a:ext cx="159469" cy="19935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1250" dirty="0"/>
          </a:p>
        </p:txBody>
      </p:sp>
      <p:sp>
        <p:nvSpPr>
          <p:cNvPr id="7" name="Text 3"/>
          <p:cNvSpPr/>
          <p:nvPr/>
        </p:nvSpPr>
        <p:spPr>
          <a:xfrm>
            <a:off x="4444380" y="1332756"/>
            <a:ext cx="1329035" cy="166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গ্যাসের আচরণ</a:t>
            </a:r>
            <a:endParaRPr lang="en-US" sz="1000" dirty="0"/>
          </a:p>
        </p:txBody>
      </p:sp>
      <p:sp>
        <p:nvSpPr>
          <p:cNvPr id="8" name="Text 4"/>
          <p:cNvSpPr/>
          <p:nvPr/>
        </p:nvSpPr>
        <p:spPr>
          <a:xfrm>
            <a:off x="4444380" y="1546622"/>
            <a:ext cx="4082951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চাপ, আয়তন ও তাপমাত্রার মধ্যে সম্পর্ক ব্যাখ্যা করতে পারবে</a:t>
            </a:r>
            <a:endParaRPr lang="en-US" sz="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5119" y="1929854"/>
            <a:ext cx="4722763" cy="63795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072310" y="2149153"/>
            <a:ext cx="159469" cy="19935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1250" dirty="0"/>
          </a:p>
        </p:txBody>
      </p:sp>
      <p:sp>
        <p:nvSpPr>
          <p:cNvPr id="11" name="Text 6"/>
          <p:cNvSpPr/>
          <p:nvPr/>
        </p:nvSpPr>
        <p:spPr>
          <a:xfrm>
            <a:off x="4444380" y="2050405"/>
            <a:ext cx="1329035" cy="166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বয়েলের সূত্র</a:t>
            </a:r>
            <a:endParaRPr lang="en-US" sz="1000" dirty="0"/>
          </a:p>
        </p:txBody>
      </p:sp>
      <p:sp>
        <p:nvSpPr>
          <p:cNvPr id="12" name="Text 7"/>
          <p:cNvSpPr/>
          <p:nvPr/>
        </p:nvSpPr>
        <p:spPr>
          <a:xfrm>
            <a:off x="4444380" y="2264271"/>
            <a:ext cx="4082951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স্থির তাপমাত্রায় চাপ ও আয়তনের বিপরীত সম্পর্ক বুঝতে পারবে</a:t>
            </a:r>
            <a:endParaRPr lang="en-US" sz="8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5119" y="2647504"/>
            <a:ext cx="4722763" cy="63795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072310" y="2866802"/>
            <a:ext cx="159469" cy="19935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1250" dirty="0"/>
          </a:p>
        </p:txBody>
      </p:sp>
      <p:sp>
        <p:nvSpPr>
          <p:cNvPr id="15" name="Text 9"/>
          <p:cNvSpPr/>
          <p:nvPr/>
        </p:nvSpPr>
        <p:spPr>
          <a:xfrm>
            <a:off x="4444380" y="2768054"/>
            <a:ext cx="1329035" cy="166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চার্লসের সূত্র</a:t>
            </a:r>
            <a:endParaRPr lang="en-US" sz="1000" dirty="0"/>
          </a:p>
        </p:txBody>
      </p:sp>
      <p:sp>
        <p:nvSpPr>
          <p:cNvPr id="16" name="Text 10"/>
          <p:cNvSpPr/>
          <p:nvPr/>
        </p:nvSpPr>
        <p:spPr>
          <a:xfrm>
            <a:off x="4444380" y="2981920"/>
            <a:ext cx="4082951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স্থির চাপে তাপমাত্রা ও আয়তনের সরাসরি সম্পর্ক বুঝতে পারবে</a:t>
            </a:r>
            <a:endParaRPr lang="en-US" sz="8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5119" y="3365153"/>
            <a:ext cx="4722763" cy="63795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4072310" y="3584451"/>
            <a:ext cx="159469" cy="19935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1250" dirty="0"/>
          </a:p>
        </p:txBody>
      </p:sp>
      <p:sp>
        <p:nvSpPr>
          <p:cNvPr id="19" name="Text 12"/>
          <p:cNvSpPr/>
          <p:nvPr/>
        </p:nvSpPr>
        <p:spPr>
          <a:xfrm>
            <a:off x="4444380" y="3485704"/>
            <a:ext cx="1329035" cy="166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বাস্তব প্রয়োগ</a:t>
            </a:r>
            <a:endParaRPr lang="en-US" sz="1000" dirty="0"/>
          </a:p>
        </p:txBody>
      </p:sp>
      <p:sp>
        <p:nvSpPr>
          <p:cNvPr id="20" name="Text 13"/>
          <p:cNvSpPr/>
          <p:nvPr/>
        </p:nvSpPr>
        <p:spPr>
          <a:xfrm>
            <a:off x="4444380" y="3699570"/>
            <a:ext cx="4082951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দৈনন্দিন জীবনে এই সূত্রগুলোর ব্যবহার চিহ্নিত করতে পারবে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536972"/>
            <a:ext cx="3115270" cy="332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0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গ্যাসের মৌলিক ধারণা</a:t>
            </a:r>
            <a:endParaRPr lang="en-US" sz="2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1456134"/>
            <a:ext cx="3905845" cy="221329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968082" y="1060549"/>
            <a:ext cx="3141687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গ্যাসের আচরণ বোঝার জন্য তিনটি মূল রাশি জানা প্রয়োজন:</a:t>
            </a:r>
            <a:endParaRPr lang="en-US" sz="800" dirty="0"/>
          </a:p>
        </p:txBody>
      </p:sp>
      <p:sp>
        <p:nvSpPr>
          <p:cNvPr id="5" name="Shape 2"/>
          <p:cNvSpPr/>
          <p:nvPr/>
        </p:nvSpPr>
        <p:spPr>
          <a:xfrm>
            <a:off x="5968082" y="1299046"/>
            <a:ext cx="2684487" cy="607144"/>
          </a:xfrm>
          <a:prstGeom prst="roundRect">
            <a:avLst>
              <a:gd name="adj" fmla="val 2627"/>
            </a:avLst>
          </a:prstGeom>
          <a:solidFill>
            <a:srgbClr val="3A3B3C"/>
          </a:solidFill>
          <a:ln/>
        </p:spPr>
      </p:sp>
      <p:sp>
        <p:nvSpPr>
          <p:cNvPr id="6" name="Text 3"/>
          <p:cNvSpPr/>
          <p:nvPr/>
        </p:nvSpPr>
        <p:spPr>
          <a:xfrm>
            <a:off x="6074346" y="1405310"/>
            <a:ext cx="1329035" cy="166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⚡</a:t>
            </a:r>
            <a:r>
              <a:rPr lang="en-US" sz="1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চাপ (Pressure)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6074346" y="1651099"/>
            <a:ext cx="2471961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গ্যাস অণুরা পাত্রের গায়ে যে বল প্রয়োগ করে</a:t>
            </a:r>
            <a:endParaRPr lang="en-US" sz="800" dirty="0"/>
          </a:p>
        </p:txBody>
      </p:sp>
      <p:sp>
        <p:nvSpPr>
          <p:cNvPr id="8" name="Shape 5"/>
          <p:cNvSpPr/>
          <p:nvPr/>
        </p:nvSpPr>
        <p:spPr>
          <a:xfrm>
            <a:off x="5968082" y="1985888"/>
            <a:ext cx="2684487" cy="607144"/>
          </a:xfrm>
          <a:prstGeom prst="roundRect">
            <a:avLst>
              <a:gd name="adj" fmla="val 2627"/>
            </a:avLst>
          </a:prstGeom>
          <a:solidFill>
            <a:srgbClr val="3A3B3C"/>
          </a:solidFill>
          <a:ln/>
        </p:spPr>
      </p:sp>
      <p:sp>
        <p:nvSpPr>
          <p:cNvPr id="9" name="Text 6"/>
          <p:cNvSpPr/>
          <p:nvPr/>
        </p:nvSpPr>
        <p:spPr>
          <a:xfrm>
            <a:off x="6074346" y="2092151"/>
            <a:ext cx="1329035" cy="166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📦</a:t>
            </a:r>
            <a:r>
              <a:rPr lang="en-US" sz="1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আয়তন (Volume)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6074346" y="2337941"/>
            <a:ext cx="2471961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গ্যাস যে স্থান দখল করে</a:t>
            </a:r>
            <a:endParaRPr lang="en-US" sz="800" dirty="0"/>
          </a:p>
        </p:txBody>
      </p:sp>
      <p:sp>
        <p:nvSpPr>
          <p:cNvPr id="11" name="Shape 8"/>
          <p:cNvSpPr/>
          <p:nvPr/>
        </p:nvSpPr>
        <p:spPr>
          <a:xfrm>
            <a:off x="5968082" y="2672730"/>
            <a:ext cx="2684487" cy="607144"/>
          </a:xfrm>
          <a:prstGeom prst="roundRect">
            <a:avLst>
              <a:gd name="adj" fmla="val 2627"/>
            </a:avLst>
          </a:prstGeom>
          <a:solidFill>
            <a:srgbClr val="3A3B3C"/>
          </a:solidFill>
          <a:ln/>
        </p:spPr>
      </p:sp>
      <p:sp>
        <p:nvSpPr>
          <p:cNvPr id="12" name="Text 9"/>
          <p:cNvSpPr/>
          <p:nvPr/>
        </p:nvSpPr>
        <p:spPr>
          <a:xfrm>
            <a:off x="6074346" y="2778993"/>
            <a:ext cx="1629073" cy="166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🌡️</a:t>
            </a:r>
            <a:r>
              <a:rPr lang="en-US" sz="1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তাপমাত্রা (Temperature)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6074346" y="3024783"/>
            <a:ext cx="2471961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গ্যাস অণুর গতিশক্তির পরিমাপ</a:t>
            </a:r>
            <a:endParaRPr lang="en-US" sz="800" dirty="0"/>
          </a:p>
        </p:txBody>
      </p:sp>
      <p:sp>
        <p:nvSpPr>
          <p:cNvPr id="14" name="Shape 11"/>
          <p:cNvSpPr/>
          <p:nvPr/>
        </p:nvSpPr>
        <p:spPr>
          <a:xfrm>
            <a:off x="5968082" y="3369543"/>
            <a:ext cx="2684487" cy="677614"/>
          </a:xfrm>
          <a:prstGeom prst="roundRect">
            <a:avLst>
              <a:gd name="adj" fmla="val 2354"/>
            </a:avLst>
          </a:prstGeom>
          <a:solidFill>
            <a:srgbClr val="022349"/>
          </a:solidFill>
          <a:ln/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346" y="3518892"/>
            <a:ext cx="132904" cy="106263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6313512" y="3475806"/>
            <a:ext cx="2232794" cy="4464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গ্যাসের অণুগুলো সবসময় দ্রুতগতিতে এলোমেলোভাবে চলাচল করে — একেই </a:t>
            </a:r>
            <a:r>
              <a:rPr lang="en-US" sz="80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গতীয় তত্ত্ব</a:t>
            </a:r>
            <a:r>
              <a:rPr lang="en-US" sz="8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বলে।</a:t>
            </a:r>
            <a:endParaRPr lang="en-US" sz="800" dirty="0"/>
          </a:p>
        </p:txBody>
      </p:sp>
      <p:sp>
        <p:nvSpPr>
          <p:cNvPr id="17" name="Shape 13"/>
          <p:cNvSpPr/>
          <p:nvPr/>
        </p:nvSpPr>
        <p:spPr>
          <a:xfrm>
            <a:off x="496119" y="4226496"/>
            <a:ext cx="8151763" cy="379958"/>
          </a:xfrm>
          <a:prstGeom prst="roundRect">
            <a:avLst>
              <a:gd name="adj" fmla="val 4198"/>
            </a:avLst>
          </a:prstGeom>
          <a:solidFill>
            <a:srgbClr val="443D09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82" y="4375845"/>
            <a:ext cx="132904" cy="106263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841549" y="4332759"/>
            <a:ext cx="8157270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b="1" dirty="0" err="1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তোমরা</a:t>
            </a:r>
            <a:r>
              <a:rPr lang="en-US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কি</a:t>
            </a:r>
            <a:r>
              <a:rPr lang="en-US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বলতে</a:t>
            </a:r>
            <a:r>
              <a:rPr lang="en-US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</a:t>
            </a:r>
            <a:r>
              <a:rPr lang="en-US" b="1" dirty="0" err="1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পারবে</a:t>
            </a:r>
            <a:r>
              <a:rPr lang="en-US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: "গ্যাস অণু কেন সবসময় চলাচল করে?"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659606"/>
            <a:ext cx="724719" cy="266402"/>
          </a:xfrm>
          <a:prstGeom prst="roundRect">
            <a:avLst>
              <a:gd name="adj" fmla="val 6386"/>
            </a:avLst>
          </a:prstGeom>
          <a:solidFill>
            <a:srgbClr val="443D09"/>
          </a:solidFill>
          <a:ln/>
        </p:spPr>
      </p:sp>
      <p:sp>
        <p:nvSpPr>
          <p:cNvPr id="3" name="Text 1"/>
          <p:cNvSpPr/>
          <p:nvPr/>
        </p:nvSpPr>
        <p:spPr>
          <a:xfrm>
            <a:off x="581174" y="702097"/>
            <a:ext cx="1011808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বয়েলের সূত্র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496119" y="982712"/>
            <a:ext cx="447883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বয়েলের সূত্র (Boyle's Law)</a:t>
            </a:r>
            <a:endParaRPr lang="en-US" sz="2750" dirty="0"/>
          </a:p>
        </p:txBody>
      </p:sp>
      <p:sp>
        <p:nvSpPr>
          <p:cNvPr id="5" name="Text 3"/>
          <p:cNvSpPr/>
          <p:nvPr/>
        </p:nvSpPr>
        <p:spPr>
          <a:xfrm>
            <a:off x="496119" y="1638300"/>
            <a:ext cx="8608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সংজ্ঞা:</a:t>
            </a:r>
            <a:r>
              <a:rPr lang="en-US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স্থির তাপমাত্রায় নির্দিষ্ট ভরের গ্যাসের আয়তন তার চাপের ব্যস্তানুপাতিক।</a:t>
            </a: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496119" y="2024583"/>
            <a:ext cx="8151763" cy="1311101"/>
          </a:xfrm>
          <a:prstGeom prst="roundRect">
            <a:avLst>
              <a:gd name="adj" fmla="val 1622"/>
            </a:avLst>
          </a:prstGeom>
          <a:solidFill>
            <a:srgbClr val="4B3F02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7" y="2239640"/>
            <a:ext cx="177180" cy="141759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56816" y="2201763"/>
            <a:ext cx="7549307" cy="935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সূত্র:</a:t>
            </a:r>
            <a:r>
              <a:rPr lang="en-US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PV = ধ্রুবক</a:t>
            </a:r>
            <a:endParaRPr lang="en-US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অথবা, </a:t>
            </a:r>
            <a:r>
              <a:rPr lang="en-US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P₁V₁ = P₂V₂</a:t>
            </a:r>
            <a:endParaRPr lang="en-US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যেখানে P = চাপ, V = আয়তন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496119" y="3495154"/>
            <a:ext cx="8608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6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চাপ বাড়লে আয়তন কমে, চাপ কমলে আয়তন বাড়ে — তাপমাত্রা স্থির থাকলে।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59135"/>
            <a:ext cx="4143077" cy="376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বয়েলের সূত্র: লেখচিত্র ও ব্যাখ্যা</a:t>
            </a:r>
            <a:endParaRPr lang="en-US" sz="2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1104454"/>
            <a:ext cx="3339554" cy="240379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23730" y="1091654"/>
            <a:ext cx="1963415" cy="188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লেখচিত্রের ব্যাখ্যা</a:t>
            </a:r>
            <a:endParaRPr lang="en-US" sz="1150" dirty="0"/>
          </a:p>
        </p:txBody>
      </p:sp>
      <p:sp>
        <p:nvSpPr>
          <p:cNvPr id="5" name="Text 2"/>
          <p:cNvSpPr/>
          <p:nvPr/>
        </p:nvSpPr>
        <p:spPr>
          <a:xfrm>
            <a:off x="4723730" y="1382316"/>
            <a:ext cx="3928914" cy="7258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6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চাপ বনাম আয়তন লেখচিত্রে একটি </a:t>
            </a:r>
            <a:r>
              <a:rPr lang="en-US" sz="16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হাইপারবোলা</a:t>
            </a:r>
            <a:r>
              <a:rPr lang="en-US" sz="16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পাওয়া যায় — এটি </a:t>
            </a:r>
            <a:r>
              <a:rPr lang="en-US" sz="16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বিপরীত সম্পর্ক</a:t>
            </a:r>
            <a:r>
              <a:rPr lang="en-US" sz="16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নির্দেশ করে।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288" y="3744553"/>
            <a:ext cx="180752" cy="18075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87685" y="3738637"/>
            <a:ext cx="2240310" cy="178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আয়তন </a:t>
            </a:r>
            <a:r>
              <a:rPr lang="en-US" sz="9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দ্বিগুণ</a:t>
            </a: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করলে চাপ </a:t>
            </a:r>
            <a:r>
              <a:rPr lang="en-US" sz="9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অর্ধেক</a:t>
            </a: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হয়</a:t>
            </a:r>
            <a:endParaRPr lang="en-US" sz="9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1157" y="3744553"/>
            <a:ext cx="180752" cy="18075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647554" y="3738637"/>
            <a:ext cx="2240384" cy="178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আয়তন </a:t>
            </a:r>
            <a:r>
              <a:rPr lang="en-US" sz="9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অর্ধেক</a:t>
            </a: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করলে চাপ </a:t>
            </a:r>
            <a:r>
              <a:rPr lang="en-US" sz="9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দ্বিগুণ</a:t>
            </a: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হয়</a:t>
            </a:r>
            <a:endParaRPr lang="en-US" sz="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100" y="3744553"/>
            <a:ext cx="180752" cy="1807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407497" y="3738637"/>
            <a:ext cx="2240310" cy="178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তাপমাত্রা </a:t>
            </a:r>
            <a:r>
              <a:rPr lang="en-US" sz="9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স্থির</a:t>
            </a: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রাখা আবশ্যক</a:t>
            </a:r>
            <a:endParaRPr lang="en-US" sz="900" dirty="0"/>
          </a:p>
        </p:txBody>
      </p:sp>
      <p:sp>
        <p:nvSpPr>
          <p:cNvPr id="12" name="Shape 6"/>
          <p:cNvSpPr/>
          <p:nvPr/>
        </p:nvSpPr>
        <p:spPr>
          <a:xfrm>
            <a:off x="496119" y="4221287"/>
            <a:ext cx="8151763" cy="463079"/>
          </a:xfrm>
          <a:prstGeom prst="roundRect">
            <a:avLst>
              <a:gd name="adj" fmla="val 3903"/>
            </a:avLst>
          </a:prstGeom>
          <a:solidFill>
            <a:srgbClr val="443D09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95" y="4394969"/>
            <a:ext cx="150614" cy="1204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925119" y="547613"/>
            <a:ext cx="507206" cy="167506"/>
          </a:xfrm>
          <a:prstGeom prst="roundRect">
            <a:avLst>
              <a:gd name="adj" fmla="val 7109"/>
            </a:avLst>
          </a:prstGeom>
          <a:solidFill>
            <a:srgbClr val="443D09"/>
          </a:solidFill>
          <a:ln/>
        </p:spPr>
      </p:sp>
      <p:sp>
        <p:nvSpPr>
          <p:cNvPr id="4" name="Text 1"/>
          <p:cNvSpPr/>
          <p:nvPr/>
        </p:nvSpPr>
        <p:spPr>
          <a:xfrm>
            <a:off x="3984650" y="577379"/>
            <a:ext cx="845344" cy="107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6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বয়েলের সূত্র</a:t>
            </a:r>
            <a:endParaRPr lang="en-US" sz="600" dirty="0"/>
          </a:p>
        </p:txBody>
      </p:sp>
      <p:sp>
        <p:nvSpPr>
          <p:cNvPr id="5" name="Text 2"/>
          <p:cNvSpPr/>
          <p:nvPr/>
        </p:nvSpPr>
        <p:spPr>
          <a:xfrm>
            <a:off x="3925119" y="742876"/>
            <a:ext cx="3218185" cy="310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9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বয়েলের সূত্রের বাস্তব প্রয়োগ</a:t>
            </a:r>
            <a:endParaRPr lang="en-US" sz="19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5119" y="1157139"/>
            <a:ext cx="198462" cy="1984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925119" y="1442368"/>
            <a:ext cx="1240408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সিরিঞ্জ</a:t>
            </a:r>
            <a:endParaRPr lang="en-US" sz="950" dirty="0"/>
          </a:p>
        </p:txBody>
      </p:sp>
      <p:sp>
        <p:nvSpPr>
          <p:cNvPr id="8" name="Text 4"/>
          <p:cNvSpPr/>
          <p:nvPr/>
        </p:nvSpPr>
        <p:spPr>
          <a:xfrm>
            <a:off x="3925119" y="1639044"/>
            <a:ext cx="4722763" cy="134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পিস্টন টানলে আয়তন বাড়ে, চাপ কমে — ওষুধ ভেতরে ঢোকে</a:t>
            </a:r>
            <a:endParaRPr lang="en-US" sz="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5119" y="1912962"/>
            <a:ext cx="198462" cy="1984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925119" y="2198191"/>
            <a:ext cx="1240408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সাইকেল পাম্প</a:t>
            </a:r>
            <a:endParaRPr lang="en-US" sz="950" dirty="0"/>
          </a:p>
        </p:txBody>
      </p:sp>
      <p:sp>
        <p:nvSpPr>
          <p:cNvPr id="11" name="Text 6"/>
          <p:cNvSpPr/>
          <p:nvPr/>
        </p:nvSpPr>
        <p:spPr>
          <a:xfrm>
            <a:off x="3925119" y="2394868"/>
            <a:ext cx="4722763" cy="134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চাপ দিলে আয়তন কমে, বাতাস টায়ারে প্রবেশ করে</a:t>
            </a:r>
            <a:endParaRPr lang="en-US" sz="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25119" y="2668786"/>
            <a:ext cx="198462" cy="19846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925119" y="2954015"/>
            <a:ext cx="1240408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ডাইভিং সিলিন্ডার</a:t>
            </a:r>
            <a:endParaRPr lang="en-US" sz="950" dirty="0"/>
          </a:p>
        </p:txBody>
      </p:sp>
      <p:sp>
        <p:nvSpPr>
          <p:cNvPr id="14" name="Text 8"/>
          <p:cNvSpPr/>
          <p:nvPr/>
        </p:nvSpPr>
        <p:spPr>
          <a:xfrm>
            <a:off x="3925119" y="3150691"/>
            <a:ext cx="4722763" cy="134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উচ্চচাপে গ্যাস সংকুচিত করে ছোট সিলিন্ডারে রাখা হয়</a:t>
            </a:r>
            <a:endParaRPr lang="en-US" sz="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5119" y="3424610"/>
            <a:ext cx="198462" cy="19846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925119" y="3709839"/>
            <a:ext cx="1240408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শ্বাস-প্রশ্বাস</a:t>
            </a:r>
            <a:endParaRPr lang="en-US" sz="950" dirty="0"/>
          </a:p>
        </p:txBody>
      </p:sp>
      <p:sp>
        <p:nvSpPr>
          <p:cNvPr id="17" name="Text 10"/>
          <p:cNvSpPr/>
          <p:nvPr/>
        </p:nvSpPr>
        <p:spPr>
          <a:xfrm>
            <a:off x="3925119" y="3906515"/>
            <a:ext cx="4722763" cy="134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ডায়াফ্রাম নামলে বুকের আয়তন বাড়ে, চাপ কমে — বাতাস ভেতরে আসে</a:t>
            </a:r>
            <a:endParaRPr lang="en-US" sz="750" dirty="0"/>
          </a:p>
        </p:txBody>
      </p:sp>
      <p:sp>
        <p:nvSpPr>
          <p:cNvPr id="18" name="Shape 11"/>
          <p:cNvSpPr/>
          <p:nvPr/>
        </p:nvSpPr>
        <p:spPr>
          <a:xfrm>
            <a:off x="3925119" y="4119637"/>
            <a:ext cx="4722763" cy="476250"/>
          </a:xfrm>
          <a:prstGeom prst="roundRect">
            <a:avLst>
              <a:gd name="adj" fmla="val 3126"/>
            </a:avLst>
          </a:prstGeom>
          <a:solidFill>
            <a:srgbClr val="443D09"/>
          </a:solidFill>
          <a:ln/>
        </p:spPr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4312" y="4256782"/>
            <a:ext cx="123974" cy="99194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4247480" y="4213845"/>
            <a:ext cx="4301207" cy="269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ক্লাসরুম আলোচনা:</a:t>
            </a:r>
            <a:r>
              <a:rPr lang="en-US" sz="75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শিক্ষার্থীদের জিজ্ঞেস করুন — "আপনারা আর কোন কোন জায়গায় বয়েলের সূত্রের প্রয়োগ দেখেছেন?"</a:t>
            </a: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659606"/>
            <a:ext cx="718691" cy="266402"/>
          </a:xfrm>
          <a:prstGeom prst="roundRect">
            <a:avLst>
              <a:gd name="adj" fmla="val 6386"/>
            </a:avLst>
          </a:prstGeom>
          <a:solidFill>
            <a:srgbClr val="443D09"/>
          </a:solidFill>
          <a:ln/>
        </p:spPr>
      </p:sp>
      <p:sp>
        <p:nvSpPr>
          <p:cNvPr id="3" name="Text 1"/>
          <p:cNvSpPr/>
          <p:nvPr/>
        </p:nvSpPr>
        <p:spPr>
          <a:xfrm>
            <a:off x="581174" y="702097"/>
            <a:ext cx="1005780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চার্লসের সূত্র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496119" y="982712"/>
            <a:ext cx="4830366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চার্লসের সূত্র (Charles's Law)</a:t>
            </a:r>
            <a:endParaRPr lang="en-US" sz="2750" dirty="0"/>
          </a:p>
        </p:txBody>
      </p:sp>
      <p:sp>
        <p:nvSpPr>
          <p:cNvPr id="5" name="Text 3"/>
          <p:cNvSpPr/>
          <p:nvPr/>
        </p:nvSpPr>
        <p:spPr>
          <a:xfrm>
            <a:off x="496119" y="1638300"/>
            <a:ext cx="8608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সংজ্ঞা:</a:t>
            </a:r>
            <a:r>
              <a:rPr lang="en-US" sz="11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স্থির চাপে নির্দিষ্ট ভরের গ্যাসের আয়তন তার পরম তাপমাত্রার সমানুপাতিক।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496119" y="2024583"/>
            <a:ext cx="8151763" cy="1311101"/>
          </a:xfrm>
          <a:prstGeom prst="roundRect">
            <a:avLst>
              <a:gd name="adj" fmla="val 1622"/>
            </a:avLst>
          </a:prstGeom>
          <a:solidFill>
            <a:srgbClr val="4B3F02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7" y="2239640"/>
            <a:ext cx="177180" cy="141759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56816" y="2201763"/>
            <a:ext cx="7549307" cy="935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সূত্র:</a:t>
            </a:r>
            <a:r>
              <a:rPr lang="en-US" sz="11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10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V/T = ধ্রুবক</a:t>
            </a: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অথবা, </a:t>
            </a:r>
            <a:r>
              <a:rPr lang="en-US" sz="110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V₁/T₁ = V₂/T₂</a:t>
            </a: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যেখানে T = কেলভিন তাপমাত্রা (K = °C + 273)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496119" y="3495154"/>
            <a:ext cx="8608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তাপমাত্রা বাড়লে আয়তন বাড়ে, তাপমাত্রা কমলে আয়তন কমে — চাপ স্থির থাকলে।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96119" y="3881438"/>
            <a:ext cx="8151763" cy="602382"/>
          </a:xfrm>
          <a:prstGeom prst="roundRect">
            <a:avLst>
              <a:gd name="adj" fmla="val 3530"/>
            </a:avLst>
          </a:prstGeom>
          <a:solidFill>
            <a:srgbClr val="443D09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77" y="4096494"/>
            <a:ext cx="177180" cy="141759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956816" y="4058617"/>
            <a:ext cx="800650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কেলভিন স্কেল কেন ব্যবহার করা হয় তা </a:t>
            </a:r>
            <a:r>
              <a:rPr lang="en-US" sz="1100" dirty="0" err="1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ব্যাখ্যা</a:t>
            </a:r>
            <a:r>
              <a:rPr lang="en-US" sz="11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কর</a:t>
            </a:r>
            <a:r>
              <a:rPr lang="en-US" sz="11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। °C থেকে K রূপান্তরের </a:t>
            </a:r>
            <a:r>
              <a:rPr lang="en-US" sz="1100" dirty="0" err="1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উদাহরণ</a:t>
            </a:r>
            <a:r>
              <a:rPr lang="en-US" sz="11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দিতে</a:t>
            </a:r>
            <a:r>
              <a:rPr lang="en-US" sz="11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পারবে</a:t>
            </a:r>
            <a:r>
              <a:rPr lang="en-US" sz="11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কি</a:t>
            </a:r>
            <a:r>
              <a:rPr lang="en-US" sz="11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?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59135"/>
            <a:ext cx="4127078" cy="376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চার্লসের সূত্র: লেখচিত্র ও ব্যাখ্যা</a:t>
            </a:r>
            <a:endParaRPr lang="en-US" sz="2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1104454"/>
            <a:ext cx="3339554" cy="240379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23730" y="1091654"/>
            <a:ext cx="1963415" cy="188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লেখচিত্রের ব্যাখ্যা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723730" y="1382316"/>
            <a:ext cx="3928914" cy="91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6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আয়তন বনাম তাপমাত্রা লেখচিত্রে একটি </a:t>
            </a:r>
            <a:r>
              <a:rPr lang="en-US" sz="16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সরলরেখা</a:t>
            </a:r>
            <a:r>
              <a:rPr lang="en-US" sz="16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পাওয়া যায় — এটি </a:t>
            </a:r>
            <a:r>
              <a:rPr lang="en-US" sz="16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সরাসরি সম্পর্ক</a:t>
            </a:r>
            <a:r>
              <a:rPr lang="en-US" sz="16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নির্দেশ করে।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288" y="3744553"/>
            <a:ext cx="180752" cy="18075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87685" y="3738637"/>
            <a:ext cx="2240310" cy="178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তাপমাত্রা </a:t>
            </a:r>
            <a:r>
              <a:rPr lang="en-US" sz="9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দ্বিগুণ</a:t>
            </a: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করলে আয়তন </a:t>
            </a:r>
            <a:r>
              <a:rPr lang="en-US" sz="9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দ্বিগুণ</a:t>
            </a: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হয়</a:t>
            </a:r>
            <a:endParaRPr lang="en-US" sz="9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1157" y="3744553"/>
            <a:ext cx="180752" cy="18075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647554" y="3738637"/>
            <a:ext cx="2240384" cy="178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লেখচিত্র মূলবিন্দুগামী (0K এ আয়তন শূন্য)</a:t>
            </a:r>
            <a:endParaRPr lang="en-US" sz="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100" y="3744553"/>
            <a:ext cx="180752" cy="1807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407497" y="3738637"/>
            <a:ext cx="2240310" cy="178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সর্বদা </a:t>
            </a:r>
            <a:r>
              <a:rPr lang="en-US" sz="9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কেলভিন স্কেল</a:t>
            </a:r>
            <a:r>
              <a:rPr lang="en-US" sz="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ব্যবহার করতে হয়</a:t>
            </a:r>
            <a:endParaRPr lang="en-US" sz="900" dirty="0"/>
          </a:p>
        </p:txBody>
      </p:sp>
      <p:sp>
        <p:nvSpPr>
          <p:cNvPr id="12" name="Shape 6"/>
          <p:cNvSpPr/>
          <p:nvPr/>
        </p:nvSpPr>
        <p:spPr>
          <a:xfrm>
            <a:off x="496119" y="4221287"/>
            <a:ext cx="8151763" cy="463079"/>
          </a:xfrm>
          <a:prstGeom prst="roundRect">
            <a:avLst>
              <a:gd name="adj" fmla="val 3903"/>
            </a:avLst>
          </a:prstGeom>
          <a:solidFill>
            <a:srgbClr val="443D09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95" y="4394969"/>
            <a:ext cx="150614" cy="1204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887685" y="4353744"/>
            <a:ext cx="8096920" cy="178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শিক্ষকের জন্য নোট:</a:t>
            </a:r>
            <a:r>
              <a:rPr lang="en-US" sz="9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গ্রাফটি বোর্ডে আঁকুন এবং দেখান কীভাবে তাপমাত্রা বাড়লে আয়তন বাড়ে।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925119" y="615107"/>
            <a:ext cx="503039" cy="167506"/>
          </a:xfrm>
          <a:prstGeom prst="roundRect">
            <a:avLst>
              <a:gd name="adj" fmla="val 7109"/>
            </a:avLst>
          </a:prstGeom>
          <a:solidFill>
            <a:srgbClr val="443D09"/>
          </a:solidFill>
          <a:ln/>
        </p:spPr>
      </p:sp>
      <p:sp>
        <p:nvSpPr>
          <p:cNvPr id="4" name="Text 1"/>
          <p:cNvSpPr/>
          <p:nvPr/>
        </p:nvSpPr>
        <p:spPr>
          <a:xfrm>
            <a:off x="3984650" y="644872"/>
            <a:ext cx="841177" cy="107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6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চার্লসের সূত্র</a:t>
            </a:r>
            <a:endParaRPr lang="en-US" sz="600" dirty="0"/>
          </a:p>
        </p:txBody>
      </p:sp>
      <p:sp>
        <p:nvSpPr>
          <p:cNvPr id="5" name="Text 2"/>
          <p:cNvSpPr/>
          <p:nvPr/>
        </p:nvSpPr>
        <p:spPr>
          <a:xfrm>
            <a:off x="3925119" y="810369"/>
            <a:ext cx="3205088" cy="310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9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চার্লসের সূত্রের বাস্তব প্রয়োগ</a:t>
            </a:r>
            <a:endParaRPr lang="en-US" sz="19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5119" y="1224632"/>
            <a:ext cx="198462" cy="1984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925119" y="1509861"/>
            <a:ext cx="1240408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গরম বাতাসের বেলুন</a:t>
            </a:r>
            <a:endParaRPr lang="en-US" sz="950" dirty="0"/>
          </a:p>
        </p:txBody>
      </p:sp>
      <p:sp>
        <p:nvSpPr>
          <p:cNvPr id="8" name="Text 4"/>
          <p:cNvSpPr/>
          <p:nvPr/>
        </p:nvSpPr>
        <p:spPr>
          <a:xfrm>
            <a:off x="3925119" y="1706538"/>
            <a:ext cx="4722763" cy="134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তাপ দিলে গ্যাস প্রসারিত হয়, বেলুন ভেসে ওঠে</a:t>
            </a:r>
            <a:endParaRPr lang="en-US" sz="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5119" y="1980456"/>
            <a:ext cx="198462" cy="1984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925119" y="2265685"/>
            <a:ext cx="1240408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গ্রীষ্মকালীন ফুটবল</a:t>
            </a:r>
            <a:endParaRPr lang="en-US" sz="950" dirty="0"/>
          </a:p>
        </p:txBody>
      </p:sp>
      <p:sp>
        <p:nvSpPr>
          <p:cNvPr id="11" name="Text 6"/>
          <p:cNvSpPr/>
          <p:nvPr/>
        </p:nvSpPr>
        <p:spPr>
          <a:xfrm>
            <a:off x="3925119" y="2462361"/>
            <a:ext cx="4722763" cy="134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গরমে ফুটবল শক্ত হয়ে যায় — ভেতরের বাতাস প্রসারিত হয়</a:t>
            </a:r>
            <a:endParaRPr lang="en-US" sz="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25119" y="2736279"/>
            <a:ext cx="198462" cy="19846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925119" y="3021509"/>
            <a:ext cx="1240408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গরমে টায়ারের চাপ</a:t>
            </a:r>
            <a:endParaRPr lang="en-US" sz="950" dirty="0"/>
          </a:p>
        </p:txBody>
      </p:sp>
      <p:sp>
        <p:nvSpPr>
          <p:cNvPr id="14" name="Text 8"/>
          <p:cNvSpPr/>
          <p:nvPr/>
        </p:nvSpPr>
        <p:spPr>
          <a:xfrm>
            <a:off x="3925119" y="3218185"/>
            <a:ext cx="4722763" cy="134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রাস্তার ঘর্ষণে টায়ার গরম হয়ে চাপ বেড়ে যায়</a:t>
            </a:r>
            <a:endParaRPr lang="en-US" sz="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5119" y="3492103"/>
            <a:ext cx="198462" cy="19846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925119" y="3777332"/>
            <a:ext cx="1240408" cy="155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শীতকালে বেলুন</a:t>
            </a:r>
            <a:endParaRPr lang="en-US" sz="950" dirty="0"/>
          </a:p>
        </p:txBody>
      </p:sp>
      <p:sp>
        <p:nvSpPr>
          <p:cNvPr id="17" name="Text 10"/>
          <p:cNvSpPr/>
          <p:nvPr/>
        </p:nvSpPr>
        <p:spPr>
          <a:xfrm>
            <a:off x="3925119" y="3974009"/>
            <a:ext cx="4722763" cy="134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ঠান্ডায় বেলুন সংকুচিত হয় — আয়তন কমে যায়</a:t>
            </a:r>
            <a:endParaRPr lang="en-US" sz="750" dirty="0"/>
          </a:p>
        </p:txBody>
      </p:sp>
      <p:sp>
        <p:nvSpPr>
          <p:cNvPr id="18" name="Shape 11"/>
          <p:cNvSpPr/>
          <p:nvPr/>
        </p:nvSpPr>
        <p:spPr>
          <a:xfrm>
            <a:off x="3925119" y="4187130"/>
            <a:ext cx="4722763" cy="341263"/>
          </a:xfrm>
          <a:prstGeom prst="roundRect">
            <a:avLst>
              <a:gd name="adj" fmla="val 4362"/>
            </a:avLst>
          </a:prstGeom>
          <a:solidFill>
            <a:srgbClr val="443D09"/>
          </a:solidFill>
          <a:ln/>
        </p:spPr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4312" y="4324276"/>
            <a:ext cx="123974" cy="99194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4247480" y="4281339"/>
            <a:ext cx="4758407" cy="134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ক্লাসরুম </a:t>
            </a:r>
            <a:r>
              <a:rPr lang="en-US" sz="750" b="1" dirty="0" err="1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আলোচনা</a:t>
            </a:r>
            <a:r>
              <a:rPr lang="en-US" sz="75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:</a:t>
            </a:r>
            <a:r>
              <a:rPr lang="en-US" sz="75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— "শীতকালে গাড়ির টায়ারে কেন বেশি বাতাস দিতে হয়?"</a:t>
            </a: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725</Words>
  <Application>Microsoft Office PowerPoint</Application>
  <PresentationFormat>On-screen Show (16:9)</PresentationFormat>
  <Paragraphs>115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Prata</vt:lpstr>
      <vt:lpstr>Arial</vt:lpstr>
      <vt:lpstr>Nikosh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User</dc:creator>
  <cp:lastModifiedBy>SRIJON PAUL GOURAB</cp:lastModifiedBy>
  <cp:revision>3</cp:revision>
  <dcterms:created xsi:type="dcterms:W3CDTF">2026-06-03T10:18:40Z</dcterms:created>
  <dcterms:modified xsi:type="dcterms:W3CDTF">2026-06-03T10:42:01Z</dcterms:modified>
</cp:coreProperties>
</file>