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320" r:id="rId2"/>
    <p:sldId id="321" r:id="rId3"/>
    <p:sldId id="303" r:id="rId4"/>
    <p:sldId id="262" r:id="rId5"/>
    <p:sldId id="325" r:id="rId6"/>
    <p:sldId id="312" r:id="rId7"/>
    <p:sldId id="326" r:id="rId8"/>
    <p:sldId id="328" r:id="rId9"/>
    <p:sldId id="329" r:id="rId10"/>
    <p:sldId id="307" r:id="rId11"/>
    <p:sldId id="331" r:id="rId12"/>
    <p:sldId id="330" r:id="rId13"/>
    <p:sldId id="332" r:id="rId14"/>
    <p:sldId id="309" r:id="rId15"/>
    <p:sldId id="310" r:id="rId16"/>
    <p:sldId id="313" r:id="rId17"/>
    <p:sldId id="333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A60"/>
    <a:srgbClr val="FF66FF"/>
    <a:srgbClr val="E6F2E4"/>
    <a:srgbClr val="709828"/>
    <a:srgbClr val="008000"/>
    <a:srgbClr val="3EC4F5"/>
    <a:srgbClr val="000099"/>
    <a:srgbClr val="00CC0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745" autoAdjust="0"/>
  </p:normalViewPr>
  <p:slideViewPr>
    <p:cSldViewPr snapToGrid="0">
      <p:cViewPr varScale="1">
        <p:scale>
          <a:sx n="70" d="100"/>
          <a:sy n="70" d="100"/>
        </p:scale>
        <p:origin x="11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6F19-B345-417D-B597-EEAB3848F351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7AE9-FDCC-4359-9BE9-D8D344FF8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7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7AE9-FDCC-4359-9BE9-D8D344FF81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3.svg"/><Relationship Id="rId7" Type="http://schemas.openxmlformats.org/officeDocument/2006/relationships/image" Target="../../theme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../theme/media/image15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9" y="1842076"/>
            <a:ext cx="2165041" cy="21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3613D-67E4-4288-B254-0D0047EF57E0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6A899-93DD-4FFE-969F-B71B8096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152" y="0"/>
            <a:ext cx="11990231" cy="67292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3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3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52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bg>
      <p:bgPr>
        <a:gradFill flip="none" rotWithShape="1">
          <a:gsLst>
            <a:gs pos="48000">
              <a:srgbClr val="BED7EF"/>
            </a:gs>
            <a:gs pos="43000">
              <a:srgbClr val="C6DCF1"/>
            </a:gs>
            <a:gs pos="33000">
              <a:schemeClr val="accent4">
                <a:lumMod val="40000"/>
                <a:lumOff val="60000"/>
              </a:schemeClr>
            </a:gs>
            <a:gs pos="1300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75232">
              <a:srgbClr val="BBD5ED"/>
            </a:gs>
            <a:gs pos="68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8789" y="90152"/>
            <a:ext cx="11964473" cy="66712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8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3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895923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52729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2201901" y="1553012"/>
            <a:ext cx="296979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7758523" y="1553012"/>
            <a:ext cx="29953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173683" y="385729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483496" y="389887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=""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2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https://www.peakpx.com/19235/water-droplet/1440x900-wallpape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7">
              <a:alphaModFix amt="40000"/>
              <a:extLst>
                <a:ext uri="{837473B0-CC2E-450A-ABE3-18F120FF3D39}">
                  <a1611:picAttrSrcUrl xmlns:a1611="http://schemas.microsoft.com/office/drawing/2016/11/main" xmlns="" r:id="rId2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06043" y="6228968"/>
            <a:ext cx="1704626" cy="610027"/>
            <a:chOff x="10106043" y="6228968"/>
            <a:chExt cx="1704626" cy="61002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3562174" y="6548987"/>
            <a:ext cx="654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7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75" r:id="rId12"/>
    <p:sldLayoutId id="2147483678" r:id="rId13"/>
    <p:sldLayoutId id="2147483677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08437" y="1244934"/>
            <a:ext cx="7383087" cy="450590"/>
            <a:chOff x="526472" y="706582"/>
            <a:chExt cx="10474037" cy="734291"/>
          </a:xfrm>
        </p:grpSpPr>
        <p:sp>
          <p:nvSpPr>
            <p:cNvPr id="27" name="Rounded Rectangle 26"/>
            <p:cNvSpPr/>
            <p:nvPr/>
          </p:nvSpPr>
          <p:spPr>
            <a:xfrm>
              <a:off x="526472" y="706582"/>
              <a:ext cx="10474037" cy="734291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5000">
                  <a:schemeClr val="accent2">
                    <a:lumMod val="40000"/>
                    <a:lumOff val="60000"/>
                  </a:schemeClr>
                </a:gs>
                <a:gs pos="30000">
                  <a:srgbClr val="00CC00"/>
                </a:gs>
                <a:gs pos="67000">
                  <a:srgbClr val="97AEDA"/>
                </a:gs>
                <a:gs pos="74000">
                  <a:srgbClr val="CC00CC"/>
                </a:gs>
                <a:gs pos="45000">
                  <a:srgbClr val="ACBAD3"/>
                </a:gs>
                <a:gs pos="54000">
                  <a:schemeClr val="accent3">
                    <a:lumMod val="60000"/>
                    <a:lumOff val="40000"/>
                  </a:schemeClr>
                </a:gs>
                <a:gs pos="89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814732" y="900332"/>
              <a:ext cx="590843" cy="436099"/>
              <a:chOff x="1814732" y="900332"/>
              <a:chExt cx="590843" cy="43609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814732" y="900332"/>
                <a:ext cx="590843" cy="436099"/>
              </a:xfrm>
              <a:prstGeom prst="ellipse">
                <a:avLst/>
              </a:prstGeom>
              <a:solidFill>
                <a:srgbClr val="D9FA36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80613" y="1019505"/>
                <a:ext cx="254391" cy="19775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242985" y="855676"/>
              <a:ext cx="590843" cy="436099"/>
              <a:chOff x="5242985" y="855676"/>
              <a:chExt cx="590843" cy="436099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242985" y="855676"/>
                <a:ext cx="590843" cy="436099"/>
              </a:xfrm>
              <a:prstGeom prst="ellipse">
                <a:avLst/>
              </a:prstGeom>
              <a:solidFill>
                <a:srgbClr val="D9FA36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411210" y="974849"/>
                <a:ext cx="254391" cy="19775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267114" y="855677"/>
              <a:ext cx="590843" cy="436099"/>
              <a:chOff x="8267114" y="855677"/>
              <a:chExt cx="590843" cy="43609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8267114" y="855677"/>
                <a:ext cx="590843" cy="436099"/>
              </a:xfrm>
              <a:prstGeom prst="ellipse">
                <a:avLst/>
              </a:prstGeom>
              <a:solidFill>
                <a:srgbClr val="D9FA36"/>
              </a:solidFill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40293" y="974849"/>
                <a:ext cx="254391" cy="19775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410835" y="1538452"/>
            <a:ext cx="1546932" cy="2701600"/>
            <a:chOff x="1010528" y="1172601"/>
            <a:chExt cx="2194560" cy="4402584"/>
          </a:xfrm>
        </p:grpSpPr>
        <p:grpSp>
          <p:nvGrpSpPr>
            <p:cNvPr id="20" name="Group 19"/>
            <p:cNvGrpSpPr/>
            <p:nvPr/>
          </p:nvGrpSpPr>
          <p:grpSpPr>
            <a:xfrm>
              <a:off x="1010528" y="1172601"/>
              <a:ext cx="2194560" cy="4402584"/>
              <a:chOff x="1010528" y="1172601"/>
              <a:chExt cx="2194560" cy="4402584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10528" y="3262743"/>
                <a:ext cx="2194560" cy="2312442"/>
              </a:xfrm>
              <a:custGeom>
                <a:avLst/>
                <a:gdLst>
                  <a:gd name="connsiteX0" fmla="*/ 1067439 w 2194560"/>
                  <a:gd name="connsiteY0" fmla="*/ 97940 h 2194560"/>
                  <a:gd name="connsiteX1" fmla="*/ 961931 w 2194560"/>
                  <a:gd name="connsiteY1" fmla="*/ 196414 h 2194560"/>
                  <a:gd name="connsiteX2" fmla="*/ 1067439 w 2194560"/>
                  <a:gd name="connsiteY2" fmla="*/ 294888 h 2194560"/>
                  <a:gd name="connsiteX3" fmla="*/ 1172947 w 2194560"/>
                  <a:gd name="connsiteY3" fmla="*/ 196414 h 2194560"/>
                  <a:gd name="connsiteX4" fmla="*/ 1067439 w 2194560"/>
                  <a:gd name="connsiteY4" fmla="*/ 9794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67439" y="97940"/>
                    </a:moveTo>
                    <a:cubicBezTo>
                      <a:pt x="1009169" y="97940"/>
                      <a:pt x="961931" y="142028"/>
                      <a:pt x="961931" y="196414"/>
                    </a:cubicBezTo>
                    <a:cubicBezTo>
                      <a:pt x="961931" y="250800"/>
                      <a:pt x="1009169" y="294888"/>
                      <a:pt x="1067439" y="294888"/>
                    </a:cubicBezTo>
                    <a:cubicBezTo>
                      <a:pt x="1125709" y="294888"/>
                      <a:pt x="1172947" y="250800"/>
                      <a:pt x="1172947" y="196414"/>
                    </a:cubicBezTo>
                    <a:cubicBezTo>
                      <a:pt x="1172947" y="142028"/>
                      <a:pt x="1125709" y="97940"/>
                      <a:pt x="1067439" y="9794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00CC00">
                      <a:alpha val="70000"/>
                    </a:srgbClr>
                  </a:gs>
                  <a:gs pos="79000">
                    <a:srgbClr val="008000">
                      <a:alpha val="50000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1000"/>
                      </a:schemeClr>
                    </a:gs>
                  </a:gsLst>
                  <a:lin ang="108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 </a:t>
                </a:r>
                <a:endParaRPr lang="en-US" sz="115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058232" y="1172601"/>
                <a:ext cx="85576" cy="2233713"/>
                <a:chOff x="2058232" y="1172601"/>
                <a:chExt cx="85576" cy="2233713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078027" y="1172601"/>
                  <a:ext cx="9532" cy="2090142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eeform 24"/>
                <p:cNvSpPr/>
                <p:nvPr/>
              </p:nvSpPr>
              <p:spPr>
                <a:xfrm>
                  <a:off x="2105708" y="3224643"/>
                  <a:ext cx="38100" cy="171450"/>
                </a:xfrm>
                <a:custGeom>
                  <a:avLst/>
                  <a:gdLst>
                    <a:gd name="connsiteX0" fmla="*/ 0 w 38100"/>
                    <a:gd name="connsiteY0" fmla="*/ 0 h 171450"/>
                    <a:gd name="connsiteX1" fmla="*/ 38100 w 38100"/>
                    <a:gd name="connsiteY1" fmla="*/ 171450 h 171450"/>
                    <a:gd name="connsiteX2" fmla="*/ 38100 w 38100"/>
                    <a:gd name="connsiteY2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171450">
                      <a:moveTo>
                        <a:pt x="0" y="0"/>
                      </a:moveTo>
                      <a:lnTo>
                        <a:pt x="38100" y="171450"/>
                      </a:lnTo>
                      <a:lnTo>
                        <a:pt x="38100" y="171450"/>
                      </a:lnTo>
                    </a:path>
                  </a:pathLst>
                </a:cu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flipH="1">
                  <a:off x="2058232" y="3234864"/>
                  <a:ext cx="38100" cy="171450"/>
                </a:xfrm>
                <a:custGeom>
                  <a:avLst/>
                  <a:gdLst>
                    <a:gd name="connsiteX0" fmla="*/ 0 w 38100"/>
                    <a:gd name="connsiteY0" fmla="*/ 0 h 171450"/>
                    <a:gd name="connsiteX1" fmla="*/ 38100 w 38100"/>
                    <a:gd name="connsiteY1" fmla="*/ 171450 h 171450"/>
                    <a:gd name="connsiteX2" fmla="*/ 38100 w 38100"/>
                    <a:gd name="connsiteY2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100" h="171450">
                      <a:moveTo>
                        <a:pt x="0" y="0"/>
                      </a:moveTo>
                      <a:lnTo>
                        <a:pt x="38100" y="171450"/>
                      </a:lnTo>
                      <a:lnTo>
                        <a:pt x="38100" y="171450"/>
                      </a:lnTo>
                    </a:path>
                  </a:pathLst>
                </a:custGeom>
                <a:noFill/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" name="Straight Connector 20"/>
            <p:cNvCxnSpPr/>
            <p:nvPr/>
          </p:nvCxnSpPr>
          <p:spPr>
            <a:xfrm flipV="1">
              <a:off x="2085653" y="3209535"/>
              <a:ext cx="110590" cy="1851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846622" y="1535648"/>
            <a:ext cx="1546932" cy="3045526"/>
            <a:chOff x="4463332" y="1172601"/>
            <a:chExt cx="2194560" cy="4963053"/>
          </a:xfrm>
        </p:grpSpPr>
        <p:sp>
          <p:nvSpPr>
            <p:cNvPr id="14" name="Freeform 13"/>
            <p:cNvSpPr/>
            <p:nvPr/>
          </p:nvSpPr>
          <p:spPr>
            <a:xfrm flipH="1">
              <a:off x="5499892" y="3875314"/>
              <a:ext cx="34834" cy="182880"/>
            </a:xfrm>
            <a:custGeom>
              <a:avLst/>
              <a:gdLst>
                <a:gd name="connsiteX0" fmla="*/ 0 w 34834"/>
                <a:gd name="connsiteY0" fmla="*/ 0 h 182880"/>
                <a:gd name="connsiteX1" fmla="*/ 34834 w 34834"/>
                <a:gd name="connsiteY1" fmla="*/ 182880 h 182880"/>
                <a:gd name="connsiteX2" fmla="*/ 34834 w 34834"/>
                <a:gd name="connsiteY2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34" h="182880">
                  <a:moveTo>
                    <a:pt x="0" y="0"/>
                  </a:moveTo>
                  <a:lnTo>
                    <a:pt x="34834" y="182880"/>
                  </a:lnTo>
                  <a:lnTo>
                    <a:pt x="34834" y="18288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463332" y="1172601"/>
              <a:ext cx="2194560" cy="4963053"/>
              <a:chOff x="4454981" y="1147936"/>
              <a:chExt cx="2194560" cy="4963053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454981" y="3916429"/>
                <a:ext cx="2194560" cy="2194560"/>
              </a:xfrm>
              <a:custGeom>
                <a:avLst/>
                <a:gdLst>
                  <a:gd name="connsiteX0" fmla="*/ 1067439 w 2194560"/>
                  <a:gd name="connsiteY0" fmla="*/ 97940 h 2194560"/>
                  <a:gd name="connsiteX1" fmla="*/ 961931 w 2194560"/>
                  <a:gd name="connsiteY1" fmla="*/ 196414 h 2194560"/>
                  <a:gd name="connsiteX2" fmla="*/ 1067439 w 2194560"/>
                  <a:gd name="connsiteY2" fmla="*/ 294888 h 2194560"/>
                  <a:gd name="connsiteX3" fmla="*/ 1172947 w 2194560"/>
                  <a:gd name="connsiteY3" fmla="*/ 196414 h 2194560"/>
                  <a:gd name="connsiteX4" fmla="*/ 1067439 w 2194560"/>
                  <a:gd name="connsiteY4" fmla="*/ 9794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67439" y="97940"/>
                    </a:moveTo>
                    <a:cubicBezTo>
                      <a:pt x="1009169" y="97940"/>
                      <a:pt x="961931" y="142028"/>
                      <a:pt x="961931" y="196414"/>
                    </a:cubicBezTo>
                    <a:cubicBezTo>
                      <a:pt x="961931" y="250800"/>
                      <a:pt x="1009169" y="294888"/>
                      <a:pt x="1067439" y="294888"/>
                    </a:cubicBezTo>
                    <a:cubicBezTo>
                      <a:pt x="1125709" y="294888"/>
                      <a:pt x="1172947" y="250800"/>
                      <a:pt x="1172947" y="196414"/>
                    </a:cubicBezTo>
                    <a:cubicBezTo>
                      <a:pt x="1172947" y="142028"/>
                      <a:pt x="1125709" y="97940"/>
                      <a:pt x="1067439" y="9794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FF00">
                      <a:alpha val="70000"/>
                    </a:srgbClr>
                  </a:gs>
                  <a:gs pos="79000">
                    <a:srgbClr val="FF9900">
                      <a:alpha val="50000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C000"/>
                    </a:gs>
                    <a:gs pos="100000">
                      <a:schemeClr val="bg1">
                        <a:alpha val="1000"/>
                      </a:schemeClr>
                    </a:gs>
                  </a:gsLst>
                  <a:lin ang="210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endParaRPr lang="en-US" sz="115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529415" y="1147936"/>
                <a:ext cx="8990" cy="278238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5553891" y="3916430"/>
                <a:ext cx="45719" cy="141764"/>
              </a:xfrm>
              <a:custGeom>
                <a:avLst/>
                <a:gdLst>
                  <a:gd name="connsiteX0" fmla="*/ 0 w 34834"/>
                  <a:gd name="connsiteY0" fmla="*/ 0 h 182880"/>
                  <a:gd name="connsiteX1" fmla="*/ 34834 w 34834"/>
                  <a:gd name="connsiteY1" fmla="*/ 182880 h 182880"/>
                  <a:gd name="connsiteX2" fmla="*/ 34834 w 34834"/>
                  <a:gd name="connsiteY2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34" h="182880">
                    <a:moveTo>
                      <a:pt x="0" y="0"/>
                    </a:moveTo>
                    <a:lnTo>
                      <a:pt x="34834" y="182880"/>
                    </a:lnTo>
                    <a:lnTo>
                      <a:pt x="34834" y="182880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4" idx="0"/>
              </p:cNvCxnSpPr>
              <p:nvPr/>
            </p:nvCxnSpPr>
            <p:spPr>
              <a:xfrm flipV="1">
                <a:off x="5534726" y="3805646"/>
                <a:ext cx="130875" cy="6966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7962660" y="1530902"/>
            <a:ext cx="1546932" cy="2634009"/>
            <a:chOff x="7465255" y="1164867"/>
            <a:chExt cx="2194560" cy="4292436"/>
          </a:xfrm>
        </p:grpSpPr>
        <p:sp>
          <p:nvSpPr>
            <p:cNvPr id="8" name="Freeform 7"/>
            <p:cNvSpPr/>
            <p:nvPr/>
          </p:nvSpPr>
          <p:spPr>
            <a:xfrm>
              <a:off x="8569234" y="3248297"/>
              <a:ext cx="17668" cy="152744"/>
            </a:xfrm>
            <a:custGeom>
              <a:avLst/>
              <a:gdLst>
                <a:gd name="connsiteX0" fmla="*/ 0 w 17668"/>
                <a:gd name="connsiteY0" fmla="*/ 0 h 152744"/>
                <a:gd name="connsiteX1" fmla="*/ 17417 w 17668"/>
                <a:gd name="connsiteY1" fmla="*/ 139337 h 152744"/>
                <a:gd name="connsiteX2" fmla="*/ 8709 w 17668"/>
                <a:gd name="connsiteY2" fmla="*/ 139337 h 15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68" h="152744">
                  <a:moveTo>
                    <a:pt x="0" y="0"/>
                  </a:moveTo>
                  <a:cubicBezTo>
                    <a:pt x="7983" y="58057"/>
                    <a:pt x="15966" y="116114"/>
                    <a:pt x="17417" y="139337"/>
                  </a:cubicBezTo>
                  <a:cubicBezTo>
                    <a:pt x="18868" y="162560"/>
                    <a:pt x="13788" y="150948"/>
                    <a:pt x="8709" y="139337"/>
                  </a:cubicBez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65255" y="1164867"/>
              <a:ext cx="2194560" cy="4292436"/>
              <a:chOff x="7465255" y="1164867"/>
              <a:chExt cx="2194560" cy="429243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7465255" y="3262743"/>
                <a:ext cx="2194560" cy="2194560"/>
              </a:xfrm>
              <a:custGeom>
                <a:avLst/>
                <a:gdLst>
                  <a:gd name="connsiteX0" fmla="*/ 1067439 w 2194560"/>
                  <a:gd name="connsiteY0" fmla="*/ 97940 h 2194560"/>
                  <a:gd name="connsiteX1" fmla="*/ 961931 w 2194560"/>
                  <a:gd name="connsiteY1" fmla="*/ 196414 h 2194560"/>
                  <a:gd name="connsiteX2" fmla="*/ 1067439 w 2194560"/>
                  <a:gd name="connsiteY2" fmla="*/ 294888 h 2194560"/>
                  <a:gd name="connsiteX3" fmla="*/ 1172947 w 2194560"/>
                  <a:gd name="connsiteY3" fmla="*/ 196414 h 2194560"/>
                  <a:gd name="connsiteX4" fmla="*/ 1067439 w 2194560"/>
                  <a:gd name="connsiteY4" fmla="*/ 97940 h 2194560"/>
                  <a:gd name="connsiteX5" fmla="*/ 1097280 w 2194560"/>
                  <a:gd name="connsiteY5" fmla="*/ 0 h 2194560"/>
                  <a:gd name="connsiteX6" fmla="*/ 2194560 w 2194560"/>
                  <a:gd name="connsiteY6" fmla="*/ 1097280 h 2194560"/>
                  <a:gd name="connsiteX7" fmla="*/ 1097280 w 2194560"/>
                  <a:gd name="connsiteY7" fmla="*/ 2194560 h 2194560"/>
                  <a:gd name="connsiteX8" fmla="*/ 0 w 2194560"/>
                  <a:gd name="connsiteY8" fmla="*/ 1097280 h 2194560"/>
                  <a:gd name="connsiteX9" fmla="*/ 1097280 w 2194560"/>
                  <a:gd name="connsiteY9" fmla="*/ 0 h 21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560" h="2194560">
                    <a:moveTo>
                      <a:pt x="1067439" y="97940"/>
                    </a:moveTo>
                    <a:cubicBezTo>
                      <a:pt x="1009169" y="97940"/>
                      <a:pt x="961931" y="142028"/>
                      <a:pt x="961931" y="196414"/>
                    </a:cubicBezTo>
                    <a:cubicBezTo>
                      <a:pt x="961931" y="250800"/>
                      <a:pt x="1009169" y="294888"/>
                      <a:pt x="1067439" y="294888"/>
                    </a:cubicBezTo>
                    <a:cubicBezTo>
                      <a:pt x="1125709" y="294888"/>
                      <a:pt x="1172947" y="250800"/>
                      <a:pt x="1172947" y="196414"/>
                    </a:cubicBezTo>
                    <a:cubicBezTo>
                      <a:pt x="1172947" y="142028"/>
                      <a:pt x="1125709" y="97940"/>
                      <a:pt x="1067439" y="97940"/>
                    </a:cubicBezTo>
                    <a:close/>
                    <a:moveTo>
                      <a:pt x="1097280" y="0"/>
                    </a:moveTo>
                    <a:cubicBezTo>
                      <a:pt x="1703291" y="0"/>
                      <a:pt x="2194560" y="491269"/>
                      <a:pt x="2194560" y="1097280"/>
                    </a:cubicBezTo>
                    <a:cubicBezTo>
                      <a:pt x="2194560" y="1703291"/>
                      <a:pt x="1703291" y="2194560"/>
                      <a:pt x="1097280" y="2194560"/>
                    </a:cubicBezTo>
                    <a:cubicBezTo>
                      <a:pt x="491269" y="2194560"/>
                      <a:pt x="0" y="1703291"/>
                      <a:pt x="0" y="1097280"/>
                    </a:cubicBezTo>
                    <a:cubicBezTo>
                      <a:pt x="0" y="491269"/>
                      <a:pt x="491269" y="0"/>
                      <a:pt x="1097280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rgbClr val="FF66FF">
                      <a:alpha val="69804"/>
                    </a:srgbClr>
                  </a:gs>
                  <a:gs pos="80000">
                    <a:srgbClr val="CC00CC">
                      <a:alpha val="49804"/>
                    </a:srgbClr>
                  </a:gs>
                </a:gsLst>
                <a:lin ang="5400000" scaled="1"/>
                <a:tileRect/>
              </a:gradFill>
              <a:ln>
                <a:gradFill>
                  <a:gsLst>
                    <a:gs pos="0">
                      <a:srgbClr val="FFC000"/>
                    </a:gs>
                    <a:gs pos="100000">
                      <a:schemeClr val="bg1">
                        <a:alpha val="1000"/>
                      </a:schemeClr>
                    </a:gs>
                  </a:gsLst>
                  <a:lin ang="210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endParaRPr lang="en-US" sz="115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" name="Straight Connector 10"/>
              <p:cNvCxnSpPr>
                <a:stCxn id="32" idx="4"/>
              </p:cNvCxnSpPr>
              <p:nvPr/>
            </p:nvCxnSpPr>
            <p:spPr>
              <a:xfrm flipH="1">
                <a:off x="8472995" y="1164867"/>
                <a:ext cx="4954" cy="2147989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 flipV="1">
                <a:off x="8516815" y="3335035"/>
                <a:ext cx="45719" cy="61058"/>
              </a:xfrm>
              <a:custGeom>
                <a:avLst/>
                <a:gdLst>
                  <a:gd name="connsiteX0" fmla="*/ 0 w 17668"/>
                  <a:gd name="connsiteY0" fmla="*/ 0 h 152744"/>
                  <a:gd name="connsiteX1" fmla="*/ 17417 w 17668"/>
                  <a:gd name="connsiteY1" fmla="*/ 139337 h 152744"/>
                  <a:gd name="connsiteX2" fmla="*/ 8709 w 17668"/>
                  <a:gd name="connsiteY2" fmla="*/ 139337 h 15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68" h="152744">
                    <a:moveTo>
                      <a:pt x="0" y="0"/>
                    </a:moveTo>
                    <a:cubicBezTo>
                      <a:pt x="7983" y="58057"/>
                      <a:pt x="15966" y="116114"/>
                      <a:pt x="17417" y="139337"/>
                    </a:cubicBezTo>
                    <a:cubicBezTo>
                      <a:pt x="18868" y="162560"/>
                      <a:pt x="13788" y="150948"/>
                      <a:pt x="8709" y="139337"/>
                    </a:cubicBezTo>
                  </a:path>
                </a:pathLst>
              </a:cu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10" idx="5"/>
              </p:cNvCxnSpPr>
              <p:nvPr/>
            </p:nvCxnSpPr>
            <p:spPr>
              <a:xfrm flipV="1">
                <a:off x="8562535" y="3209535"/>
                <a:ext cx="132149" cy="5320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33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5" y="1162144"/>
            <a:ext cx="8392885" cy="5035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26524" y="567559"/>
            <a:ext cx="723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পাঠের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শব্দ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ধরে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আঙুল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দিয়ে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পড়া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অনুশীলন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করা</a:t>
            </a:r>
            <a:r>
              <a:rPr lang="en-US" sz="2400" dirty="0" smtClean="0">
                <a:latin typeface="NikoshBAN" panose="02000000000000000000"/>
              </a:rPr>
              <a:t>  </a:t>
            </a:r>
            <a:endParaRPr lang="en-US" sz="2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39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0241" y="555380"/>
            <a:ext cx="644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যুক্তবর্ণের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বিভাজন</a:t>
            </a:r>
            <a:r>
              <a:rPr lang="en-US" sz="3200" dirty="0" smtClean="0">
                <a:latin typeface="NikoshBAN" panose="02000000000000000000"/>
              </a:rPr>
              <a:t> ও </a:t>
            </a:r>
            <a:r>
              <a:rPr lang="en-US" sz="3200" dirty="0" err="1" smtClean="0">
                <a:latin typeface="NikoshBAN" panose="02000000000000000000"/>
              </a:rPr>
              <a:t>নতুন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শব্দ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তৈরি</a:t>
            </a:r>
            <a:r>
              <a:rPr lang="en-US" sz="3200" dirty="0" smtClean="0">
                <a:latin typeface="NikoshBAN" panose="0200000000000000000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9924" y="1707756"/>
            <a:ext cx="257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/>
              </a:rPr>
              <a:t>শাস্তি</a:t>
            </a:r>
            <a:r>
              <a:rPr lang="en-US" sz="3200" b="1" dirty="0" smtClean="0">
                <a:latin typeface="NikoshBAN" panose="02000000000000000000"/>
              </a:rPr>
              <a:t> 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363" y="1731043"/>
            <a:ext cx="103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/>
              </a:rPr>
              <a:t>স 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238" y="1799334"/>
            <a:ext cx="103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/>
              </a:rPr>
              <a:t>ত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162553" y="1929356"/>
            <a:ext cx="586740" cy="207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67862" y="1687997"/>
            <a:ext cx="1075737" cy="6961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93057" y="1697582"/>
            <a:ext cx="1005840" cy="6865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9944" y="3088965"/>
            <a:ext cx="212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ক্রুদ্ধ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68540" y="3265683"/>
            <a:ext cx="586740" cy="207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25607" y="3117207"/>
            <a:ext cx="124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/>
              </a:rPr>
              <a:t>দ 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7760" y="3045215"/>
            <a:ext cx="1005840" cy="6242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03117" y="3227057"/>
            <a:ext cx="163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/>
              </a:rPr>
              <a:t>ধ 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5591" y="3073702"/>
            <a:ext cx="973306" cy="5958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50001" y="1661426"/>
            <a:ext cx="1293159" cy="631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বস্তি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50001" y="2929946"/>
            <a:ext cx="1120140" cy="7472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বদ্ধ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6618" y="4705228"/>
            <a:ext cx="203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/>
              </a:rPr>
              <a:t>ক্রীতদাস</a:t>
            </a:r>
            <a:r>
              <a:rPr lang="en-US" sz="3200" b="1" dirty="0" smtClean="0">
                <a:latin typeface="NikoshBAN" panose="02000000000000000000"/>
              </a:rPr>
              <a:t>   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128744" y="4862593"/>
            <a:ext cx="586740" cy="207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14244" y="4674058"/>
            <a:ext cx="124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ক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37760" y="4705228"/>
            <a:ext cx="1005840" cy="6242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53406" y="4684676"/>
            <a:ext cx="1808851" cy="6053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র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ফলা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50001" y="4523286"/>
            <a:ext cx="1120140" cy="7472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ক্রয়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</a:rPr>
              <a:t> 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17451" y="4896911"/>
            <a:ext cx="317045" cy="339901"/>
          </a:xfrm>
          <a:custGeom>
            <a:avLst/>
            <a:gdLst>
              <a:gd name="connsiteX0" fmla="*/ 274402 w 274402"/>
              <a:gd name="connsiteY0" fmla="*/ 0 h 411480"/>
              <a:gd name="connsiteX1" fmla="*/ 259162 w 274402"/>
              <a:gd name="connsiteY1" fmla="*/ 167640 h 411480"/>
              <a:gd name="connsiteX2" fmla="*/ 243922 w 274402"/>
              <a:gd name="connsiteY2" fmla="*/ 381000 h 411480"/>
              <a:gd name="connsiteX3" fmla="*/ 213442 w 274402"/>
              <a:gd name="connsiteY3" fmla="*/ 289560 h 411480"/>
              <a:gd name="connsiteX4" fmla="*/ 167722 w 274402"/>
              <a:gd name="connsiteY4" fmla="*/ 274320 h 411480"/>
              <a:gd name="connsiteX5" fmla="*/ 122002 w 274402"/>
              <a:gd name="connsiteY5" fmla="*/ 365760 h 411480"/>
              <a:gd name="connsiteX6" fmla="*/ 91522 w 274402"/>
              <a:gd name="connsiteY6" fmla="*/ 411480 h 411480"/>
              <a:gd name="connsiteX7" fmla="*/ 30562 w 274402"/>
              <a:gd name="connsiteY7" fmla="*/ 396240 h 411480"/>
              <a:gd name="connsiteX8" fmla="*/ 82 w 274402"/>
              <a:gd name="connsiteY8" fmla="*/ 27432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402" h="411480">
                <a:moveTo>
                  <a:pt x="274402" y="0"/>
                </a:moveTo>
                <a:cubicBezTo>
                  <a:pt x="269322" y="55880"/>
                  <a:pt x="263637" y="111708"/>
                  <a:pt x="259162" y="167640"/>
                </a:cubicBezTo>
                <a:cubicBezTo>
                  <a:pt x="253476" y="238714"/>
                  <a:pt x="268958" y="314239"/>
                  <a:pt x="243922" y="381000"/>
                </a:cubicBezTo>
                <a:cubicBezTo>
                  <a:pt x="232641" y="411083"/>
                  <a:pt x="243922" y="299720"/>
                  <a:pt x="213442" y="289560"/>
                </a:cubicBezTo>
                <a:lnTo>
                  <a:pt x="167722" y="274320"/>
                </a:lnTo>
                <a:cubicBezTo>
                  <a:pt x="80371" y="405347"/>
                  <a:pt x="185098" y="239567"/>
                  <a:pt x="122002" y="365760"/>
                </a:cubicBezTo>
                <a:cubicBezTo>
                  <a:pt x="113811" y="382143"/>
                  <a:pt x="101682" y="396240"/>
                  <a:pt x="91522" y="411480"/>
                </a:cubicBezTo>
                <a:cubicBezTo>
                  <a:pt x="71202" y="406400"/>
                  <a:pt x="44193" y="412143"/>
                  <a:pt x="30562" y="396240"/>
                </a:cubicBezTo>
                <a:cubicBezTo>
                  <a:pt x="-3131" y="356932"/>
                  <a:pt x="82" y="317395"/>
                  <a:pt x="82" y="27432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927 -0.05347 C 0.08385 -0.06551 0.1056 -0.07129 0.12838 -0.07129 C 0.15429 -0.07129 0.175 -0.06551 0.18958 -0.05347 L 0.2595 -2.22222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995 L 0.10781 -0.05856 C 0.13034 -0.06967 0.1642 -0.07454 0.19961 -0.07454 C 0.24024 -0.07454 0.27279 -0.06967 0.29531 -0.05856 L 0.40443 -0.00995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856 L 0.07539 -0.04236 C 0.09101 -0.05 0.11458 -0.05393 0.13932 -0.05393 C 0.16745 -0.05393 0.18997 -0.05 0.2056 -0.04236 L 0.28112 -0.00856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2569 L 0.10912 -0.07731 C 0.1319 -0.08796 0.16628 -0.09444 0.20222 -0.09444 C 0.2431 -0.09444 0.27592 -0.08796 0.29883 -0.07731 L 0.4086 -0.02569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08073 -0.04259 C 0.09752 -0.05208 0.12278 -0.05694 0.14935 -0.05694 C 0.17955 -0.05694 0.20364 -0.05208 0.22044 -0.04259 L 0.30156 -3.33333E-6 " pathEditMode="relative" rAng="0" ptsTypes="AAAAA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1979 -0.04722 C 0.14479 -0.05787 0.18242 -0.06273 0.22174 -0.06273 C 0.26679 -0.06273 0.30299 -0.05787 0.32799 -0.04722 L 0.44922 -3.7037E-6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1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3" grpId="1"/>
      <p:bldP spid="14" grpId="0"/>
      <p:bldP spid="14" grpId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0" grpId="1"/>
      <p:bldP spid="21" grpId="0" animBg="1"/>
      <p:bldP spid="22" grpId="0"/>
      <p:bldP spid="22" grpId="1"/>
      <p:bldP spid="23" grpId="0" animBg="1"/>
      <p:bldP spid="4" grpId="0" animBg="1"/>
      <p:bldP spid="25" grpId="0" animBg="1"/>
      <p:bldP spid="27" grpId="0"/>
      <p:bldP spid="28" grpId="0" animBg="1"/>
      <p:bldP spid="31" grpId="0"/>
      <p:bldP spid="31" grpId="1"/>
      <p:bldP spid="32" grpId="0" animBg="1"/>
      <p:bldP spid="33" grpId="0" animBg="1"/>
      <p:bldP spid="34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71604" y="610374"/>
            <a:ext cx="2712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/>
              </a:rPr>
              <a:t>নতুন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/>
              </a:rPr>
              <a:t>শব্দ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/>
            </a:endParaRPr>
          </a:p>
        </p:txBody>
      </p:sp>
      <p:sp>
        <p:nvSpPr>
          <p:cNvPr id="19" name="Double Wave 18"/>
          <p:cNvSpPr/>
          <p:nvPr/>
        </p:nvSpPr>
        <p:spPr>
          <a:xfrm>
            <a:off x="843644" y="1976845"/>
            <a:ext cx="2382882" cy="1537064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শাস্তি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21" name="Double Wave 20"/>
          <p:cNvSpPr/>
          <p:nvPr/>
        </p:nvSpPr>
        <p:spPr>
          <a:xfrm>
            <a:off x="4880066" y="1976845"/>
            <a:ext cx="2295797" cy="1537064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ক্রুদ্ধকণ্ঠে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Double Wave 21"/>
          <p:cNvSpPr/>
          <p:nvPr/>
        </p:nvSpPr>
        <p:spPr>
          <a:xfrm>
            <a:off x="8829403" y="1976845"/>
            <a:ext cx="2295797" cy="1537064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ক্রীতদাস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   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5" name="প্রান্ত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24149" y="3513909"/>
            <a:ext cx="609600" cy="609600"/>
          </a:xfrm>
          <a:prstGeom prst="rect">
            <a:avLst/>
          </a:prstGeom>
        </p:spPr>
      </p:pic>
      <p:pic>
        <p:nvPicPr>
          <p:cNvPr id="11" name="তপ্ত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23164" y="3513909"/>
            <a:ext cx="609600" cy="609600"/>
          </a:xfrm>
          <a:prstGeom prst="rect">
            <a:avLst/>
          </a:prstGeom>
        </p:spPr>
      </p:pic>
      <p:pic>
        <p:nvPicPr>
          <p:cNvPr id="23" name="উতপ্ত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72501" y="35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1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99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986" y="488731"/>
            <a:ext cx="5612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শব্দের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অর্থ</a:t>
            </a:r>
            <a:r>
              <a:rPr lang="en-US" sz="3200" dirty="0" smtClean="0">
                <a:latin typeface="NikoshBAN"/>
              </a:rPr>
              <a:t> ও </a:t>
            </a:r>
            <a:r>
              <a:rPr lang="en-US" sz="3200" dirty="0" err="1" smtClean="0">
                <a:latin typeface="NikoshBAN"/>
              </a:rPr>
              <a:t>বাক্য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গঠন</a:t>
            </a:r>
            <a:r>
              <a:rPr lang="en-US" sz="3200" dirty="0" smtClean="0">
                <a:latin typeface="NikoshBAN"/>
              </a:rPr>
              <a:t>   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883" y="1545020"/>
            <a:ext cx="219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NikoshBAN" panose="02000000000000000000"/>
              </a:rPr>
              <a:t> 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56637" y="1788759"/>
            <a:ext cx="504496" cy="133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612443" y="1739989"/>
            <a:ext cx="504496" cy="133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6939" y="1545020"/>
            <a:ext cx="271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রাগের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গলায়</a:t>
            </a:r>
            <a:r>
              <a:rPr lang="en-US" sz="2800" dirty="0" smtClean="0">
                <a:latin typeface="NikoshBAN" panose="02000000000000000000"/>
              </a:rPr>
              <a:t>। 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05" y="3095193"/>
            <a:ext cx="125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মনিব</a:t>
            </a:r>
            <a:r>
              <a:rPr lang="en-US" sz="2800" dirty="0" smtClean="0">
                <a:latin typeface="NikoshBAN" panose="02000000000000000000"/>
              </a:rPr>
              <a:t>  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068076" y="3292185"/>
            <a:ext cx="504496" cy="133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635840" y="3223521"/>
            <a:ext cx="504496" cy="133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4117" y="2993784"/>
            <a:ext cx="154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মালিক</a:t>
            </a:r>
            <a:r>
              <a:rPr lang="en-US" sz="2800" dirty="0" smtClean="0">
                <a:latin typeface="NikoshBAN" panose="02000000000000000000"/>
              </a:rPr>
              <a:t>।     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752" y="4594018"/>
            <a:ext cx="181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ক্রীতদাস</a:t>
            </a:r>
            <a:r>
              <a:rPr lang="en-US" sz="2800" dirty="0" smtClean="0">
                <a:latin typeface="NikoshBAN" panose="02000000000000000000"/>
              </a:rPr>
              <a:t>     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305795" y="4788987"/>
            <a:ext cx="504496" cy="133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679102" y="4891492"/>
            <a:ext cx="504496" cy="133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4117" y="4660659"/>
            <a:ext cx="28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কেনা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গোলাম</a:t>
            </a:r>
            <a:r>
              <a:rPr lang="en-US" sz="2800" dirty="0" smtClean="0">
                <a:latin typeface="NikoshBAN" panose="02000000000000000000"/>
              </a:rPr>
              <a:t>।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2400" y="2925828"/>
            <a:ext cx="3550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মনিবকে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সম্মান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করা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উচিত</a:t>
            </a:r>
            <a:r>
              <a:rPr lang="en-US" sz="2800" dirty="0" smtClean="0">
                <a:latin typeface="NikoshBAN" panose="02000000000000000000"/>
              </a:rPr>
              <a:t>।      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44716" y="4643302"/>
            <a:ext cx="3562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/>
              </a:rPr>
              <a:t>ক্রীতদাসদের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তখন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অনেক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কষ্ট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করতে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হতো</a:t>
            </a:r>
            <a:r>
              <a:rPr lang="en-US" sz="2800" dirty="0" smtClean="0">
                <a:latin typeface="NikoshBAN" panose="02000000000000000000"/>
              </a:rPr>
              <a:t>।     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357" y="1545020"/>
            <a:ext cx="212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ক্রুদ্ধ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কণ্ঠে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04" y="1169861"/>
            <a:ext cx="2683933" cy="1090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8277275" y="1489559"/>
            <a:ext cx="3767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ক্রুদ্ধ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/>
                <a:cs typeface="Kalpurush" panose="02000600000000000000" pitchFamily="2" charset="0"/>
              </a:rPr>
              <a:t>কণ্ঠে</a:t>
            </a:r>
            <a:r>
              <a:rPr lang="en-US" sz="3200" dirty="0" smtClean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/>
                <a:cs typeface="Kalpurush" panose="02000600000000000000" pitchFamily="2" charset="0"/>
              </a:rPr>
              <a:t>কাউকে</a:t>
            </a:r>
            <a:r>
              <a:rPr lang="en-US" sz="3200" dirty="0" smtClean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/>
                <a:cs typeface="Kalpurush" panose="020006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/>
                <a:cs typeface="Kalpurush" panose="020006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/>
                <a:cs typeface="Kalpurush" panose="020006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/>
                <a:cs typeface="Kalpurush" panose="020006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/>
                <a:cs typeface="Kalpurush" panose="02000600000000000000" pitchFamily="2" charset="0"/>
              </a:rPr>
              <a:t>।    </a:t>
            </a:r>
            <a:endParaRPr lang="en-US" sz="3200" dirty="0">
              <a:latin typeface="NikoshBAN" panose="0200000000000000000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03" y="2438086"/>
            <a:ext cx="2718256" cy="1630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17" y="4277647"/>
            <a:ext cx="2784382" cy="16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0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1" grpId="0" animBg="1"/>
      <p:bldP spid="23" grpId="0"/>
      <p:bldP spid="24" grpId="0"/>
      <p:bldP spid="25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26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297" y="3073750"/>
            <a:ext cx="581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একজন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পড়বে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অন্যজন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শুনবে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" y="609600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/>
              </a:rPr>
              <a:t>শিক্ষকের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কাজ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0" y="2718683"/>
            <a:ext cx="11395190" cy="12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0" y="3520440"/>
            <a:ext cx="824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পাঠ্যাংশটুকু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সঠিক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উচ্চারণে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পড়া</a:t>
            </a:r>
            <a:r>
              <a:rPr lang="en-US" sz="3200" dirty="0" smtClean="0">
                <a:latin typeface="NikoshBAN" panose="02000000000000000000"/>
              </a:rPr>
              <a:t>  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" y="609600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/>
              </a:rPr>
              <a:t>শিক্ষকের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কাজ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982987"/>
            <a:ext cx="11155680" cy="10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t="7635" r="8411" b="17907"/>
          <a:stretch/>
        </p:blipFill>
        <p:spPr>
          <a:xfrm>
            <a:off x="1905000" y="730501"/>
            <a:ext cx="8545286" cy="55614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9" y="2281312"/>
            <a:ext cx="2984174" cy="4237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3962" y="2919221"/>
            <a:ext cx="606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ওদিকে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সন্ধ্যার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আঁধার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ঘনিয়ে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আসছে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err="1" smtClean="0">
                <a:latin typeface="NikoshBAN"/>
              </a:rPr>
              <a:t>খেঁকশেয়ালের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মন-মেজাজ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রাগে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গজগজ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করছে</a:t>
            </a:r>
            <a:r>
              <a:rPr lang="en-US" sz="2400" dirty="0" smtClean="0">
                <a:latin typeface="NikoshBAN"/>
              </a:rPr>
              <a:t>। 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সারাদিন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আঙুর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লোভে</a:t>
            </a:r>
            <a:r>
              <a:rPr lang="en-US" sz="2400" dirty="0" smtClean="0"/>
              <a:t>  </a:t>
            </a:r>
            <a:r>
              <a:rPr lang="en-US" sz="2400" dirty="0" err="1" smtClean="0"/>
              <a:t>লাফিয়ে</a:t>
            </a:r>
            <a:r>
              <a:rPr lang="en-US" sz="2400" dirty="0" smtClean="0"/>
              <a:t>- </a:t>
            </a:r>
            <a:r>
              <a:rPr lang="en-US" sz="2400" dirty="0" err="1" smtClean="0"/>
              <a:t>ঝাঁপিয়ে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টনটন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শরীরটা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বড্ড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ক্লান্ত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ক্ষুধাও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ধীরে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ধীরে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শেষমেষ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লাফ-ঝাঁপ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থামাতে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শিয়ালটিকে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4418" y="207281"/>
            <a:ext cx="1104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অনুচ্ছেদটি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এবং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পড়ে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বুঝলে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নিজের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ভাষায়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</a:t>
            </a:r>
            <a:r>
              <a:rPr lang="en-US" sz="2800" dirty="0" smtClean="0">
                <a:latin typeface="NikoshBAN"/>
              </a:rPr>
              <a:t>  </a:t>
            </a:r>
            <a:r>
              <a:rPr lang="bn-IN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107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14929"/>
              </p:ext>
            </p:extLst>
          </p:nvPr>
        </p:nvGraphicFramePr>
        <p:xfrm>
          <a:off x="1224643" y="1943100"/>
          <a:ext cx="9960427" cy="3543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2904">
                  <a:extLst>
                    <a:ext uri="{9D8B030D-6E8A-4147-A177-3AD203B41FA5}">
                      <a16:colId xmlns="" xmlns:a16="http://schemas.microsoft.com/office/drawing/2014/main" val="2616520721"/>
                    </a:ext>
                  </a:extLst>
                </a:gridCol>
                <a:gridCol w="7657523">
                  <a:extLst>
                    <a:ext uri="{9D8B030D-6E8A-4147-A177-3AD203B41FA5}">
                      <a16:colId xmlns="" xmlns:a16="http://schemas.microsoft.com/office/drawing/2014/main" val="454177678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বিরামচিহ্ন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বাক্য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118198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দাঁড়ি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606637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কম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479083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প্রশ্নবোধক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 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325244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/>
                        </a:rPr>
                        <a:t>বিস্ময়সূচক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85210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500" y="636814"/>
            <a:ext cx="599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বিরামচিহ্ন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ব্যবহার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বাক্য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লিখ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8472" y="2726872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আজ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শীত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পড়েছে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8470" y="3453140"/>
            <a:ext cx="66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সে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বাজার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থেকে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আলু</a:t>
            </a:r>
            <a:r>
              <a:rPr lang="en-US" sz="2800" dirty="0" smtClean="0">
                <a:latin typeface="NikoshBAN"/>
              </a:rPr>
              <a:t>, </a:t>
            </a:r>
            <a:r>
              <a:rPr lang="en-US" sz="2800" dirty="0" err="1" smtClean="0">
                <a:latin typeface="NikoshBAN"/>
              </a:rPr>
              <a:t>পটল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কিনেছে</a:t>
            </a:r>
            <a:r>
              <a:rPr lang="en-US" sz="2800" dirty="0" smtClean="0">
                <a:latin typeface="NikoshBAN"/>
              </a:rPr>
              <a:t>। 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8471" y="4179408"/>
            <a:ext cx="66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কেন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শাস্তি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দেওয়া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হচ্ছে</a:t>
            </a:r>
            <a:r>
              <a:rPr lang="en-US" sz="2800" dirty="0" smtClean="0">
                <a:latin typeface="NikoshBAN"/>
              </a:rPr>
              <a:t>?   </a:t>
            </a:r>
            <a:endParaRPr lang="en-US" sz="28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8472" y="4880123"/>
            <a:ext cx="66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তাই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শাস্তি</a:t>
            </a:r>
            <a:r>
              <a:rPr lang="en-US" sz="2800" dirty="0" smtClean="0">
                <a:latin typeface="NikoshBAN"/>
              </a:rPr>
              <a:t>!    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0572" y="369091"/>
            <a:ext cx="213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শিক্ষকের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কাজ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7" y="1337529"/>
            <a:ext cx="11558862" cy="27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27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59824" y="4942268"/>
            <a:ext cx="364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পিরিয়ড-৯৬)   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65" y="4752754"/>
            <a:ext cx="1305926" cy="1470850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12236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2255573" y="4680658"/>
            <a:ext cx="253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9829" y="5109610"/>
            <a:ext cx="3105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01710504502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35" y="2241811"/>
            <a:ext cx="1630822" cy="2313817"/>
          </a:xfrm>
        </p:spPr>
      </p:pic>
    </p:spTree>
    <p:extLst>
      <p:ext uri="{BB962C8B-B14F-4D97-AF65-F5344CB8AC3E}">
        <p14:creationId xmlns:p14="http://schemas.microsoft.com/office/powerpoint/2010/main" val="360688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2">
                <a:lumMod val="40000"/>
                <a:lumOff val="6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67000">
              <a:srgbClr val="EFDEA5"/>
            </a:gs>
            <a:gs pos="42000">
              <a:schemeClr val="accent5">
                <a:lumMod val="60000"/>
                <a:lumOff val="40000"/>
              </a:schemeClr>
            </a:gs>
            <a:gs pos="89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8523" y="51181"/>
            <a:ext cx="12051182" cy="680681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07631" y="162518"/>
            <a:ext cx="596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শিখনফল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234" y="787367"/>
            <a:ext cx="624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পিরিয়ড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শিক্ষার্থীরা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25343" y="2242900"/>
            <a:ext cx="10647046" cy="939600"/>
            <a:chOff x="618509" y="2242900"/>
            <a:chExt cx="10647046" cy="939600"/>
          </a:xfrm>
        </p:grpSpPr>
        <p:grpSp>
          <p:nvGrpSpPr>
            <p:cNvPr id="83" name="Group 82"/>
            <p:cNvGrpSpPr/>
            <p:nvPr/>
          </p:nvGrpSpPr>
          <p:grpSpPr>
            <a:xfrm>
              <a:off x="618509" y="2242900"/>
              <a:ext cx="10517919" cy="939600"/>
              <a:chOff x="618509" y="2242900"/>
              <a:chExt cx="10517919" cy="9396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187628" y="2242900"/>
                <a:ext cx="7948800" cy="93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18509" y="2242900"/>
                <a:ext cx="2395887" cy="939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anose="05000000000000000000" pitchFamily="2" charset="2"/>
                  <a:buChar char="q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2653044" y="2437020"/>
                <a:ext cx="907139" cy="581838"/>
                <a:chOff x="2758149" y="2437020"/>
                <a:chExt cx="907139" cy="581838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2758149" y="2437020"/>
                  <a:ext cx="907139" cy="581838"/>
                  <a:chOff x="2758149" y="2437020"/>
                  <a:chExt cx="907139" cy="581838"/>
                </a:xfrm>
              </p:grpSpPr>
              <p:sp>
                <p:nvSpPr>
                  <p:cNvPr id="92" name="Oval 91"/>
                  <p:cNvSpPr/>
                  <p:nvPr/>
                </p:nvSpPr>
                <p:spPr>
                  <a:xfrm>
                    <a:off x="2758149" y="243702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2758149" y="268021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2758149" y="292340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3510582" y="2437020"/>
                    <a:ext cx="154706" cy="581837"/>
                    <a:chOff x="4337050" y="2368550"/>
                    <a:chExt cx="139700" cy="812800"/>
                  </a:xfrm>
                </p:grpSpPr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4337050" y="236855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4337050" y="2708275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4337050" y="304800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89" name="Rounded Rectangle 88"/>
                <p:cNvSpPr/>
                <p:nvPr/>
              </p:nvSpPr>
              <p:spPr>
                <a:xfrm>
                  <a:off x="2793602" y="2460587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2793602" y="2698952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2793602" y="2937316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4" name="Rectangle 83"/>
            <p:cNvSpPr/>
            <p:nvPr/>
          </p:nvSpPr>
          <p:spPr>
            <a:xfrm>
              <a:off x="3187628" y="2329057"/>
              <a:ext cx="80779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NikoshBAN" panose="02000000000000000000"/>
                </a:rPr>
                <a:t> 	</a:t>
              </a:r>
              <a:r>
                <a:rPr lang="en-US" sz="2000" dirty="0" err="1" smtClean="0">
                  <a:latin typeface="NikoshBAN" panose="02000000000000000000"/>
                </a:rPr>
                <a:t>পাঠে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ব্যবহৃত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বাক্য</a:t>
              </a:r>
              <a:r>
                <a:rPr lang="en-US" sz="2000" dirty="0" smtClean="0">
                  <a:latin typeface="NikoshBAN" panose="02000000000000000000"/>
                </a:rPr>
                <a:t> ও </a:t>
              </a:r>
              <a:r>
                <a:rPr lang="en-US" sz="2000" dirty="0" err="1" smtClean="0">
                  <a:latin typeface="NikoshBAN" panose="02000000000000000000"/>
                </a:rPr>
                <a:t>শব্দ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ফলাযুক্ত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বর্ণের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ধ্বনি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স্পষ্ট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স্বরে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শুদ্ধভাবে</a:t>
              </a:r>
              <a:r>
                <a:rPr lang="en-US" sz="2000" dirty="0" smtClean="0">
                  <a:latin typeface="NikoshBAN" panose="02000000000000000000"/>
                </a:rPr>
                <a:t> 	</a:t>
              </a:r>
              <a:r>
                <a:rPr lang="en-US" sz="2000" dirty="0" err="1" smtClean="0">
                  <a:latin typeface="NikoshBAN" panose="02000000000000000000"/>
                </a:rPr>
                <a:t>বলতে</a:t>
              </a:r>
              <a:r>
                <a:rPr lang="en-US" sz="2000" dirty="0" smtClean="0">
                  <a:latin typeface="NikoshBAN" panose="02000000000000000000"/>
                </a:rPr>
                <a:t> </a:t>
              </a:r>
              <a:r>
                <a:rPr lang="en-US" sz="2000" dirty="0" err="1" smtClean="0">
                  <a:latin typeface="NikoshBAN" panose="02000000000000000000"/>
                </a:rPr>
                <a:t>পারবে</a:t>
              </a:r>
              <a:r>
                <a:rPr lang="en-US" sz="2000" dirty="0" smtClean="0">
                  <a:latin typeface="NikoshBAN" panose="02000000000000000000"/>
                </a:rPr>
                <a:t>। </a:t>
              </a:r>
              <a:endParaRPr lang="en-US" sz="2000" dirty="0">
                <a:latin typeface="NikoshBAN" panose="0200000000000000000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25343" y="1211338"/>
            <a:ext cx="10517919" cy="939600"/>
            <a:chOff x="618509" y="1211338"/>
            <a:chExt cx="10517919" cy="939600"/>
          </a:xfrm>
        </p:grpSpPr>
        <p:sp>
          <p:nvSpPr>
            <p:cNvPr id="100" name="Rectangle 99"/>
            <p:cNvSpPr/>
            <p:nvPr/>
          </p:nvSpPr>
          <p:spPr>
            <a:xfrm>
              <a:off x="3187628" y="1211338"/>
              <a:ext cx="7948800" cy="93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	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ফলাযুক্ত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যুক্তবর্ণযোগে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গঠিত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শব্দ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শুনে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শনাক্ত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করত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পারবে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।    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8509" y="1211338"/>
              <a:ext cx="2395887" cy="9396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2653044" y="1416742"/>
              <a:ext cx="907139" cy="581838"/>
              <a:chOff x="2758149" y="2437020"/>
              <a:chExt cx="907139" cy="581838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58149" y="2437020"/>
                <a:ext cx="907139" cy="581838"/>
                <a:chOff x="2758149" y="2437020"/>
                <a:chExt cx="907139" cy="581838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2758149" y="243702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58149" y="268021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758149" y="292340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3510582" y="2437020"/>
                  <a:ext cx="154706" cy="581837"/>
                  <a:chOff x="4337050" y="2368550"/>
                  <a:chExt cx="139700" cy="812800"/>
                </a:xfrm>
              </p:grpSpPr>
              <p:sp>
                <p:nvSpPr>
                  <p:cNvPr id="111" name="Oval 110"/>
                  <p:cNvSpPr/>
                  <p:nvPr/>
                </p:nvSpPr>
                <p:spPr>
                  <a:xfrm>
                    <a:off x="4337050" y="2368550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4337050" y="2708275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4337050" y="3048000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4" name="Rounded Rectangle 103"/>
              <p:cNvSpPr/>
              <p:nvPr/>
            </p:nvSpPr>
            <p:spPr>
              <a:xfrm>
                <a:off x="2793602" y="2460587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2793602" y="2698952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2793602" y="2937316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825343" y="4352301"/>
            <a:ext cx="10517919" cy="939600"/>
            <a:chOff x="618509" y="4352301"/>
            <a:chExt cx="10517919" cy="939600"/>
          </a:xfrm>
        </p:grpSpPr>
        <p:sp>
          <p:nvSpPr>
            <p:cNvPr id="115" name="Rectangle 114"/>
            <p:cNvSpPr/>
            <p:nvPr/>
          </p:nvSpPr>
          <p:spPr>
            <a:xfrm>
              <a:off x="3187628" y="4352301"/>
              <a:ext cx="7948800" cy="93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	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যুক্তবর্ণ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ও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ফলাযুক্ত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যুক্তবর্ণযোগে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গঠিত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শব্দ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শনাক্ত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করে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পড়তে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	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পারবে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। 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18509" y="4352301"/>
              <a:ext cx="2395887" cy="939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ctr">
                <a:buFont typeface="Wingdings" panose="05000000000000000000" pitchFamily="2" charset="2"/>
                <a:buChar char="q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653044" y="4497048"/>
              <a:ext cx="907139" cy="581838"/>
              <a:chOff x="2758149" y="2437020"/>
              <a:chExt cx="907139" cy="581838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2758149" y="2437020"/>
                <a:ext cx="907139" cy="581838"/>
                <a:chOff x="2758149" y="2437020"/>
                <a:chExt cx="907139" cy="581838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2758149" y="243702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2758149" y="268021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2758149" y="292340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24"/>
                <p:cNvGrpSpPr/>
                <p:nvPr/>
              </p:nvGrpSpPr>
              <p:grpSpPr>
                <a:xfrm>
                  <a:off x="3510582" y="2437020"/>
                  <a:ext cx="154706" cy="581837"/>
                  <a:chOff x="4337050" y="2368550"/>
                  <a:chExt cx="139700" cy="812800"/>
                </a:xfrm>
              </p:grpSpPr>
              <p:sp>
                <p:nvSpPr>
                  <p:cNvPr id="126" name="Oval 125"/>
                  <p:cNvSpPr/>
                  <p:nvPr/>
                </p:nvSpPr>
                <p:spPr>
                  <a:xfrm>
                    <a:off x="4337050" y="2368550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337050" y="2708275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4337050" y="3048000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9" name="Rounded Rectangle 118"/>
              <p:cNvSpPr/>
              <p:nvPr/>
            </p:nvSpPr>
            <p:spPr>
              <a:xfrm>
                <a:off x="2793602" y="2460587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2793602" y="2698952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2793602" y="2937316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825343" y="5381588"/>
            <a:ext cx="10517919" cy="939600"/>
            <a:chOff x="618509" y="5381588"/>
            <a:chExt cx="10517919" cy="939600"/>
          </a:xfrm>
        </p:grpSpPr>
        <p:sp>
          <p:nvSpPr>
            <p:cNvPr id="130" name="Rectangle 129"/>
            <p:cNvSpPr/>
            <p:nvPr/>
          </p:nvSpPr>
          <p:spPr>
            <a:xfrm>
              <a:off x="3187628" y="5381588"/>
              <a:ext cx="7948800" cy="93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	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পাঠের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অনুচ্ছেদ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শুনে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শুনে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লিখতে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পারবে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/>
                  <a:cs typeface="Times New Roman" panose="02020603050405020304" pitchFamily="18" charset="0"/>
                </a:rPr>
                <a:t>।   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anose="02020603050405020304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18509" y="5381588"/>
              <a:ext cx="2395887" cy="93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ctr">
                <a:buFont typeface="Wingdings" panose="05000000000000000000" pitchFamily="2" charset="2"/>
                <a:buChar char="q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2653044" y="5544246"/>
              <a:ext cx="907139" cy="581838"/>
              <a:chOff x="2758149" y="2437020"/>
              <a:chExt cx="907139" cy="581838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2758149" y="2437020"/>
                <a:ext cx="907139" cy="581838"/>
                <a:chOff x="2758149" y="2437020"/>
                <a:chExt cx="907139" cy="581838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2758149" y="243702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2758149" y="268021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2758149" y="2923400"/>
                  <a:ext cx="154706" cy="9545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0" name="Group 139"/>
                <p:cNvGrpSpPr/>
                <p:nvPr/>
              </p:nvGrpSpPr>
              <p:grpSpPr>
                <a:xfrm>
                  <a:off x="3510582" y="2437020"/>
                  <a:ext cx="154706" cy="581837"/>
                  <a:chOff x="4337050" y="2368550"/>
                  <a:chExt cx="139700" cy="812800"/>
                </a:xfrm>
              </p:grpSpPr>
              <p:sp>
                <p:nvSpPr>
                  <p:cNvPr id="141" name="Oval 140"/>
                  <p:cNvSpPr/>
                  <p:nvPr/>
                </p:nvSpPr>
                <p:spPr>
                  <a:xfrm>
                    <a:off x="4337050" y="2368550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4337050" y="2708275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4337050" y="3048000"/>
                    <a:ext cx="139700" cy="133350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4" name="Rounded Rectangle 133"/>
              <p:cNvSpPr/>
              <p:nvPr/>
            </p:nvSpPr>
            <p:spPr>
              <a:xfrm>
                <a:off x="2793602" y="2460587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2793602" y="2698952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2793602" y="2937316"/>
                <a:ext cx="826270" cy="58255"/>
              </a:xfrm>
              <a:prstGeom prst="roundRect">
                <a:avLst>
                  <a:gd name="adj" fmla="val 44167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825343" y="3315690"/>
            <a:ext cx="10517919" cy="949047"/>
            <a:chOff x="618509" y="3315690"/>
            <a:chExt cx="10517919" cy="949047"/>
          </a:xfrm>
        </p:grpSpPr>
        <p:grpSp>
          <p:nvGrpSpPr>
            <p:cNvPr id="145" name="Group 144"/>
            <p:cNvGrpSpPr/>
            <p:nvPr/>
          </p:nvGrpSpPr>
          <p:grpSpPr>
            <a:xfrm>
              <a:off x="618509" y="3315690"/>
              <a:ext cx="10517919" cy="949047"/>
              <a:chOff x="618509" y="3315690"/>
              <a:chExt cx="10517919" cy="949047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3187628" y="3315690"/>
                <a:ext cx="7948800" cy="93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NikoshBAN"/>
                    <a:cs typeface="Times New Roman" panose="02020603050405020304" pitchFamily="18" charset="0"/>
                  </a:rPr>
                  <a:t>   </a:t>
                </a:r>
                <a:endParaRPr lang="en-US" sz="2000" dirty="0">
                  <a:solidFill>
                    <a:schemeClr val="tx1"/>
                  </a:solidFill>
                  <a:latin typeface="NikoshBA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18509" y="3325137"/>
                <a:ext cx="2395887" cy="939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2653044" y="3466924"/>
                <a:ext cx="907139" cy="581838"/>
                <a:chOff x="2758149" y="2437020"/>
                <a:chExt cx="907139" cy="581838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2758149" y="2437020"/>
                  <a:ext cx="907139" cy="581838"/>
                  <a:chOff x="2758149" y="2437020"/>
                  <a:chExt cx="907139" cy="581838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2758149" y="243702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2758149" y="268021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2758149" y="2923400"/>
                    <a:ext cx="154706" cy="95458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3510582" y="2437020"/>
                    <a:ext cx="154706" cy="581837"/>
                    <a:chOff x="4337050" y="2368550"/>
                    <a:chExt cx="139700" cy="812800"/>
                  </a:xfrm>
                </p:grpSpPr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4337050" y="236855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4337050" y="2708275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4337050" y="3048000"/>
                      <a:ext cx="139700" cy="133350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51" name="Rounded Rectangle 150"/>
                <p:cNvSpPr/>
                <p:nvPr/>
              </p:nvSpPr>
              <p:spPr>
                <a:xfrm>
                  <a:off x="2793602" y="2460587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ounded Rectangle 151"/>
                <p:cNvSpPr/>
                <p:nvPr/>
              </p:nvSpPr>
              <p:spPr>
                <a:xfrm>
                  <a:off x="2793602" y="2698952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ounded Rectangle 152"/>
                <p:cNvSpPr/>
                <p:nvPr/>
              </p:nvSpPr>
              <p:spPr>
                <a:xfrm>
                  <a:off x="2793602" y="2937316"/>
                  <a:ext cx="826270" cy="58255"/>
                </a:xfrm>
                <a:prstGeom prst="roundRect">
                  <a:avLst>
                    <a:gd name="adj" fmla="val 44167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Rectangle 145"/>
            <p:cNvSpPr/>
            <p:nvPr/>
          </p:nvSpPr>
          <p:spPr>
            <a:xfrm>
              <a:off x="4077460" y="3559121"/>
              <a:ext cx="61542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BC-DhakaSoft-Normal" pitchFamily="2" charset="0"/>
                </a:rPr>
                <a:t> </a:t>
              </a:r>
              <a:r>
                <a:rPr lang="en-US" sz="2000" dirty="0" err="1" smtClean="0">
                  <a:latin typeface="ABC-DhakaSoft-Normal" pitchFamily="2" charset="0"/>
                </a:rPr>
                <a:t>যুক্তবর্ণযোগে</a:t>
              </a:r>
              <a:r>
                <a:rPr lang="en-US" sz="2000" dirty="0" smtClean="0">
                  <a:latin typeface="ABC-DhakaSoft-Normal" pitchFamily="2" charset="0"/>
                </a:rPr>
                <a:t> </a:t>
              </a:r>
              <a:r>
                <a:rPr lang="en-US" sz="2000" dirty="0" err="1" smtClean="0">
                  <a:latin typeface="ABC-DhakaSoft-Normal" pitchFamily="2" charset="0"/>
                </a:rPr>
                <a:t>গঠিত</a:t>
              </a:r>
              <a:r>
                <a:rPr lang="en-US" sz="2000" dirty="0" smtClean="0">
                  <a:latin typeface="ABC-DhakaSoft-Normal" pitchFamily="2" charset="0"/>
                </a:rPr>
                <a:t> </a:t>
              </a:r>
              <a:r>
                <a:rPr lang="en-US" sz="2000" dirty="0" err="1" smtClean="0">
                  <a:latin typeface="ABC-DhakaSoft-Normal" pitchFamily="2" charset="0"/>
                </a:rPr>
                <a:t>শব্দ</a:t>
              </a:r>
              <a:r>
                <a:rPr lang="en-US" sz="2000" dirty="0" smtClean="0">
                  <a:latin typeface="ABC-DhakaSoft-Normal" pitchFamily="2" charset="0"/>
                </a:rPr>
                <a:t> </a:t>
              </a:r>
              <a:r>
                <a:rPr lang="en-US" sz="2000" dirty="0" err="1" smtClean="0">
                  <a:latin typeface="ABC-DhakaSoft-Normal" pitchFamily="2" charset="0"/>
                </a:rPr>
                <a:t>ব্যবহৃত</a:t>
              </a:r>
              <a:r>
                <a:rPr lang="en-US" sz="2000" dirty="0" smtClean="0">
                  <a:latin typeface="ABC-DhakaSoft-Normal" pitchFamily="2" charset="0"/>
                </a:rPr>
                <a:t> </a:t>
              </a:r>
              <a:r>
                <a:rPr lang="en-US" sz="2000" dirty="0" err="1" smtClean="0">
                  <a:latin typeface="ABC-DhakaSoft-Normal" pitchFamily="2" charset="0"/>
                </a:rPr>
                <a:t>বাক্য</a:t>
              </a:r>
              <a:r>
                <a:rPr lang="en-US" sz="2000" dirty="0" smtClean="0">
                  <a:latin typeface="ABC-DhakaSoft-Normal" pitchFamily="2" charset="0"/>
                </a:rPr>
                <a:t> </a:t>
              </a:r>
              <a:r>
                <a:rPr lang="en-US" sz="2000" dirty="0" err="1" smtClean="0">
                  <a:latin typeface="ABC-DhakaSoft-Normal" pitchFamily="2" charset="0"/>
                </a:rPr>
                <a:t>পড়তে</a:t>
              </a:r>
              <a:r>
                <a:rPr lang="en-US" sz="2000" dirty="0" smtClean="0">
                  <a:latin typeface="ABC-DhakaSoft-Normal" pitchFamily="2" charset="0"/>
                </a:rPr>
                <a:t> </a:t>
              </a:r>
              <a:r>
                <a:rPr lang="en-US" sz="2000" dirty="0" err="1" smtClean="0">
                  <a:latin typeface="ABC-DhakaSoft-Normal" pitchFamily="2" charset="0"/>
                </a:rPr>
                <a:t>পারবে</a:t>
              </a:r>
              <a:r>
                <a:rPr lang="en-US" sz="2000" dirty="0" smtClean="0">
                  <a:latin typeface="ABC-DhakaSoft-Normal" pitchFamily="2" charset="0"/>
                </a:rPr>
                <a:t>।  </a:t>
              </a:r>
              <a:endParaRPr lang="en-US" sz="2000" dirty="0">
                <a:latin typeface="ABC-DhakaSoft-Norma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77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916680" y="575997"/>
            <a:ext cx="580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চলো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একটা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ভিডিও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দেখি</a:t>
            </a:r>
            <a:r>
              <a:rPr lang="en-US" sz="3600" dirty="0" smtClean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4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87075" y="1202869"/>
            <a:ext cx="7913916" cy="77570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32113" y="1251843"/>
            <a:ext cx="775063" cy="7267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73467" y="1221491"/>
            <a:ext cx="802278" cy="726728"/>
            <a:chOff x="274320" y="2601341"/>
            <a:chExt cx="929640" cy="868680"/>
          </a:xfrm>
        </p:grpSpPr>
        <p:sp>
          <p:nvSpPr>
            <p:cNvPr id="4" name="Oval 3"/>
            <p:cNvSpPr/>
            <p:nvPr/>
          </p:nvSpPr>
          <p:spPr>
            <a:xfrm>
              <a:off x="274320" y="2601341"/>
              <a:ext cx="929640" cy="8686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8640" y="2743293"/>
              <a:ext cx="655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১</a:t>
              </a:r>
              <a:endParaRPr lang="en-US" sz="3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16036" y="1380889"/>
            <a:ext cx="64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আরবের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খোলা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জায়গায়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রোদে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বালু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কেমন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হয়</a:t>
            </a:r>
            <a:r>
              <a:rPr lang="en-US" sz="2400" dirty="0" smtClean="0">
                <a:latin typeface="NikoshBAN" panose="02000000000000000000"/>
              </a:rPr>
              <a:t>?  </a:t>
            </a:r>
            <a:endParaRPr lang="en-US" sz="2400" dirty="0">
              <a:latin typeface="NikoshBAN" panose="0200000000000000000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087075" y="2240433"/>
            <a:ext cx="7840586" cy="73097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133190" y="2257140"/>
            <a:ext cx="775063" cy="7267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073467" y="2138382"/>
            <a:ext cx="802278" cy="845485"/>
            <a:chOff x="274320" y="2601341"/>
            <a:chExt cx="929640" cy="868680"/>
          </a:xfrm>
          <a:solidFill>
            <a:schemeClr val="bg2">
              <a:lumMod val="75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274320" y="2601341"/>
              <a:ext cx="929640" cy="8686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1480" y="2723357"/>
              <a:ext cx="633418" cy="6008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২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016036" y="2397668"/>
            <a:ext cx="64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গরম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বালুতে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শুয়েছিল</a:t>
            </a:r>
            <a:r>
              <a:rPr lang="en-US" sz="2400" dirty="0" smtClean="0">
                <a:latin typeface="NikoshBAN" panose="02000000000000000000"/>
              </a:rPr>
              <a:t>?  </a:t>
            </a:r>
            <a:endParaRPr lang="en-US" sz="2400" dirty="0">
              <a:latin typeface="NikoshBAN" panose="0200000000000000000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87075" y="3231862"/>
            <a:ext cx="7958954" cy="71002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114290" y="3172486"/>
            <a:ext cx="775063" cy="7267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073467" y="3198813"/>
            <a:ext cx="802278" cy="845485"/>
            <a:chOff x="274320" y="2601341"/>
            <a:chExt cx="929640" cy="86868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8" name="Oval 67"/>
            <p:cNvSpPr/>
            <p:nvPr/>
          </p:nvSpPr>
          <p:spPr>
            <a:xfrm>
              <a:off x="274320" y="2601341"/>
              <a:ext cx="929640" cy="8686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7247" y="2735271"/>
              <a:ext cx="655320" cy="6008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৩</a:t>
              </a:r>
              <a:endParaRPr lang="en-US" sz="32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016036" y="3377812"/>
            <a:ext cx="64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মনিব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কোথায়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দাঁড়িয়েছিলো</a:t>
            </a:r>
            <a:r>
              <a:rPr lang="en-US" sz="2400" dirty="0" smtClean="0">
                <a:latin typeface="NikoshBAN" panose="02000000000000000000"/>
              </a:rPr>
              <a:t>?  </a:t>
            </a:r>
            <a:endParaRPr lang="en-US" sz="2400" dirty="0">
              <a:latin typeface="NikoshBAN" panose="0200000000000000000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87075" y="4163381"/>
            <a:ext cx="7817440" cy="69486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100682" y="4173923"/>
            <a:ext cx="775063" cy="7267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073467" y="4147993"/>
            <a:ext cx="802278" cy="845485"/>
            <a:chOff x="274320" y="2601341"/>
            <a:chExt cx="929640" cy="86868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4" name="Oval 73"/>
            <p:cNvSpPr/>
            <p:nvPr/>
          </p:nvSpPr>
          <p:spPr>
            <a:xfrm>
              <a:off x="274320" y="2601341"/>
              <a:ext cx="929640" cy="8686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7247" y="2735271"/>
              <a:ext cx="655320" cy="6008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৪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016036" y="4314451"/>
            <a:ext cx="64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হজরত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আবু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বকর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ছিলেন</a:t>
            </a:r>
            <a:r>
              <a:rPr lang="en-US" sz="2400" dirty="0" smtClean="0">
                <a:latin typeface="NikoshBAN" panose="02000000000000000000"/>
              </a:rPr>
              <a:t>?   </a:t>
            </a:r>
            <a:endParaRPr lang="en-US" sz="2400" dirty="0">
              <a:latin typeface="NikoshBAN" panose="0200000000000000000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87075" y="5230915"/>
            <a:ext cx="7707386" cy="743434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152091" y="5247621"/>
            <a:ext cx="775063" cy="7267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073467" y="5128864"/>
            <a:ext cx="802278" cy="845485"/>
            <a:chOff x="274320" y="2601341"/>
            <a:chExt cx="929640" cy="86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0" name="Oval 79"/>
            <p:cNvSpPr/>
            <p:nvPr/>
          </p:nvSpPr>
          <p:spPr>
            <a:xfrm>
              <a:off x="274320" y="2601341"/>
              <a:ext cx="929640" cy="8686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3136" y="2706192"/>
              <a:ext cx="470384" cy="5963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৫</a:t>
              </a:r>
              <a:endParaRPr lang="en-US" sz="3200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016036" y="5342545"/>
            <a:ext cx="64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আগের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পাঠের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দুইটি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যুক্তবর্ণযুক্ত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শব্দ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বল</a:t>
            </a:r>
            <a:r>
              <a:rPr lang="en-US" sz="2400" dirty="0" smtClean="0">
                <a:latin typeface="NikoshBAN" panose="02000000000000000000"/>
              </a:rPr>
              <a:t>।   </a:t>
            </a:r>
            <a:endParaRPr lang="en-US" sz="2400" dirty="0">
              <a:latin typeface="NikoshBAN" panose="0200000000000000000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83971" y="407457"/>
            <a:ext cx="785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পূর্বের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পাঠের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থেকে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কিছু</a:t>
            </a:r>
            <a:r>
              <a:rPr lang="en-US" sz="2400" dirty="0" smtClean="0">
                <a:latin typeface="NikoshBAN" panose="02000000000000000000"/>
              </a:rPr>
              <a:t>  </a:t>
            </a:r>
            <a:r>
              <a:rPr lang="en-US" sz="2400" dirty="0" err="1" smtClean="0">
                <a:latin typeface="NikoshBAN" panose="02000000000000000000"/>
              </a:rPr>
              <a:t>প্রশ্নের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উত্তর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দাও</a:t>
            </a:r>
            <a:r>
              <a:rPr lang="en-US" sz="2400" dirty="0" smtClean="0">
                <a:latin typeface="NikoshBAN" panose="02000000000000000000"/>
              </a:rPr>
              <a:t> </a:t>
            </a:r>
            <a:endParaRPr lang="en-US" sz="2400" dirty="0">
              <a:latin typeface="NikoshBAN" panose="0200000000000000000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24654" y="222791"/>
            <a:ext cx="183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/>
              </a:rPr>
              <a:t>শিক্ষকের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কাজ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164397" y="1098623"/>
            <a:ext cx="26674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/>
              </a:rPr>
              <a:t>যে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সকল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শিক্ষার্থী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প্রশ্নের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উত্তর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দিতে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পারে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তাদের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হাত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তুলতে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বলবেন।যারা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হাত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তুলবে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তাদের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মধ্য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থেকে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উত্তর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দিতে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বলবেন</a:t>
            </a:r>
            <a:r>
              <a:rPr lang="en-US" sz="2000" dirty="0" smtClean="0">
                <a:latin typeface="NikoshBAN" panose="02000000000000000000"/>
              </a:rPr>
              <a:t>। </a:t>
            </a:r>
            <a:r>
              <a:rPr lang="en-US" sz="2000" dirty="0" err="1" smtClean="0">
                <a:latin typeface="NikoshBAN" panose="02000000000000000000"/>
              </a:rPr>
              <a:t>না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পারলে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উত্তর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বলে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দিবেন</a:t>
            </a:r>
            <a:r>
              <a:rPr lang="en-US" sz="2000" dirty="0" smtClean="0">
                <a:latin typeface="NikoshBAN" panose="02000000000000000000"/>
              </a:rPr>
              <a:t>। </a:t>
            </a:r>
            <a:endParaRPr lang="en-US" sz="2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0407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58516 -0.0069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8" y="-3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58503 -0.0004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45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58802 0.0004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1" y="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57343 -0.00717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-37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47 L 0.57813 0.0009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39" grpId="0"/>
      <p:bldP spid="59" grpId="0" animBg="1"/>
      <p:bldP spid="60" grpId="0" animBg="1"/>
      <p:bldP spid="60" grpId="1" animBg="1"/>
      <p:bldP spid="64" grpId="0"/>
      <p:bldP spid="65" grpId="0" animBg="1"/>
      <p:bldP spid="66" grpId="0" animBg="1"/>
      <p:bldP spid="66" grpId="1" animBg="1"/>
      <p:bldP spid="70" grpId="0"/>
      <p:bldP spid="71" grpId="0" animBg="1"/>
      <p:bldP spid="72" grpId="0" animBg="1"/>
      <p:bldP spid="72" grpId="1" animBg="1"/>
      <p:bldP spid="76" grpId="0"/>
      <p:bldP spid="77" grpId="0" animBg="1"/>
      <p:bldP spid="78" grpId="0" animBg="1"/>
      <p:bldP spid="78" grpId="1" animBg="1"/>
      <p:bldP spid="82" grpId="0"/>
      <p:bldP spid="83" grpId="0"/>
      <p:bldP spid="85" grpId="0"/>
      <p:bldP spid="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526849"/>
            <a:ext cx="7670073" cy="566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90" y="2188755"/>
            <a:ext cx="2264669" cy="45821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8886" y="2548375"/>
            <a:ext cx="5747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/>
              </a:rPr>
              <a:t>হযরত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আবু</a:t>
            </a:r>
            <a:r>
              <a:rPr lang="en-US" sz="3200" b="1" dirty="0" smtClean="0">
                <a:latin typeface="NikoshBAN" panose="02000000000000000000"/>
              </a:rPr>
              <a:t> </a:t>
            </a:r>
            <a:r>
              <a:rPr lang="en-US" sz="3200" b="1" dirty="0" err="1" smtClean="0">
                <a:latin typeface="NikoshBAN" panose="02000000000000000000"/>
              </a:rPr>
              <a:t>বক্কর</a:t>
            </a:r>
            <a:r>
              <a:rPr lang="en-US" sz="3200" b="1" dirty="0" smtClean="0">
                <a:latin typeface="NikoshBAN" panose="02000000000000000000"/>
              </a:rPr>
              <a:t> ( </a:t>
            </a:r>
            <a:r>
              <a:rPr lang="en-US" sz="3200" b="1" dirty="0" err="1" smtClean="0">
                <a:latin typeface="NikoshBAN" panose="02000000000000000000"/>
              </a:rPr>
              <a:t>রা</a:t>
            </a:r>
            <a:r>
              <a:rPr lang="en-US" sz="3200" b="1" dirty="0" smtClean="0">
                <a:latin typeface="NikoshBAN" panose="02000000000000000000"/>
              </a:rPr>
              <a:t>)</a:t>
            </a:r>
            <a:endParaRPr lang="en-US" sz="3200" b="1" dirty="0">
              <a:latin typeface="NikoshBAN" panose="0200000000000000000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" b="8756"/>
          <a:stretch/>
        </p:blipFill>
        <p:spPr>
          <a:xfrm>
            <a:off x="3655906" y="2599006"/>
            <a:ext cx="1173480" cy="1099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1382" y="3467240"/>
            <a:ext cx="676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NikoshBAN" panose="02000000000000000000"/>
              </a:rPr>
              <a:t>হজরত</a:t>
            </a:r>
            <a:r>
              <a:rPr lang="en-US" sz="1600" b="1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NikoshBAN" panose="02000000000000000000"/>
              </a:rPr>
              <a:t>আবু</a:t>
            </a:r>
            <a:r>
              <a:rPr lang="en-US" sz="1600" b="1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NikoshBAN" panose="02000000000000000000"/>
              </a:rPr>
              <a:t>বকর</a:t>
            </a:r>
            <a:r>
              <a:rPr lang="en-US" sz="1600" b="1" dirty="0" smtClean="0">
                <a:solidFill>
                  <a:schemeClr val="bg1"/>
                </a:solidFill>
                <a:latin typeface="NikoshBAN" panose="0200000000000000000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NikoshBAN" panose="02000000000000000000"/>
              </a:rPr>
              <a:t>রা</a:t>
            </a:r>
            <a:r>
              <a:rPr lang="en-US" sz="1600" b="1" dirty="0" smtClean="0">
                <a:solidFill>
                  <a:schemeClr val="bg1"/>
                </a:solidFill>
                <a:latin typeface="NikoshBAN" panose="02000000000000000000"/>
              </a:rPr>
              <a:t>) …………</a:t>
            </a:r>
            <a:r>
              <a:rPr lang="en-US" sz="1600" b="1" dirty="0" err="1" smtClean="0">
                <a:solidFill>
                  <a:schemeClr val="bg1"/>
                </a:solidFill>
                <a:latin typeface="NikoshBAN" panose="02000000000000000000"/>
              </a:rPr>
              <a:t>এই</a:t>
            </a:r>
            <a:r>
              <a:rPr lang="en-US" sz="1600" b="1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NikoshBAN" panose="02000000000000000000"/>
              </a:rPr>
              <a:t>শাস্তি</a:t>
            </a:r>
            <a:r>
              <a:rPr lang="en-US" sz="1600" b="1" dirty="0" smtClean="0">
                <a:solidFill>
                  <a:schemeClr val="bg1"/>
                </a:solidFill>
                <a:latin typeface="NikoshBAN" panose="02000000000000000000"/>
              </a:rPr>
              <a:t>।</a:t>
            </a:r>
            <a:endParaRPr lang="en-US" sz="1600" b="1" dirty="0">
              <a:solidFill>
                <a:schemeClr val="bg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68865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-3.7037E-7 L -1.25E-6 -3.7037E-7 C -0.00169 -0.00602 -0.00352 -0.01181 -0.00508 -0.01783 C -0.0056 -0.01991 -0.0056 -0.02246 -0.00625 -0.02454 C -0.00768 -0.02917 -0.0112 -0.03773 -0.0112 -0.03773 C -0.00873 -0.03935 -0.00625 -0.04236 -0.00378 -0.03773 C -0.00287 -0.03611 -0.003 -0.03334 -0.00248 -0.03125 C -0.00508 -0.02963 -0.00755 -0.02662 -0.01003 -0.03125 C -0.01094 -0.03287 -0.01081 -0.03565 -0.0112 -0.03773 C -0.01081 -0.04074 -0.01055 -0.04375 -0.01003 -0.04676 C -0.00964 -0.04884 -0.0099 -0.05209 -0.00873 -0.05324 C -0.00664 -0.05602 -0.0013 -0.05787 -0.0013 -0.05787 C 0.00117 -0.05695 0.00403 -0.05787 0.00625 -0.05556 C 0.00742 -0.0544 0.00742 -0.05116 0.00742 -0.04884 C 0.00742 -0.04144 0.0069 -0.03403 0.00625 -0.02662 C 0.00599 -0.02431 0.00586 -0.02199 0.00495 -0.02014 C 0.00403 -0.01806 0.00247 -0.01713 0.00117 -0.01551 C -0.00117 -0.00903 -0.00143 -0.00764 -0.00508 -0.00232 C -0.00612 -0.0007 -0.00755 0.00069 -0.00873 0.00208 C -0.00755 0.00278 -0.00638 0.00416 -0.00508 0.0044 C 0.00169 0.00555 0.00846 0.00393 0.01497 0.00648 C 0.01797 0.00787 0.01992 0.0125 0.02252 0.01551 L 0.02617 0.01991 C 0.02539 0.01412 0.02304 -0.00486 0.02122 -0.01111 C 0.02044 -0.01412 0.0194 -0.0169 0.01875 -0.02014 C 0.01771 -0.02431 0.01706 -0.02894 0.01627 -0.03334 L 0.01497 -0.04005 C 0.01458 -0.04236 0.0125 -0.04722 0.01367 -0.04676 L 0.01992 -0.04445 C 0.02083 -0.04005 0.02318 -0.03565 0.02252 -0.03125 C 0.022 -0.02824 0.02226 -0.02477 0.02122 -0.02222 C 0.01745 -0.01273 0.01458 -0.00996 0.01002 -0.00463 C 0.01627 -0.00371 0.02252 -0.00417 0.02877 -0.00232 C 0.03021 -0.00185 0.03099 0.00278 0.03242 0.00208 C 0.03372 0.00162 0.03333 -0.00232 0.03372 -0.00463 C 0.03411 -0.02014 0.03242 -0.03634 0.03502 -0.05116 C 0.03581 -0.05556 0.04023 -0.05301 0.04245 -0.05556 C 0.04726 -0.06134 0.04479 -0.05926 0.05 -0.06227 C 0.05299 -0.06088 0.05651 -0.06042 0.05872 -0.05556 C 0.0595 -0.05371 0.0595 -0.05116 0.06002 -0.04884 C 0.05807 -0.03565 0.05989 -0.04329 0.05495 -0.03125 C 0.05416 -0.02894 0.05364 -0.02616 0.05247 -0.02454 C 0.05143 -0.02292 0.05 -0.02315 0.0487 -0.02222 C 0.047 -0.02107 0.04544 -0.01898 0.04375 -0.01783 C 0.04127 -0.01621 0.0362 -0.01343 0.0362 -0.01343 C 0.0375 -0.01181 0.03854 -0.00926 0.03997 -0.00903 C 0.04661 -0.00718 0.05338 -0.00787 0.06002 -0.00671 C 0.06172 -0.00648 0.06328 -0.00533 0.06497 -0.00463 C 0.06458 -0.01019 0.0638 -0.02246 0.0625 -0.02894 C 0.05755 -0.05209 0.06198 -0.02384 0.05872 -0.04676 C 0.05911 -0.05116 0.05833 -0.05671 0.06002 -0.05996 C 0.06172 -0.06343 0.06745 -0.06435 0.06745 -0.06435 C 0.07044 -0.06366 0.07331 -0.0632 0.07617 -0.06227 C 0.07747 -0.06181 0.07903 -0.06158 0.07995 -0.05996 C 0.08086 -0.05834 0.08047 -0.05533 0.08125 -0.05324 C 0.08216 -0.0507 0.08372 -0.04884 0.08502 -0.04676 C 0.08802 -0.03056 0.08815 -0.03796 0.0862 -0.02454 C 0.08372 -0.02523 0.08047 -0.02361 0.07877 -0.02662 C 0.07747 -0.02894 0.07956 -0.03264 0.07995 -0.03565 C 0.08047 -0.03935 0.08008 -0.04352 0.08125 -0.04676 C 0.08229 -0.04977 0.08463 -0.05093 0.0862 -0.05324 C 0.09219 -0.0625 0.08737 -0.05857 0.09375 -0.06227 C 0.09544 -0.06158 0.09726 -0.06181 0.0987 -0.05996 C 0.1013 -0.05695 0.10182 -0.04884 0.10247 -0.04445 C 0.10208 -0.03704 0.10182 -0.02963 0.10117 -0.02222 C 0.10104 -0.01991 0.10091 -0.01736 0.1 -0.01551 C 0.09778 -0.01181 0.09492 -0.00972 0.09245 -0.00671 C 0.08724 -0.0007 0.09023 -0.00301 0.08372 -3.7037E-7 C 0.07474 -0.00162 0.07174 0.00347 0.06875 -0.00903 C 0.0681 -0.01181 0.06784 -0.01482 0.06745 -0.01783 C 0.06784 -0.03033 0.06719 -0.04329 0.06875 -0.05556 C 0.06901 -0.05787 0.07122 -0.05787 0.07252 -0.05787 C 0.0875 -0.05787 0.10247 -0.05625 0.11745 -0.05556 C 0.12044 -0.05486 0.12331 -0.0544 0.12617 -0.05324 C 0.12969 -0.05232 0.13177 -0.0507 0.13502 -0.04884 C 0.13541 -0.04676 0.13685 -0.04445 0.1362 -0.04236 C 0.13568 -0.04005 0.13359 -0.04144 0.13242 -0.04005 C 0.13099 -0.0382 0.12995 -0.03565 0.12877 -0.03334 C 0.12617 -0.03403 0.12213 -0.03982 0.12122 -0.03565 C 0.12005 -0.03056 0.12526 -0.02732 0.12617 -0.02222 L 0.12747 -0.01551 C 0.12708 -0.01181 0.12812 -0.00648 0.12617 -0.00463 C 0.12396 -0.00232 0.12122 -0.00579 0.11875 -0.00671 C 0.11484 -0.00834 0.11458 -0.00949 0.1112 -0.01343 C 0.11041 -0.01644 0.10963 -0.01945 0.10872 -0.02222 C 0.10716 -0.02685 0.10377 -0.03565 0.10377 -0.03565 C 0.10495 -0.03704 0.10599 -0.04005 0.10742 -0.04005 C 0.10898 -0.04005 0.10989 -0.03658 0.1112 -0.03565 C 0.11367 -0.0338 0.11627 -0.03264 0.11875 -0.03125 L 0.12252 -0.02894 C 0.1237 -0.02824 0.12487 -0.02709 0.12617 -0.02662 L 0.1362 -0.02454 C 0.15286 -0.00972 0.13203 -0.02755 0.14492 -0.01783 C 0.14935 -0.01435 0.15 -0.01343 0.15377 -0.00903 C 0.15456 -0.00671 0.1556 -0.00463 0.15625 -0.00232 C 0.15677 -0.00023 0.15833 0.00602 0.15742 0.0044 C 0.15234 -0.00486 0.15325 -0.00857 0.15 -0.01783 C 0.14883 -0.02107 0.14752 -0.02384 0.14622 -0.02662 L 0.14375 -0.04005 L 0.14245 -0.04676 C 0.15143 -0.05209 0.14778 -0.04861 0.15377 -0.05556 C 0.15599 -0.04375 0.15508 -0.05278 0.15247 -0.03565 C 0.15195 -0.03195 0.15195 -0.02801 0.15117 -0.02454 C 0.14987 -0.01829 0.14739 -0.01296 0.14622 -0.00671 L 0.14375 0.00648 C 0.14401 0.00116 0.14518 -0.02361 0.14622 -0.03125 C 0.14687 -0.03565 0.14648 -0.0419 0.1487 -0.04445 L 0.15247 -0.04884 C 0.15794 -0.04815 0.16354 -0.04931 0.16875 -0.04676 C 0.16992 -0.04607 0.16992 -0.04236 0.16992 -0.04005 C 0.16992 -0.02778 0.17031 -0.02199 0.16497 -0.01551 C 0.16393 -0.01435 0.1625 -0.01412 0.1612 -0.01343 C 0.1625 -0.01273 0.16367 -0.01181 0.16497 -0.01111 C 0.16914 -0.00903 0.17187 -0.00834 0.17617 -0.00671 C 0.17747 -0.00533 0.1789 -0.00417 0.17995 -0.00232 C 0.18099 -0.00046 0.18242 0.00694 0.18242 0.0044 C 0.18242 -0.00023 0.18086 -0.00463 0.17995 -0.00903 C 0.17956 -0.01111 0.17903 -0.01343 0.17877 -0.01551 C 0.17786 -0.02153 0.17799 -0.02824 0.17617 -0.03334 L 0.17252 -0.04445 C 0.172 -0.04954 0.17031 -0.06505 0.17122 -0.05996 C 0.17252 -0.05278 0.17239 -0.04491 0.1737 -0.03773 C 0.17409 -0.03565 0.17461 -0.03334 0.175 -0.03125 C 0.17539 -0.02824 0.17578 -0.02523 0.17617 -0.02222 C 0.17656 -0.02014 0.17708 -0.01783 0.17747 -0.01551 C 0.17669 -0.00533 0.1776 0.00602 0.175 0.01551 C 0.17383 0.01967 0.16745 0.01991 0.16745 0.01991 C 0.16627 0.01921 0.16471 0.01921 0.16367 0.01759 C 0.16146 0.01458 0.16081 0.00879 0.16002 0.0044 C 0.16041 0.00208 0.16028 -0.0007 0.1612 -0.00232 C 0.1638 -0.00695 0.16888 -0.00324 0.17122 -0.00232 C 0.172 -3.7037E-7 0.17265 0.00254 0.1737 0.0044 C 0.17474 0.00625 0.17656 0.00671 0.17747 0.00879 C 0.17825 0.01065 0.17786 0.01366 0.17877 0.01551 C 0.18463 0.02893 0.18385 0.02731 0.18997 0.03102 C 0.19713 0.0118 0.18854 0.03611 0.19375 0.01759 C 0.1944 0.01528 0.19557 0.01342 0.19622 0.01111 C 0.19726 0.00671 0.19791 0.00208 0.1987 -0.00232 L 0.2 -0.00903 C 0.19909 -0.01644 0.19883 -0.02408 0.19752 -0.03125 C 0.197 -0.03334 0.19674 -0.03565 0.19622 -0.03773 C 0.19557 -0.04028 0.19492 -0.04283 0.19375 -0.04445 C 0.19271 -0.04584 0.19127 -0.04584 0.18997 -0.04676 C 0.2013 -0.05347 0.18333 -0.04306 0.2 -0.05116 C 0.20247 -0.05232 0.20742 -0.05556 0.20742 -0.05556 C 0.20833 -0.05324 0.20989 -0.05162 0.20989 -0.04884 C 0.20989 -0.04491 0.2082 -0.04144 0.20742 -0.03773 C 0.20703 -0.03565 0.2069 -0.0331 0.20625 -0.03125 C 0.20521 -0.02847 0.20364 -0.02685 0.20247 -0.02454 C 0.20104 -0.02176 0.19987 -0.01875 0.1987 -0.01551 C 0.197 -0.01134 0.19375 -0.00232 0.19375 -0.00232 C 0.19544 -0.00162 0.197 0.00023 0.1987 -3.7037E-7 C 0.2013 -0.00046 0.20625 -0.00463 0.20625 -0.00463 C 0.21041 -0.00371 0.21458 -0.00347 0.21875 -0.00232 C 0.22005 -0.00185 0.22213 0.00231 0.22239 -3.7037E-7 C 0.22331 -0.00718 0.21927 -0.01435 0.21745 -0.02014 C 0.21653 -0.02292 0.21575 -0.02593 0.21497 -0.02894 C 0.21458 -0.03496 0.21432 -0.04074 0.21367 -0.04676 C 0.21302 -0.05417 0.21081 -0.05903 0.21367 -0.06667 C 0.21445 -0.06852 0.21614 -0.06829 0.21745 -0.06898 L 0.22747 -0.07338 C 0.22995 -0.07269 0.23268 -0.07315 0.23489 -0.07107 C 0.23958 -0.0669 0.23672 -0.05579 0.23489 -0.05116 C 0.23151 -0.0419 0.22825 -0.03866 0.2237 -0.03334 C 0.23437 -0.02084 0.21719 -0.03959 0.2362 -0.02662 C 0.23906 -0.02477 0.24375 -0.01783 0.24375 -0.01783 C 0.24453 -0.01551 0.24557 -0.01366 0.24622 -0.01111 C 0.24674 -0.00903 0.24883 -0.00463 0.24739 -0.00463 C 0.24609 -0.00463 0.24179 -0.01574 0.24114 -0.01783 C 0.24023 -0.0213 0.23919 -0.03009 0.23867 -0.03334 C 0.23828 -0.03565 0.23789 -0.03773 0.2375 -0.04005 C 0.2401 -0.04329 0.24661 -0.05301 0.25 -0.04236 C 0.25195 -0.03565 0.25052 -0.02662 0.2487 -0.02014 C 0.24765 -0.01644 0.2444 -0.01736 0.24245 -0.01551 C 0.24114 -0.01435 0.2401 -0.01227 0.23867 -0.01111 C 0.22526 -0.0007 0.23594 -0.01227 0.22747 -0.00232 C 0.22825 -3.7037E-7 0.22877 0.00278 0.22995 0.0044 C 0.23099 0.00579 0.23255 0.00555 0.23372 0.00648 C 0.23502 0.00787 0.23607 0.00972 0.2375 0.01111 C 0.24778 0.02014 0.23424 0.00486 0.24492 0.01759 C 0.25065 0.03287 0.25091 0.03704 0.2487 0.01991 C 0.24818 0.01597 0.24713 0.00833 0.24622 0.0044 C 0.24544 0.00139 0.24453 -0.00162 0.24375 -0.00463 C 0.24375 -0.00463 0.2401 -0.02986 0.24492 -0.03334 C 0.24635 -0.03426 0.24739 -0.03033 0.2487 -0.02894 C 0.25104 -0.01667 0.25208 -0.01366 0.2487 0.0044 C 0.24818 0.00694 0.24687 0.00023 0.24622 -0.00232 C 0.24453 -0.00926 0.24349 -0.01713 0.24245 -0.02454 C 0.24323 -0.03125 0.24414 -0.03773 0.24492 -0.04445 C 0.24531 -0.04746 0.24505 -0.05116 0.24622 -0.05324 C 0.24818 -0.05741 0.25364 -0.06227 0.25364 -0.06227 C 0.25573 -0.06158 0.2582 -0.06204 0.25989 -0.05996 C 0.26276 -0.05671 0.26002 -0.04097 0.25989 -0.04005 C 0.25911 -0.0338 0.25625 -0.02315 0.25364 -0.02014 L 0.25 -0.01551 C 0.24948 -0.01343 0.24739 -0.00972 0.2487 -0.00903 C 0.2539 -0.00602 0.2595 -0.00787 0.26497 -0.00671 C 0.26627 -0.00648 0.26745 -0.00509 0.26875 -0.00463 L 0.27864 -3.7037E-7 C 0.28034 0.0044 0.28424 0.01852 0.28372 0.01319 C 0.28333 0.00949 0.28281 0.00579 0.28242 0.00208 C 0.2819 -0.00371 0.2819 -0.00972 0.28125 -0.01551 C 0.2806 -0.02014 0.27956 -0.02454 0.27864 -0.02894 L 0.27747 -0.03565 C 0.27656 -0.03195 0.27578 -0.02824 0.275 -0.02454 C 0.27448 -0.02222 0.27422 -0.01991 0.2737 -0.01783 C 0.27174 -0.00972 0.26953 -0.00162 0.26745 0.00648 C 0.26367 0.04004 0.26849 -0.00162 0.26497 0.02662 C 0.26445 0.03032 0.26432 0.03403 0.26367 0.03773 C 0.26302 0.04143 0.26198 0.04491 0.2612 0.04884 C 0.26068 0.05092 0.26041 0.05324 0.25989 0.05532 C 0.2595 0.06065 0.2595 0.06597 0.25872 0.07083 C 0.25833 0.07361 0.25547 0.08009 0.25625 0.07754 C 0.26002 0.06412 0.26054 0.06342 0.26497 0.05324 C 0.26536 0.05092 0.26562 0.04861 0.26614 0.04653 C 0.26771 0.0412 0.2707 0.03611 0.27239 0.03102 C 0.28268 0.00092 0.26653 0.0375 0.2862 -0.00903 C 0.28763 -0.01227 0.28971 -0.01459 0.29114 -0.01783 C 0.29648 -0.02871 0.2914 -0.01991 0.29492 -0.03125 C 0.29635 -0.03588 0.3 -0.04445 0.3 -0.04445 C 0.29948 -0.04144 0.29896 -0.03866 0.2987 -0.03565 C 0.29726 -0.02107 0.29818 -0.02269 0.29622 -0.01111 C 0.29544 -0.00671 0.29375 0.00208 0.29375 0.00208 C 0.29414 0.00579 0.29375 0.01018 0.29492 0.01319 C 0.29609 0.01597 0.29831 0.01597 0.3 0.01759 C 0.3013 0.01898 0.30247 0.0206 0.30364 0.02222 C 0.30482 0.0125 0.30573 0.00555 0.30625 -0.00463 C 0.30677 -0.01551 0.30677 -0.02685 0.30742 -0.03773 C 0.30755 -0.04005 0.30781 -0.04283 0.30872 -0.04445 C 0.31081 -0.04815 0.31341 -0.05162 0.31614 -0.05324 L 0.3237 -0.05787 C 0.32539 -0.05695 0.3276 -0.05787 0.32864 -0.05556 C 0.33047 -0.05209 0.32864 -0.04306 0.33125 -0.04236 L 0.3375 -0.04005 C 0.33581 -0.03935 0.33398 -0.03912 0.33242 -0.03773 C 0.33099 -0.03658 0.32435 -0.02755 0.3237 -0.02662 C 0.32122 -0.02361 0.31614 -0.01783 0.31614 -0.01783 C 0.32057 -0.00602 0.31719 -0.01181 0.32864 -0.00671 L 0.33372 -0.00463 C 0.33502 -0.00278 0.34036 0.0044 0.34245 0.00208 C 0.34388 0.00046 0.34323 -0.00371 0.34375 -0.00671 C 0.34414 -0.02894 0.34323 -0.05139 0.34492 -0.07338 C 0.34518 -0.0757 0.34778 -0.07269 0.3487 -0.07107 C 0.34961 -0.06945 0.34948 -0.06667 0.35 -0.06435 C 0.35039 -0.05857 0.35078 -0.05255 0.35117 -0.04676 C 0.35247 -0.03148 0.35403 -0.02917 0.35 -0.04005 C 0.35078 -0.04236 0.35182 -0.04421 0.35247 -0.04676 C 0.35351 -0.05093 0.35495 -0.05996 0.35495 -0.05996 C 0.3638 -0.05463 0.36028 -0.0581 0.36614 -0.05116 C 0.36706 -0.04884 0.3681 -0.04699 0.36875 -0.04445 C 0.36979 -0.04028 0.37122 -0.03125 0.37122 -0.03125 C 0.3707 -0.02546 0.37044 -0.01505 0.36875 -0.00903 C 0.36797 -0.00648 0.36719 -0.0044 0.36614 -0.00232 C 0.35716 0.01574 0.35781 0.01597 0.35989 0.0044 C 0.36041 -0.00162 0.36081 -0.00741 0.3612 -0.01343 C 0.36302 -0.04792 0.35469 -0.06158 0.36745 -0.06667 C 0.36992 -0.06759 0.37239 -0.06852 0.375 -0.06898 C 0.38489 -0.07014 0.39492 -0.07037 0.40495 -0.07107 C 0.40924 -0.06597 0.41146 -0.06158 0.41614 -0.05996 C 0.41706 -0.05972 0.41784 -0.05996 0.41875 -0.05996 L 0.41875 -0.05996 L 0.41875 -0.05996 L 0.41875 -0.05996 L 0.41875 -0.05996 L 0.41875 -0.0599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" y="304800"/>
            <a:ext cx="10896600" cy="4303802"/>
            <a:chOff x="403860" y="304800"/>
            <a:chExt cx="11780520" cy="49296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" t="-1" b="12441"/>
            <a:stretch/>
          </p:blipFill>
          <p:spPr>
            <a:xfrm>
              <a:off x="403860" y="304800"/>
              <a:ext cx="11780520" cy="4929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01" r="12560" b="22159"/>
            <a:stretch/>
          </p:blipFill>
          <p:spPr>
            <a:xfrm>
              <a:off x="403860" y="1917018"/>
              <a:ext cx="4164330" cy="25450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6685" y="2468880"/>
              <a:ext cx="1224228" cy="17836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082" y="2914002"/>
              <a:ext cx="1792604" cy="179260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26996" y="4997214"/>
            <a:ext cx="1133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হজরত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আবু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বকর</a:t>
            </a:r>
            <a:r>
              <a:rPr lang="en-US" sz="2400" dirty="0" smtClean="0">
                <a:latin typeface="NikoshBAN" panose="02000000000000000000"/>
              </a:rPr>
              <a:t> (</a:t>
            </a:r>
            <a:r>
              <a:rPr lang="en-US" sz="2400" dirty="0" err="1" smtClean="0">
                <a:latin typeface="NikoshBAN" panose="02000000000000000000"/>
              </a:rPr>
              <a:t>রা</a:t>
            </a:r>
            <a:r>
              <a:rPr lang="en-US" sz="2400" dirty="0" smtClean="0">
                <a:latin typeface="NikoshBAN" panose="02000000000000000000"/>
              </a:rPr>
              <a:t>) </a:t>
            </a:r>
            <a:r>
              <a:rPr lang="en-US" sz="2400" dirty="0" err="1" smtClean="0">
                <a:latin typeface="NikoshBAN" panose="02000000000000000000"/>
              </a:rPr>
              <a:t>বললেন</a:t>
            </a:r>
            <a:r>
              <a:rPr lang="en-US" sz="2400" dirty="0" smtClean="0">
                <a:latin typeface="NikoshBAN" panose="02000000000000000000"/>
              </a:rPr>
              <a:t>, ‘</a:t>
            </a:r>
            <a:r>
              <a:rPr lang="en-US" sz="2400" dirty="0" err="1" smtClean="0">
                <a:latin typeface="NikoshBAN" panose="02000000000000000000"/>
              </a:rPr>
              <a:t>কী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করেছে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এই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যুবক</a:t>
            </a:r>
            <a:r>
              <a:rPr lang="en-US" sz="2400" dirty="0" smtClean="0">
                <a:latin typeface="NikoshBAN" panose="02000000000000000000"/>
              </a:rPr>
              <a:t>? </a:t>
            </a:r>
            <a:r>
              <a:rPr lang="en-US" sz="2400" dirty="0" err="1" smtClean="0">
                <a:latin typeface="NikoshBAN" panose="02000000000000000000"/>
              </a:rPr>
              <a:t>কেন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তাকে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শাস্তি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দেওয়া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হচ্ছে</a:t>
            </a:r>
            <a:r>
              <a:rPr lang="en-US" sz="2400" dirty="0" smtClean="0">
                <a:latin typeface="NikoshBAN" panose="0200000000000000000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1449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-1" b="12441"/>
          <a:stretch/>
        </p:blipFill>
        <p:spPr>
          <a:xfrm>
            <a:off x="152400" y="222478"/>
            <a:ext cx="11780520" cy="492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1" r="12560" b="22159"/>
          <a:stretch/>
        </p:blipFill>
        <p:spPr>
          <a:xfrm>
            <a:off x="152400" y="1834696"/>
            <a:ext cx="4164330" cy="2545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5225" y="2386558"/>
            <a:ext cx="1224228" cy="1783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22" y="2831680"/>
            <a:ext cx="1792604" cy="1792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656" y="5441774"/>
            <a:ext cx="1133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যুবকটির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মনিব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ক্রুদ্ধ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কণ্ঠে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বললেন</a:t>
            </a:r>
            <a:r>
              <a:rPr lang="en-US" sz="2400" dirty="0">
                <a:latin typeface="NikoshBAN" panose="02000000000000000000"/>
              </a:rPr>
              <a:t>, ‘এ </a:t>
            </a:r>
            <a:r>
              <a:rPr lang="en-US" sz="2400" dirty="0" err="1">
                <a:latin typeface="NikoshBAN" panose="02000000000000000000"/>
              </a:rPr>
              <a:t>আমার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ক্রীতদাস</a:t>
            </a:r>
            <a:r>
              <a:rPr lang="en-US" sz="2400" dirty="0">
                <a:latin typeface="NikoshBAN" panose="02000000000000000000"/>
              </a:rPr>
              <a:t>। </a:t>
            </a:r>
            <a:r>
              <a:rPr lang="en-US" sz="2400" dirty="0" err="1">
                <a:latin typeface="NikoshBAN" panose="02000000000000000000"/>
              </a:rPr>
              <a:t>সে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ইসলাম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গ্রহণ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করেছে</a:t>
            </a:r>
            <a:r>
              <a:rPr lang="en-US" sz="2400" dirty="0">
                <a:latin typeface="NikoshBAN" panose="02000000000000000000"/>
              </a:rPr>
              <a:t>। </a:t>
            </a:r>
            <a:r>
              <a:rPr lang="en-US" sz="2400" dirty="0" err="1">
                <a:latin typeface="NikoshBAN" panose="02000000000000000000"/>
              </a:rPr>
              <a:t>তাই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শাস্তি</a:t>
            </a:r>
            <a:r>
              <a:rPr lang="en-US" sz="2400" dirty="0">
                <a:latin typeface="NikoshBAN" panose="02000000000000000000"/>
              </a:rPr>
              <a:t>।’ </a:t>
            </a:r>
          </a:p>
        </p:txBody>
      </p:sp>
    </p:spTree>
    <p:extLst>
      <p:ext uri="{BB962C8B-B14F-4D97-AF65-F5344CB8AC3E}">
        <p14:creationId xmlns:p14="http://schemas.microsoft.com/office/powerpoint/2010/main" val="93997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1" y="527666"/>
            <a:ext cx="4386812" cy="5491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264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/>
              </a:rPr>
              <a:t>শিক্ষকের</a:t>
            </a:r>
            <a:r>
              <a:rPr lang="en-US" dirty="0" smtClean="0">
                <a:latin typeface="NikoshBAN" panose="02000000000000000000"/>
              </a:rPr>
              <a:t> </a:t>
            </a:r>
            <a:r>
              <a:rPr lang="en-US" dirty="0" err="1" smtClean="0">
                <a:latin typeface="NikoshBAN" panose="02000000000000000000"/>
              </a:rPr>
              <a:t>কাজ</a:t>
            </a:r>
            <a:r>
              <a:rPr lang="en-US" dirty="0" smtClean="0">
                <a:latin typeface="NikoshBAN" panose="02000000000000000000"/>
              </a:rPr>
              <a:t> 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7734" y="425539"/>
            <a:ext cx="514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/>
              </a:rPr>
              <a:t>হজরত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আবু</a:t>
            </a:r>
            <a:r>
              <a:rPr lang="en-US" sz="2800" b="1" dirty="0" smtClean="0">
                <a:latin typeface="NikoshBAN" panose="02000000000000000000"/>
              </a:rPr>
              <a:t> </a:t>
            </a:r>
            <a:r>
              <a:rPr lang="en-US" sz="2800" b="1" dirty="0" err="1" smtClean="0">
                <a:latin typeface="NikoshBAN" panose="02000000000000000000"/>
              </a:rPr>
              <a:t>বকর</a:t>
            </a:r>
            <a:r>
              <a:rPr lang="en-US" sz="2800" b="1" dirty="0" smtClean="0">
                <a:latin typeface="NikoshBAN" panose="02000000000000000000"/>
              </a:rPr>
              <a:t> (</a:t>
            </a:r>
            <a:r>
              <a:rPr lang="en-US" sz="2800" b="1" dirty="0" err="1" smtClean="0">
                <a:latin typeface="NikoshBAN" panose="02000000000000000000"/>
              </a:rPr>
              <a:t>রা</a:t>
            </a:r>
            <a:r>
              <a:rPr lang="en-US" sz="2800" b="1" dirty="0" smtClean="0">
                <a:latin typeface="NikoshBAN" panose="02000000000000000000"/>
              </a:rPr>
              <a:t>) 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6913" y="1884076"/>
            <a:ext cx="6973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/>
              </a:rPr>
              <a:t>হজরত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আবু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বকর</a:t>
            </a:r>
            <a:r>
              <a:rPr lang="en-US" sz="2400" dirty="0" smtClean="0">
                <a:latin typeface="NikoshBAN" panose="02000000000000000000"/>
              </a:rPr>
              <a:t> (</a:t>
            </a:r>
            <a:r>
              <a:rPr lang="en-US" sz="2400" dirty="0" err="1" smtClean="0">
                <a:latin typeface="NikoshBAN" panose="02000000000000000000"/>
              </a:rPr>
              <a:t>রা</a:t>
            </a:r>
            <a:r>
              <a:rPr lang="en-US" sz="2400" dirty="0" smtClean="0">
                <a:latin typeface="NikoshBAN" panose="02000000000000000000"/>
              </a:rPr>
              <a:t>) </a:t>
            </a:r>
            <a:r>
              <a:rPr lang="en-US" sz="2400" dirty="0" err="1" smtClean="0">
                <a:latin typeface="NikoshBAN" panose="02000000000000000000"/>
              </a:rPr>
              <a:t>বললেন</a:t>
            </a:r>
            <a:r>
              <a:rPr lang="en-US" sz="2400" dirty="0" smtClean="0">
                <a:latin typeface="NikoshBAN" panose="02000000000000000000"/>
              </a:rPr>
              <a:t>, ‘</a:t>
            </a:r>
            <a:r>
              <a:rPr lang="en-US" sz="2400" dirty="0" err="1" smtClean="0">
                <a:latin typeface="NikoshBAN" panose="02000000000000000000"/>
              </a:rPr>
              <a:t>কী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করেছে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এই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যুবক</a:t>
            </a:r>
            <a:r>
              <a:rPr lang="en-US" sz="2400" dirty="0" smtClean="0">
                <a:latin typeface="NikoshBAN" panose="02000000000000000000"/>
              </a:rPr>
              <a:t>?</a:t>
            </a:r>
          </a:p>
          <a:p>
            <a:r>
              <a:rPr lang="en-US" sz="2400" dirty="0" err="1" smtClean="0">
                <a:latin typeface="NikoshBAN" panose="02000000000000000000"/>
              </a:rPr>
              <a:t>কেন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তাকে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শাস্তি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দেওয়া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হচ্ছে</a:t>
            </a:r>
            <a:r>
              <a:rPr lang="en-US" sz="2400" dirty="0" smtClean="0">
                <a:latin typeface="NikoshBAN" panose="02000000000000000000"/>
              </a:rPr>
              <a:t>?’ </a:t>
            </a:r>
            <a:r>
              <a:rPr lang="en-US" sz="2400" dirty="0" err="1" smtClean="0">
                <a:latin typeface="NikoshBAN" panose="02000000000000000000"/>
              </a:rPr>
              <a:t>যুবকটির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মনিব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ক্রুদ্ধ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কণ্ঠে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বললেন</a:t>
            </a:r>
            <a:r>
              <a:rPr lang="en-US" sz="2400" dirty="0" smtClean="0">
                <a:latin typeface="NikoshBAN" panose="02000000000000000000"/>
              </a:rPr>
              <a:t>, ‘এ </a:t>
            </a:r>
            <a:r>
              <a:rPr lang="en-US" sz="2400" dirty="0" err="1" smtClean="0">
                <a:latin typeface="NikoshBAN" panose="02000000000000000000"/>
              </a:rPr>
              <a:t>আমার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ক্রীতদাস</a:t>
            </a:r>
            <a:r>
              <a:rPr lang="en-US" sz="2400" dirty="0" smtClean="0">
                <a:latin typeface="NikoshBAN" panose="02000000000000000000"/>
              </a:rPr>
              <a:t>। </a:t>
            </a:r>
            <a:r>
              <a:rPr lang="en-US" sz="2400" dirty="0" err="1" smtClean="0">
                <a:latin typeface="NikoshBAN" panose="02000000000000000000"/>
              </a:rPr>
              <a:t>সে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ইসলাম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গ্রহণ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করেছে</a:t>
            </a:r>
            <a:r>
              <a:rPr lang="en-US" sz="2400" dirty="0" smtClean="0">
                <a:latin typeface="NikoshBAN" panose="02000000000000000000"/>
              </a:rPr>
              <a:t>। </a:t>
            </a:r>
            <a:r>
              <a:rPr lang="en-US" sz="2400" dirty="0" err="1" smtClean="0">
                <a:latin typeface="NikoshBAN" panose="02000000000000000000"/>
              </a:rPr>
              <a:t>তাই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এই</a:t>
            </a:r>
            <a:r>
              <a:rPr lang="en-US" sz="2400" dirty="0" smtClean="0">
                <a:latin typeface="NikoshBAN" panose="02000000000000000000"/>
              </a:rPr>
              <a:t> </a:t>
            </a:r>
            <a:r>
              <a:rPr lang="en-US" sz="2400" dirty="0" err="1" smtClean="0">
                <a:latin typeface="NikoshBAN" panose="02000000000000000000"/>
              </a:rPr>
              <a:t>শাস্তি</a:t>
            </a:r>
            <a:r>
              <a:rPr lang="en-US" sz="2400" dirty="0" smtClean="0">
                <a:latin typeface="NikoshBAN" panose="02000000000000000000"/>
              </a:rPr>
              <a:t>।’ </a:t>
            </a:r>
            <a:endParaRPr lang="en-US" sz="2400" dirty="0">
              <a:latin typeface="NikoshBAN" panose="02000000000000000000"/>
            </a:endParaRPr>
          </a:p>
        </p:txBody>
      </p:sp>
      <p:pic>
        <p:nvPicPr>
          <p:cNvPr id="2" name="Voice 08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8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4464" y="38234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" y="687149"/>
            <a:ext cx="53625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5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42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 (1)</Template>
  <TotalTime>4987</TotalTime>
  <Words>413</Words>
  <Application>Microsoft Office PowerPoint</Application>
  <PresentationFormat>Widescreen</PresentationFormat>
  <Paragraphs>98</Paragraphs>
  <Slides>18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ABC-DhakaSoft-Normal</vt:lpstr>
      <vt:lpstr>Arial</vt:lpstr>
      <vt:lpstr>Calibri</vt:lpstr>
      <vt:lpstr>Calibri Light</vt:lpstr>
      <vt:lpstr>Kalpurush</vt:lpstr>
      <vt:lpstr>NikoshBAN</vt:lpstr>
      <vt:lpstr>SutonnyMJ</vt:lpstr>
      <vt:lpstr>Times New Roman</vt:lpstr>
      <vt:lpstr>Vrinda</vt:lpstr>
      <vt:lpstr>Wingdings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Mohammadpur AG GPS</cp:lastModifiedBy>
  <cp:revision>376</cp:revision>
  <dcterms:created xsi:type="dcterms:W3CDTF">2021-07-26T10:09:43Z</dcterms:created>
  <dcterms:modified xsi:type="dcterms:W3CDTF">2026-06-07T11:02:38Z</dcterms:modified>
</cp:coreProperties>
</file>