
<file path=[Content_Types].xml><?xml version="1.0" encoding="utf-8"?>
<Types xmlns="http://schemas.openxmlformats.org/package/2006/content-types">
  <Default Extension="jfif" ContentType="image/jpeg"/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75" r:id="rId5"/>
    <p:sldId id="276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71" r:id="rId15"/>
    <p:sldId id="272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18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BAB37C-476C-4D0F-A974-E14C5B52D006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5B6F0F2C-678B-4482-AAF6-984273D5E725}">
      <dgm:prSet phldrT="[Text]" custT="1"/>
      <dgm:spPr/>
      <dgm:t>
        <a:bodyPr/>
        <a:lstStyle/>
        <a:p>
          <a:r>
            <a:rPr lang="bn-BD" sz="3200" dirty="0" smtClean="0">
              <a:solidFill>
                <a:schemeClr val="tx1"/>
              </a:solidFill>
            </a:rPr>
            <a:t>কেন ঐতিহাসিক স্থান সংরক্ষণ প্রয়োজন?</a:t>
          </a:r>
          <a:endParaRPr lang="en-US" sz="3200" dirty="0">
            <a:solidFill>
              <a:schemeClr val="tx1"/>
            </a:solidFill>
          </a:endParaRPr>
        </a:p>
      </dgm:t>
    </dgm:pt>
    <dgm:pt modelId="{20D7E938-1FC5-44AF-9B3D-A046F603A7C8}" type="parTrans" cxnId="{C03C866B-EE9A-48E7-90A1-C51997527BB6}">
      <dgm:prSet/>
      <dgm:spPr/>
      <dgm:t>
        <a:bodyPr/>
        <a:lstStyle/>
        <a:p>
          <a:endParaRPr lang="en-US"/>
        </a:p>
      </dgm:t>
    </dgm:pt>
    <dgm:pt modelId="{4E4C07F5-FD48-4B8A-9E43-D88354419415}" type="sibTrans" cxnId="{C03C866B-EE9A-48E7-90A1-C51997527BB6}">
      <dgm:prSet/>
      <dgm:spPr/>
      <dgm:t>
        <a:bodyPr/>
        <a:lstStyle/>
        <a:p>
          <a:endParaRPr lang="en-US"/>
        </a:p>
      </dgm:t>
    </dgm:pt>
    <dgm:pt modelId="{DF12022B-634E-4966-AA9C-F2694D7A8D19}">
      <dgm:prSet phldrT="[Text]" custT="1"/>
      <dgm:spPr/>
      <dgm:t>
        <a:bodyPr/>
        <a:lstStyle/>
        <a:p>
          <a:r>
            <a:rPr lang="bn-BD" sz="3200" dirty="0" smtClean="0"/>
            <a:t>আলোচনা কর।</a:t>
          </a:r>
          <a:endParaRPr lang="en-US" sz="3200" dirty="0"/>
        </a:p>
      </dgm:t>
    </dgm:pt>
    <dgm:pt modelId="{BFEC240C-9A62-4F2A-9608-CD6BA4B72424}" type="parTrans" cxnId="{E2CE56EE-FE2A-4277-9B53-020750BF3FF5}">
      <dgm:prSet/>
      <dgm:spPr/>
      <dgm:t>
        <a:bodyPr/>
        <a:lstStyle/>
        <a:p>
          <a:endParaRPr lang="en-US"/>
        </a:p>
      </dgm:t>
    </dgm:pt>
    <dgm:pt modelId="{E585C778-C52E-4EC3-9F8D-7C6251C2C310}" type="sibTrans" cxnId="{E2CE56EE-FE2A-4277-9B53-020750BF3FF5}">
      <dgm:prSet/>
      <dgm:spPr/>
      <dgm:t>
        <a:bodyPr/>
        <a:lstStyle/>
        <a:p>
          <a:endParaRPr lang="en-US"/>
        </a:p>
      </dgm:t>
    </dgm:pt>
    <dgm:pt modelId="{600B432E-DCBE-400B-9508-2709B4020FCF}">
      <dgm:prSet phldrT="[Text]" custT="1"/>
      <dgm:spPr/>
      <dgm:t>
        <a:bodyPr/>
        <a:lstStyle/>
        <a:p>
          <a:r>
            <a:rPr lang="bn-BD" sz="3200" dirty="0" smtClean="0"/>
            <a:t>দলনেতা উত্তর জানাবে। </a:t>
          </a:r>
          <a:endParaRPr lang="en-US" sz="3200" dirty="0"/>
        </a:p>
      </dgm:t>
    </dgm:pt>
    <dgm:pt modelId="{EE85AF99-B832-4F24-A754-660FD8A11A3F}" type="parTrans" cxnId="{98A2235B-8985-42AB-AB0E-44C28FFF1118}">
      <dgm:prSet/>
      <dgm:spPr/>
      <dgm:t>
        <a:bodyPr/>
        <a:lstStyle/>
        <a:p>
          <a:endParaRPr lang="en-US"/>
        </a:p>
      </dgm:t>
    </dgm:pt>
    <dgm:pt modelId="{C8AD2174-8B4F-4B92-B5FE-96AE383C965D}" type="sibTrans" cxnId="{98A2235B-8985-42AB-AB0E-44C28FFF1118}">
      <dgm:prSet/>
      <dgm:spPr/>
      <dgm:t>
        <a:bodyPr/>
        <a:lstStyle/>
        <a:p>
          <a:endParaRPr lang="en-US"/>
        </a:p>
      </dgm:t>
    </dgm:pt>
    <dgm:pt modelId="{E7F03C05-BB39-436B-A6EF-CCD7FB16775B}" type="pres">
      <dgm:prSet presAssocID="{41BAB37C-476C-4D0F-A974-E14C5B52D006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2808568-13C8-4EDC-A9F7-2071CBFF88B9}" type="pres">
      <dgm:prSet presAssocID="{5B6F0F2C-678B-4482-AAF6-984273D5E725}" presName="comp" presStyleCnt="0"/>
      <dgm:spPr/>
    </dgm:pt>
    <dgm:pt modelId="{1CFDC016-49FF-403B-803D-5C22B01D89D6}" type="pres">
      <dgm:prSet presAssocID="{5B6F0F2C-678B-4482-AAF6-984273D5E725}" presName="box" presStyleLbl="node1" presStyleIdx="0" presStyleCnt="1"/>
      <dgm:spPr/>
      <dgm:t>
        <a:bodyPr/>
        <a:lstStyle/>
        <a:p>
          <a:endParaRPr lang="en-US"/>
        </a:p>
      </dgm:t>
    </dgm:pt>
    <dgm:pt modelId="{F91188DD-004A-4BDB-883B-A18505B811AA}" type="pres">
      <dgm:prSet presAssocID="{5B6F0F2C-678B-4482-AAF6-984273D5E725}" presName="img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3000" r="-73000"/>
          </a:stretch>
        </a:blipFill>
      </dgm:spPr>
      <dgm:t>
        <a:bodyPr/>
        <a:lstStyle/>
        <a:p>
          <a:endParaRPr lang="en-US"/>
        </a:p>
      </dgm:t>
    </dgm:pt>
    <dgm:pt modelId="{39EBB537-8468-49D0-A9B3-5A62BFBECE2A}" type="pres">
      <dgm:prSet presAssocID="{5B6F0F2C-678B-4482-AAF6-984273D5E725}" presName="text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C3FF545C-29C4-4FCC-AFE5-F460B377D0E5}" type="presOf" srcId="{5B6F0F2C-678B-4482-AAF6-984273D5E725}" destId="{1CFDC016-49FF-403B-803D-5C22B01D89D6}" srcOrd="0" destOrd="0" presId="urn:microsoft.com/office/officeart/2005/8/layout/vList4"/>
    <dgm:cxn modelId="{A73EDC82-AFC9-4813-8995-F4EB05986FA4}" type="presOf" srcId="{600B432E-DCBE-400B-9508-2709B4020FCF}" destId="{39EBB537-8468-49D0-A9B3-5A62BFBECE2A}" srcOrd="1" destOrd="2" presId="urn:microsoft.com/office/officeart/2005/8/layout/vList4"/>
    <dgm:cxn modelId="{A6E2B2FD-62DA-4A30-B820-11389C9E60F2}" type="presOf" srcId="{DF12022B-634E-4966-AA9C-F2694D7A8D19}" destId="{1CFDC016-49FF-403B-803D-5C22B01D89D6}" srcOrd="0" destOrd="1" presId="urn:microsoft.com/office/officeart/2005/8/layout/vList4"/>
    <dgm:cxn modelId="{CC5A78E3-8B8E-4D90-945A-B984096E1BB3}" type="presOf" srcId="{600B432E-DCBE-400B-9508-2709B4020FCF}" destId="{1CFDC016-49FF-403B-803D-5C22B01D89D6}" srcOrd="0" destOrd="2" presId="urn:microsoft.com/office/officeart/2005/8/layout/vList4"/>
    <dgm:cxn modelId="{465089AA-9E7D-4217-8704-A87C9CB95FAF}" type="presOf" srcId="{41BAB37C-476C-4D0F-A974-E14C5B52D006}" destId="{E7F03C05-BB39-436B-A6EF-CCD7FB16775B}" srcOrd="0" destOrd="0" presId="urn:microsoft.com/office/officeart/2005/8/layout/vList4"/>
    <dgm:cxn modelId="{98A2235B-8985-42AB-AB0E-44C28FFF1118}" srcId="{5B6F0F2C-678B-4482-AAF6-984273D5E725}" destId="{600B432E-DCBE-400B-9508-2709B4020FCF}" srcOrd="1" destOrd="0" parTransId="{EE85AF99-B832-4F24-A754-660FD8A11A3F}" sibTransId="{C8AD2174-8B4F-4B92-B5FE-96AE383C965D}"/>
    <dgm:cxn modelId="{A279A10B-DB4A-4EAA-A3FB-40BEC4F8CEB1}" type="presOf" srcId="{DF12022B-634E-4966-AA9C-F2694D7A8D19}" destId="{39EBB537-8468-49D0-A9B3-5A62BFBECE2A}" srcOrd="1" destOrd="1" presId="urn:microsoft.com/office/officeart/2005/8/layout/vList4"/>
    <dgm:cxn modelId="{C03C866B-EE9A-48E7-90A1-C51997527BB6}" srcId="{41BAB37C-476C-4D0F-A974-E14C5B52D006}" destId="{5B6F0F2C-678B-4482-AAF6-984273D5E725}" srcOrd="0" destOrd="0" parTransId="{20D7E938-1FC5-44AF-9B3D-A046F603A7C8}" sibTransId="{4E4C07F5-FD48-4B8A-9E43-D88354419415}"/>
    <dgm:cxn modelId="{E2CE56EE-FE2A-4277-9B53-020750BF3FF5}" srcId="{5B6F0F2C-678B-4482-AAF6-984273D5E725}" destId="{DF12022B-634E-4966-AA9C-F2694D7A8D19}" srcOrd="0" destOrd="0" parTransId="{BFEC240C-9A62-4F2A-9608-CD6BA4B72424}" sibTransId="{E585C778-C52E-4EC3-9F8D-7C6251C2C310}"/>
    <dgm:cxn modelId="{D02E1DA7-8D03-4A5D-9597-067CD174552B}" type="presOf" srcId="{5B6F0F2C-678B-4482-AAF6-984273D5E725}" destId="{39EBB537-8468-49D0-A9B3-5A62BFBECE2A}" srcOrd="1" destOrd="0" presId="urn:microsoft.com/office/officeart/2005/8/layout/vList4"/>
    <dgm:cxn modelId="{50A3E2C3-7A46-4349-8C3C-D9EFE32112BB}" type="presParOf" srcId="{E7F03C05-BB39-436B-A6EF-CCD7FB16775B}" destId="{72808568-13C8-4EDC-A9F7-2071CBFF88B9}" srcOrd="0" destOrd="0" presId="urn:microsoft.com/office/officeart/2005/8/layout/vList4"/>
    <dgm:cxn modelId="{4292C79D-2390-4968-B2CB-C41E7349BD7B}" type="presParOf" srcId="{72808568-13C8-4EDC-A9F7-2071CBFF88B9}" destId="{1CFDC016-49FF-403B-803D-5C22B01D89D6}" srcOrd="0" destOrd="0" presId="urn:microsoft.com/office/officeart/2005/8/layout/vList4"/>
    <dgm:cxn modelId="{DAD6C4D3-2DCD-4D47-A091-138DCAF13543}" type="presParOf" srcId="{72808568-13C8-4EDC-A9F7-2071CBFF88B9}" destId="{F91188DD-004A-4BDB-883B-A18505B811AA}" srcOrd="1" destOrd="0" presId="urn:microsoft.com/office/officeart/2005/8/layout/vList4"/>
    <dgm:cxn modelId="{33D7C014-98B9-495A-9C84-133ADCD7DAC8}" type="presParOf" srcId="{72808568-13C8-4EDC-A9F7-2071CBFF88B9}" destId="{39EBB537-8468-49D0-A9B3-5A62BFBECE2A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FDC016-49FF-403B-803D-5C22B01D89D6}">
      <dsp:nvSpPr>
        <dsp:cNvPr id="0" name=""/>
        <dsp:cNvSpPr/>
      </dsp:nvSpPr>
      <dsp:spPr>
        <a:xfrm>
          <a:off x="0" y="0"/>
          <a:ext cx="6096000" cy="406400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t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bn-BD" sz="3200" kern="1200" dirty="0" smtClean="0">
              <a:solidFill>
                <a:schemeClr val="tx1"/>
              </a:solidFill>
            </a:rPr>
            <a:t>কেন ঐতিহাসিক স্থান সংরক্ষণ প্রয়োজন?</a:t>
          </a:r>
          <a:endParaRPr lang="en-US" sz="3200" kern="1200" dirty="0">
            <a:solidFill>
              <a:schemeClr val="tx1"/>
            </a:solidFill>
          </a:endParaRPr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BD" sz="3200" kern="1200" dirty="0" smtClean="0"/>
            <a:t>আলোচনা কর।</a:t>
          </a:r>
          <a:endParaRPr lang="en-US" sz="3200" kern="1200" dirty="0"/>
        </a:p>
        <a:p>
          <a:pPr marL="285750" lvl="1" indent="-285750" algn="l" defTabSz="1422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bn-BD" sz="3200" kern="1200" dirty="0" smtClean="0"/>
            <a:t>দলনেতা উত্তর জানাবে। </a:t>
          </a:r>
          <a:endParaRPr lang="en-US" sz="3200" kern="1200" dirty="0"/>
        </a:p>
      </dsp:txBody>
      <dsp:txXfrm>
        <a:off x="1625600" y="0"/>
        <a:ext cx="4470400" cy="4064000"/>
      </dsp:txXfrm>
    </dsp:sp>
    <dsp:sp modelId="{F91188DD-004A-4BDB-883B-A18505B811AA}">
      <dsp:nvSpPr>
        <dsp:cNvPr id="0" name=""/>
        <dsp:cNvSpPr/>
      </dsp:nvSpPr>
      <dsp:spPr>
        <a:xfrm>
          <a:off x="406400" y="406400"/>
          <a:ext cx="1219200" cy="325120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73000" r="-7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152400"/>
            <a:ext cx="8763000" cy="6553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507409" y="1213009"/>
            <a:ext cx="7721987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166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স্বাগতম</a:t>
            </a:r>
            <a:endParaRPr lang="en-US" sz="16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2629" y="3664527"/>
            <a:ext cx="2794398" cy="2690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556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93274"/>
            <a:ext cx="8839200" cy="6477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447800" y="381000"/>
            <a:ext cx="450849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</a:rPr>
              <a:t>দলীয় কাজ</a:t>
            </a:r>
            <a:endParaRPr lang="en-US" sz="3600" dirty="0"/>
          </a:p>
        </p:txBody>
      </p: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175540772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285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6477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04800" y="533400"/>
            <a:ext cx="84582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FF0000"/>
                </a:solidFill>
              </a:rPr>
              <a:t>মূল্যায়ন-(প্রশ্নোত্তর)</a:t>
            </a:r>
          </a:p>
          <a:p>
            <a:r>
              <a:rPr lang="bn-BD" sz="2800" b="1" dirty="0" smtClean="0">
                <a:solidFill>
                  <a:srgbClr val="FF0000"/>
                </a:solidFill>
              </a:rPr>
              <a:t>১-ময়নামতি কোথায় অবস্থিত</a:t>
            </a:r>
            <a:r>
              <a:rPr lang="bn-BD" sz="4400" b="1" dirty="0" smtClean="0">
                <a:solidFill>
                  <a:srgbClr val="FF0000"/>
                </a:solidFill>
              </a:rPr>
              <a:t>?</a:t>
            </a:r>
            <a:endParaRPr lang="bn-BD" sz="4000" dirty="0" smtClean="0">
              <a:solidFill>
                <a:srgbClr val="002060"/>
              </a:solidFill>
            </a:endParaRPr>
          </a:p>
          <a:p>
            <a:r>
              <a:rPr lang="bn-BD" sz="4000" dirty="0" smtClean="0"/>
              <a:t>-</a:t>
            </a:r>
            <a:r>
              <a:rPr lang="bn-BD" sz="2400" dirty="0" smtClean="0"/>
              <a:t>কুমিল্লা জেলায়।</a:t>
            </a:r>
            <a:endParaRPr lang="en-US" sz="2400" dirty="0" smtClean="0"/>
          </a:p>
          <a:p>
            <a:r>
              <a:rPr lang="bn-BD" sz="4000" dirty="0" smtClean="0"/>
              <a:t/>
            </a:r>
            <a:br>
              <a:rPr lang="bn-BD" sz="4000" dirty="0" smtClean="0"/>
            </a:br>
            <a:r>
              <a:rPr lang="bn-BD" sz="3200" b="1" dirty="0" smtClean="0">
                <a:solidFill>
                  <a:srgbClr val="FF0000"/>
                </a:solidFill>
              </a:rPr>
              <a:t>২-সেখানে কি পাওয়া যায়</a:t>
            </a:r>
            <a:r>
              <a:rPr lang="bn-BD" sz="4400" b="1" dirty="0" smtClean="0">
                <a:solidFill>
                  <a:srgbClr val="FF0000"/>
                </a:solidFill>
              </a:rPr>
              <a:t>?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endParaRPr lang="bn-BD" sz="4400" dirty="0" smtClean="0"/>
          </a:p>
          <a:p>
            <a:r>
              <a:rPr lang="bn-BD" sz="2400" dirty="0" smtClean="0">
                <a:solidFill>
                  <a:srgbClr val="FF0000"/>
                </a:solidFill>
              </a:rPr>
              <a:t>-বৌদ্ধবিহার ও প্রত্নতাত্ত্বিক নিদর্শন।</a:t>
            </a:r>
            <a:endParaRPr lang="en-US" sz="2400" dirty="0" smtClean="0">
              <a:solidFill>
                <a:srgbClr val="FF0000"/>
              </a:solidFill>
            </a:endParaRPr>
          </a:p>
          <a:p>
            <a:endParaRPr lang="bn-BD" sz="2400" dirty="0" smtClean="0">
              <a:solidFill>
                <a:srgbClr val="FF0000"/>
              </a:solidFill>
            </a:endParaRPr>
          </a:p>
          <a:p>
            <a:r>
              <a:rPr lang="bn-BD" sz="3600" dirty="0" smtClean="0"/>
              <a:t>৩-কেন ময়নামতি বিখ্যাত</a:t>
            </a:r>
          </a:p>
          <a:p>
            <a:r>
              <a:rPr lang="bn-BD" sz="3600" dirty="0" smtClean="0"/>
              <a:t>-</a:t>
            </a:r>
            <a:r>
              <a:rPr lang="bn-BD" sz="2800" dirty="0" smtClean="0"/>
              <a:t>ঐতিহাসিক গুরুত্তের জন্য</a:t>
            </a:r>
          </a:p>
        </p:txBody>
      </p:sp>
    </p:spTree>
    <p:extLst>
      <p:ext uri="{BB962C8B-B14F-4D97-AF65-F5344CB8AC3E}">
        <p14:creationId xmlns:p14="http://schemas.microsoft.com/office/powerpoint/2010/main" val="15253310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027" y="152400"/>
            <a:ext cx="8839200" cy="6553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210415" y="380999"/>
            <a:ext cx="4161717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28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মূল্যায়ন-(শূন্যস্থান পূরণ)</a:t>
            </a:r>
            <a:endParaRPr lang="en-US" sz="28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74280" y="1981200"/>
            <a:ext cx="7274319" cy="17235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</a:rPr>
              <a:t>ময়নামতি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smtClean="0">
                <a:solidFill>
                  <a:srgbClr val="FF0000"/>
                </a:solidFill>
              </a:rPr>
              <a:t> </a:t>
            </a:r>
            <a:r>
              <a:rPr lang="en-US" sz="4800" b="1" dirty="0" err="1" smtClean="0"/>
              <a:t>কুমিল্লা</a:t>
            </a:r>
            <a:r>
              <a:rPr lang="en-US" sz="4800" b="1" dirty="0" smtClean="0">
                <a:solidFill>
                  <a:srgbClr val="FF0000"/>
                </a:solidFill>
              </a:rPr>
              <a:t>  </a:t>
            </a:r>
            <a:r>
              <a:rPr lang="bn-BD" sz="4000" b="1" dirty="0" smtClean="0">
                <a:solidFill>
                  <a:srgbClr val="FF0000"/>
                </a:solidFill>
              </a:rPr>
              <a:t>জেলায় অবস্থিত।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86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152400"/>
            <a:ext cx="8839200" cy="6553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0999" y="296759"/>
            <a:ext cx="8451273" cy="7048083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bn-BD" sz="3200" b="1" dirty="0" smtClean="0">
                <a:solidFill>
                  <a:srgbClr val="C00000"/>
                </a:solidFill>
              </a:rPr>
              <a:t>মূল্যায়ন-(সঠিক উত্তরে টিক চিনহ দাও)-</a:t>
            </a:r>
            <a:endParaRPr lang="bn-BD" sz="2800" b="1" dirty="0" smtClean="0">
              <a:solidFill>
                <a:srgbClr val="002060"/>
              </a:solidFill>
            </a:endParaRPr>
          </a:p>
          <a:p>
            <a:endParaRPr lang="bn-BD" sz="3600" b="1" dirty="0">
              <a:solidFill>
                <a:srgbClr val="002060"/>
              </a:solidFill>
            </a:endParaRPr>
          </a:p>
          <a:p>
            <a:r>
              <a:rPr lang="bn-BD" sz="3600" b="1" dirty="0" smtClean="0">
                <a:solidFill>
                  <a:srgbClr val="C00000"/>
                </a:solidFill>
              </a:rPr>
              <a:t>ময়নামতি একটি---</a:t>
            </a:r>
          </a:p>
          <a:p>
            <a:r>
              <a:rPr lang="bn-BD" sz="3600" b="1" dirty="0" smtClean="0">
                <a:solidFill>
                  <a:srgbClr val="C00000"/>
                </a:solidFill>
              </a:rPr>
              <a:t>ক-নদী</a:t>
            </a:r>
          </a:p>
          <a:p>
            <a:r>
              <a:rPr lang="bn-BD" sz="3600" b="1" dirty="0" smtClean="0">
                <a:solidFill>
                  <a:srgbClr val="C00000"/>
                </a:solidFill>
              </a:rPr>
              <a:t>খ-ঐতিহাসিক স্থান </a:t>
            </a:r>
          </a:p>
          <a:p>
            <a:r>
              <a:rPr lang="bn-BD" sz="3600" b="1" dirty="0" smtClean="0">
                <a:solidFill>
                  <a:srgbClr val="C00000"/>
                </a:solidFill>
              </a:rPr>
              <a:t>গ-পাহাড়</a:t>
            </a:r>
          </a:p>
          <a:p>
            <a:r>
              <a:rPr lang="bn-BD" sz="3600" b="1" dirty="0" smtClean="0">
                <a:solidFill>
                  <a:srgbClr val="C00000"/>
                </a:solidFill>
              </a:rPr>
              <a:t>ঘ-ফুলের নাম</a:t>
            </a:r>
          </a:p>
          <a:p>
            <a:endParaRPr lang="bn-BD" sz="3600" dirty="0" smtClean="0"/>
          </a:p>
          <a:p>
            <a:endParaRPr lang="bn-BD" sz="4400" dirty="0"/>
          </a:p>
          <a:p>
            <a:r>
              <a:rPr lang="bn-BD" sz="4400" dirty="0" smtClean="0"/>
              <a:t/>
            </a:r>
            <a:br>
              <a:rPr lang="bn-BD" sz="4400" dirty="0" smtClean="0"/>
            </a:br>
            <a:endParaRPr lang="bn-BD" sz="4400" dirty="0" smtClean="0"/>
          </a:p>
          <a:p>
            <a:endParaRPr lang="bn-BD" sz="3600" dirty="0" smtClean="0"/>
          </a:p>
        </p:txBody>
      </p:sp>
      <p:sp>
        <p:nvSpPr>
          <p:cNvPr id="5" name="Freeform 4"/>
          <p:cNvSpPr/>
          <p:nvPr/>
        </p:nvSpPr>
        <p:spPr>
          <a:xfrm>
            <a:off x="4319752" y="2286000"/>
            <a:ext cx="804041" cy="551793"/>
          </a:xfrm>
          <a:custGeom>
            <a:avLst/>
            <a:gdLst>
              <a:gd name="connsiteX0" fmla="*/ 0 w 804041"/>
              <a:gd name="connsiteY0" fmla="*/ 173421 h 551793"/>
              <a:gd name="connsiteX1" fmla="*/ 15765 w 804041"/>
              <a:gd name="connsiteY1" fmla="*/ 252248 h 551793"/>
              <a:gd name="connsiteX2" fmla="*/ 110358 w 804041"/>
              <a:gd name="connsiteY2" fmla="*/ 346841 h 551793"/>
              <a:gd name="connsiteX3" fmla="*/ 173420 w 804041"/>
              <a:gd name="connsiteY3" fmla="*/ 441434 h 551793"/>
              <a:gd name="connsiteX4" fmla="*/ 204951 w 804041"/>
              <a:gd name="connsiteY4" fmla="*/ 504497 h 551793"/>
              <a:gd name="connsiteX5" fmla="*/ 236482 w 804041"/>
              <a:gd name="connsiteY5" fmla="*/ 551793 h 551793"/>
              <a:gd name="connsiteX6" fmla="*/ 283779 w 804041"/>
              <a:gd name="connsiteY6" fmla="*/ 536028 h 551793"/>
              <a:gd name="connsiteX7" fmla="*/ 331076 w 804041"/>
              <a:gd name="connsiteY7" fmla="*/ 441434 h 551793"/>
              <a:gd name="connsiteX8" fmla="*/ 457200 w 804041"/>
              <a:gd name="connsiteY8" fmla="*/ 299545 h 551793"/>
              <a:gd name="connsiteX9" fmla="*/ 504496 w 804041"/>
              <a:gd name="connsiteY9" fmla="*/ 283779 h 551793"/>
              <a:gd name="connsiteX10" fmla="*/ 583324 w 804041"/>
              <a:gd name="connsiteY10" fmla="*/ 220717 h 551793"/>
              <a:gd name="connsiteX11" fmla="*/ 677917 w 804041"/>
              <a:gd name="connsiteY11" fmla="*/ 157655 h 551793"/>
              <a:gd name="connsiteX12" fmla="*/ 709448 w 804041"/>
              <a:gd name="connsiteY12" fmla="*/ 110359 h 551793"/>
              <a:gd name="connsiteX13" fmla="*/ 756745 w 804041"/>
              <a:gd name="connsiteY13" fmla="*/ 78828 h 551793"/>
              <a:gd name="connsiteX14" fmla="*/ 788276 w 804041"/>
              <a:gd name="connsiteY14" fmla="*/ 15766 h 551793"/>
              <a:gd name="connsiteX15" fmla="*/ 804041 w 804041"/>
              <a:gd name="connsiteY15" fmla="*/ 0 h 5517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804041" h="551793">
                <a:moveTo>
                  <a:pt x="0" y="173421"/>
                </a:moveTo>
                <a:cubicBezTo>
                  <a:pt x="5255" y="199697"/>
                  <a:pt x="1379" y="229641"/>
                  <a:pt x="15765" y="252248"/>
                </a:cubicBezTo>
                <a:cubicBezTo>
                  <a:pt x="39705" y="289868"/>
                  <a:pt x="110358" y="346841"/>
                  <a:pt x="110358" y="346841"/>
                </a:cubicBezTo>
                <a:cubicBezTo>
                  <a:pt x="144179" y="448301"/>
                  <a:pt x="99610" y="338099"/>
                  <a:pt x="173420" y="441434"/>
                </a:cubicBezTo>
                <a:cubicBezTo>
                  <a:pt x="187080" y="460559"/>
                  <a:pt x="193291" y="484091"/>
                  <a:pt x="204951" y="504497"/>
                </a:cubicBezTo>
                <a:cubicBezTo>
                  <a:pt x="214352" y="520948"/>
                  <a:pt x="225972" y="536028"/>
                  <a:pt x="236482" y="551793"/>
                </a:cubicBezTo>
                <a:cubicBezTo>
                  <a:pt x="252248" y="546538"/>
                  <a:pt x="270802" y="546409"/>
                  <a:pt x="283779" y="536028"/>
                </a:cubicBezTo>
                <a:cubicBezTo>
                  <a:pt x="321429" y="505908"/>
                  <a:pt x="312036" y="479514"/>
                  <a:pt x="331076" y="441434"/>
                </a:cubicBezTo>
                <a:cubicBezTo>
                  <a:pt x="352107" y="399372"/>
                  <a:pt x="432131" y="307902"/>
                  <a:pt x="457200" y="299545"/>
                </a:cubicBezTo>
                <a:lnTo>
                  <a:pt x="504496" y="283779"/>
                </a:lnTo>
                <a:cubicBezTo>
                  <a:pt x="562756" y="196390"/>
                  <a:pt x="502694" y="265512"/>
                  <a:pt x="583324" y="220717"/>
                </a:cubicBezTo>
                <a:cubicBezTo>
                  <a:pt x="616451" y="202313"/>
                  <a:pt x="677917" y="157655"/>
                  <a:pt x="677917" y="157655"/>
                </a:cubicBezTo>
                <a:cubicBezTo>
                  <a:pt x="688427" y="141890"/>
                  <a:pt x="696050" y="123757"/>
                  <a:pt x="709448" y="110359"/>
                </a:cubicBezTo>
                <a:cubicBezTo>
                  <a:pt x="722846" y="96961"/>
                  <a:pt x="744615" y="93384"/>
                  <a:pt x="756745" y="78828"/>
                </a:cubicBezTo>
                <a:cubicBezTo>
                  <a:pt x="771791" y="60773"/>
                  <a:pt x="776185" y="35919"/>
                  <a:pt x="788276" y="15766"/>
                </a:cubicBezTo>
                <a:cubicBezTo>
                  <a:pt x="792100" y="9393"/>
                  <a:pt x="798786" y="5255"/>
                  <a:pt x="804041" y="0"/>
                </a:cubicBezTo>
              </a:path>
            </a:pathLst>
          </a:custGeom>
          <a:ln w="762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64444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76200"/>
            <a:ext cx="8915400" cy="6629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" y="383738"/>
            <a:ext cx="55626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মূল্যায়ন-(ছোটো প্রশ্ন)</a:t>
            </a:r>
          </a:p>
          <a:p>
            <a:endParaRPr lang="bn-BD" sz="3600" dirty="0" smtClean="0"/>
          </a:p>
          <a:p>
            <a:r>
              <a:rPr lang="bn-BD" sz="3600" dirty="0" smtClean="0"/>
              <a:t>১-ঐতিহ্য রক্ষা করা কেন প্রয়োজন?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002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76200"/>
            <a:ext cx="8915400" cy="6629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609600" y="1143000"/>
            <a:ext cx="6629400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/>
              <a:t>বাড়ির কাজ</a:t>
            </a:r>
          </a:p>
          <a:p>
            <a:endParaRPr lang="bn-BD" sz="4000" dirty="0" smtClean="0"/>
          </a:p>
          <a:p>
            <a:r>
              <a:rPr lang="bn-BD" sz="4000" dirty="0" smtClean="0"/>
              <a:t>‘বাংলাদেশের একটি ঐতিহাসিক স্থান সম্পর্কে ৫টি বাক্য লিখে আনবে।</a:t>
            </a:r>
            <a:endParaRPr lang="en-US" sz="4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41062" y="304800"/>
            <a:ext cx="2261848" cy="2454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5692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398" y="76200"/>
            <a:ext cx="8839200" cy="66294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824820" y="1295400"/>
            <a:ext cx="7494359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16600" b="1" cap="all" dirty="0" smtClean="0">
                <a:ln w="0"/>
                <a:solidFill>
                  <a:srgbClr val="FF0000"/>
                </a:solidFill>
                <a:effectLst>
                  <a:reflection blurRad="12700" stA="50000" endPos="50000" dist="5000" dir="5400000" sy="-100000" rotWithShape="0"/>
                </a:effectLst>
              </a:rPr>
              <a:t>ধন্যবাদ</a:t>
            </a:r>
            <a:endParaRPr lang="en-US" sz="16600" b="1" cap="all" spc="0" dirty="0">
              <a:ln w="0"/>
              <a:solidFill>
                <a:srgbClr val="FF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4191000"/>
            <a:ext cx="2171700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6856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8600" y="228600"/>
            <a:ext cx="8763000" cy="6477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465014"/>
            <a:ext cx="2857500" cy="2724969"/>
          </a:xfrm>
          <a:prstGeom prst="rect">
            <a:avLst/>
          </a:prstGeom>
          <a:ln w="76200">
            <a:solidFill>
              <a:srgbClr val="00B050"/>
            </a:solidFill>
          </a:ln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3475567"/>
            <a:ext cx="3124200" cy="2679701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88267" y="465014"/>
            <a:ext cx="5486400" cy="452431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3200" b="1" dirty="0" err="1" smtClean="0">
                <a:solidFill>
                  <a:srgbClr val="002060"/>
                </a:solidFill>
              </a:rPr>
              <a:t>শিক্ষক</a:t>
            </a:r>
            <a:r>
              <a:rPr lang="en-US" sz="3200" b="1" dirty="0" smtClean="0">
                <a:solidFill>
                  <a:srgbClr val="002060"/>
                </a:solidFill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</a:rPr>
              <a:t>পরিচিতি</a:t>
            </a:r>
            <a:r>
              <a:rPr lang="en-US" sz="3200" b="1" dirty="0" smtClean="0">
                <a:solidFill>
                  <a:srgbClr val="002060"/>
                </a:solidFill>
              </a:rPr>
              <a:t>-</a:t>
            </a:r>
          </a:p>
          <a:p>
            <a:endParaRPr lang="en-US" sz="3200" b="1" dirty="0" smtClean="0"/>
          </a:p>
          <a:p>
            <a:r>
              <a:rPr lang="en-US" sz="3200" b="1" dirty="0" err="1" smtClean="0">
                <a:solidFill>
                  <a:srgbClr val="FF0000"/>
                </a:solidFill>
              </a:rPr>
              <a:t>নামঃ</a:t>
            </a:r>
            <a:r>
              <a:rPr lang="en-US" sz="3200" dirty="0" smtClean="0"/>
              <a:t> </a:t>
            </a:r>
            <a:r>
              <a:rPr lang="en-US" sz="3200" dirty="0" err="1" smtClean="0"/>
              <a:t>ফৌজিয়া</a:t>
            </a:r>
            <a:r>
              <a:rPr lang="en-US" sz="3200" dirty="0" smtClean="0"/>
              <a:t>  </a:t>
            </a:r>
            <a:r>
              <a:rPr lang="en-US" sz="3200" dirty="0" err="1" smtClean="0"/>
              <a:t>ইয়াসমিন</a:t>
            </a:r>
            <a:endParaRPr lang="en-US" sz="3200" dirty="0" smtClean="0"/>
          </a:p>
          <a:p>
            <a:r>
              <a:rPr lang="en-US" sz="3200" b="1" dirty="0" err="1" smtClean="0">
                <a:solidFill>
                  <a:srgbClr val="FF0000"/>
                </a:solidFill>
              </a:rPr>
              <a:t>পদবীঃ</a:t>
            </a:r>
            <a:r>
              <a:rPr lang="en-US" sz="3200" dirty="0" err="1" smtClean="0"/>
              <a:t>সহকারী</a:t>
            </a:r>
            <a:r>
              <a:rPr lang="en-US" sz="3200" dirty="0" smtClean="0"/>
              <a:t> </a:t>
            </a:r>
            <a:r>
              <a:rPr lang="en-US" sz="3200" dirty="0" err="1" smtClean="0"/>
              <a:t>শিক্ষক</a:t>
            </a:r>
            <a:r>
              <a:rPr lang="en-US" sz="3200" dirty="0" smtClean="0"/>
              <a:t>।</a:t>
            </a:r>
          </a:p>
          <a:p>
            <a:r>
              <a:rPr lang="en-US" sz="3200" b="1" dirty="0" err="1" smtClean="0">
                <a:solidFill>
                  <a:srgbClr val="FF0000"/>
                </a:solidFill>
              </a:rPr>
              <a:t>বিদ্যালয়ের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নামঃ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dirty="0" smtClean="0"/>
              <a:t>৫৩নং </a:t>
            </a:r>
            <a:r>
              <a:rPr lang="en-US" sz="3200" dirty="0" err="1" smtClean="0"/>
              <a:t>বাটিকামারি</a:t>
            </a:r>
            <a:r>
              <a:rPr lang="en-US" sz="3200" dirty="0" smtClean="0"/>
              <a:t>  </a:t>
            </a:r>
            <a:r>
              <a:rPr lang="en-US" sz="3200" dirty="0" err="1" smtClean="0"/>
              <a:t>সরকারি</a:t>
            </a:r>
            <a:r>
              <a:rPr lang="en-US" sz="3200" dirty="0" smtClean="0"/>
              <a:t>  </a:t>
            </a:r>
            <a:r>
              <a:rPr lang="en-US" sz="3200" dirty="0" err="1" smtClean="0"/>
              <a:t>প্রাথমিক</a:t>
            </a:r>
            <a:r>
              <a:rPr lang="en-US" sz="3200" dirty="0" smtClean="0"/>
              <a:t>   </a:t>
            </a:r>
            <a:r>
              <a:rPr lang="en-US" sz="3200" dirty="0" err="1" smtClean="0"/>
              <a:t>বিদ্যালয়</a:t>
            </a:r>
            <a:r>
              <a:rPr lang="en-US" sz="3200" dirty="0" smtClean="0"/>
              <a:t>।</a:t>
            </a:r>
          </a:p>
          <a:p>
            <a:r>
              <a:rPr lang="en-US" sz="3200" b="1" dirty="0" smtClean="0">
                <a:solidFill>
                  <a:srgbClr val="FF0000"/>
                </a:solidFill>
              </a:rPr>
              <a:t>মোবাইলঃ</a:t>
            </a:r>
            <a:r>
              <a:rPr lang="en-US" sz="3200" dirty="0" smtClean="0"/>
              <a:t>০১৭৮৪২৩৬৯৯৪</a:t>
            </a:r>
          </a:p>
          <a:p>
            <a:r>
              <a:rPr lang="en-US" sz="3200" b="1" dirty="0" err="1" smtClean="0">
                <a:solidFill>
                  <a:srgbClr val="FF0000"/>
                </a:solidFill>
              </a:rPr>
              <a:t>ইমেইলঃ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3029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11060" y="96798"/>
            <a:ext cx="8839200" cy="6553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277091" y="595745"/>
            <a:ext cx="60960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002060"/>
                </a:solidFill>
              </a:rPr>
              <a:t>পাঠ পরিচিতি-</a:t>
            </a:r>
          </a:p>
          <a:p>
            <a:endParaRPr lang="bn-BD" sz="3200" dirty="0" smtClean="0"/>
          </a:p>
          <a:p>
            <a:r>
              <a:rPr lang="bn-BD" sz="3200" b="1" dirty="0" smtClean="0">
                <a:solidFill>
                  <a:srgbClr val="C00000"/>
                </a:solidFill>
              </a:rPr>
              <a:t>বিষয়ঃ</a:t>
            </a:r>
            <a:r>
              <a:rPr lang="bn-BD" sz="3200" dirty="0" smtClean="0">
                <a:solidFill>
                  <a:srgbClr val="C00000"/>
                </a:solidFill>
              </a:rPr>
              <a:t>বাংলা</a:t>
            </a:r>
          </a:p>
          <a:p>
            <a:r>
              <a:rPr lang="bn-BD" sz="3200" b="1" dirty="0" smtClean="0">
                <a:solidFill>
                  <a:srgbClr val="C00000"/>
                </a:solidFill>
              </a:rPr>
              <a:t>শ্রেণিঃ</a:t>
            </a:r>
            <a:r>
              <a:rPr lang="en-US" sz="3200" dirty="0" err="1" smtClean="0">
                <a:solidFill>
                  <a:srgbClr val="C00000"/>
                </a:solidFill>
              </a:rPr>
              <a:t>চতুর্থ</a:t>
            </a:r>
            <a:endParaRPr lang="bn-BD" sz="3200" dirty="0" smtClean="0">
              <a:solidFill>
                <a:srgbClr val="C00000"/>
              </a:solidFill>
            </a:endParaRPr>
          </a:p>
          <a:p>
            <a:r>
              <a:rPr lang="bn-BD" sz="3200" b="1" dirty="0" smtClean="0">
                <a:solidFill>
                  <a:srgbClr val="C00000"/>
                </a:solidFill>
              </a:rPr>
              <a:t>অধ্যায়ঃ</a:t>
            </a:r>
            <a:r>
              <a:rPr lang="en-US" sz="3200" dirty="0" smtClean="0">
                <a:solidFill>
                  <a:srgbClr val="C00000"/>
                </a:solidFill>
              </a:rPr>
              <a:t>১০</a:t>
            </a:r>
            <a:endParaRPr lang="bn-BD" sz="3200" dirty="0" smtClean="0">
              <a:solidFill>
                <a:srgbClr val="C00000"/>
              </a:solidFill>
            </a:endParaRPr>
          </a:p>
          <a:p>
            <a:r>
              <a:rPr lang="bn-BD" sz="3200" b="1" dirty="0" smtClean="0">
                <a:solidFill>
                  <a:srgbClr val="C00000"/>
                </a:solidFill>
              </a:rPr>
              <a:t>পাঠ</a:t>
            </a:r>
            <a:r>
              <a:rPr lang="bn-BD" sz="3200" dirty="0" smtClean="0">
                <a:solidFill>
                  <a:srgbClr val="C00000"/>
                </a:solidFill>
              </a:rPr>
              <a:t>  ।</a:t>
            </a:r>
            <a:r>
              <a:rPr lang="en-US" sz="3200" dirty="0" err="1" smtClean="0">
                <a:solidFill>
                  <a:srgbClr val="C00000"/>
                </a:solidFill>
              </a:rPr>
              <a:t>ময়নামতি</a:t>
            </a:r>
            <a:endParaRPr lang="bn-BD" sz="3200" dirty="0" smtClean="0">
              <a:solidFill>
                <a:srgbClr val="C00000"/>
              </a:solidFill>
            </a:endParaRPr>
          </a:p>
          <a:p>
            <a:r>
              <a:rPr lang="bn-BD" sz="3200" b="1" dirty="0" smtClean="0">
                <a:solidFill>
                  <a:srgbClr val="C00000"/>
                </a:solidFill>
              </a:rPr>
              <a:t>পাঠ্যাংশঃ(</a:t>
            </a:r>
            <a:r>
              <a:rPr lang="en-US" sz="3200" b="1" dirty="0" smtClean="0">
                <a:solidFill>
                  <a:srgbClr val="C00000"/>
                </a:solidFill>
              </a:rPr>
              <a:t>১৯৭৫ </a:t>
            </a:r>
            <a:r>
              <a:rPr lang="en-US" sz="3200" b="1" dirty="0" err="1" smtClean="0">
                <a:solidFill>
                  <a:srgbClr val="C00000"/>
                </a:solidFill>
              </a:rPr>
              <a:t>সালের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ঘটনা</a:t>
            </a:r>
            <a:r>
              <a:rPr lang="en-US" sz="3200" b="1" dirty="0" smtClean="0">
                <a:solidFill>
                  <a:srgbClr val="C00000"/>
                </a:solidFill>
              </a:rPr>
              <a:t>।….</a:t>
            </a:r>
            <a:r>
              <a:rPr lang="en-US" sz="3200" b="1" dirty="0" err="1" smtClean="0">
                <a:solidFill>
                  <a:srgbClr val="C00000"/>
                </a:solidFill>
              </a:rPr>
              <a:t>অনেক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নিদর্শন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পাওয়া</a:t>
            </a:r>
            <a:r>
              <a:rPr lang="en-US" sz="3200" b="1" dirty="0" smtClean="0">
                <a:solidFill>
                  <a:srgbClr val="C00000"/>
                </a:solidFill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</a:rPr>
              <a:t>সম্ভব</a:t>
            </a:r>
            <a:r>
              <a:rPr lang="en-US" sz="3200" b="1" dirty="0" smtClean="0">
                <a:solidFill>
                  <a:srgbClr val="C00000"/>
                </a:solidFill>
              </a:rPr>
              <a:t>।</a:t>
            </a:r>
            <a:endParaRPr lang="en-US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943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28600"/>
            <a:ext cx="8763000" cy="647700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ight Arrow 3"/>
          <p:cNvSpPr/>
          <p:nvPr/>
        </p:nvSpPr>
        <p:spPr>
          <a:xfrm>
            <a:off x="838200" y="728365"/>
            <a:ext cx="2286000" cy="958334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541986" y="884366"/>
            <a:ext cx="21730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dirty="0" smtClean="0"/>
              <a:t>শিখনফল</a:t>
            </a:r>
            <a:endParaRPr lang="en-US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838200" y="2133600"/>
            <a:ext cx="746760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2800" b="1" dirty="0" smtClean="0">
                <a:solidFill>
                  <a:srgbClr val="FF0000"/>
                </a:solidFill>
              </a:rPr>
              <a:t>এই পাঠ শেষে শিক্ষার্থীরা –</a:t>
            </a:r>
            <a:endParaRPr lang="bn-BD" sz="2800" dirty="0" smtClean="0">
              <a:solidFill>
                <a:srgbClr val="FF0000"/>
              </a:solidFill>
            </a:endParaRPr>
          </a:p>
          <a:p>
            <a:r>
              <a:rPr lang="bn-BD" sz="2400" dirty="0" smtClean="0"/>
              <a:t>১-ময়নামতি সম্পর্কে জানতে পারবে।</a:t>
            </a:r>
          </a:p>
          <a:p>
            <a:r>
              <a:rPr lang="bn-BD" sz="2400" dirty="0" smtClean="0"/>
              <a:t>২-বাংলাদেশের ঐতিহাসিক স্থান সম্পর্কে ধারণা লাভ করবে।</a:t>
            </a:r>
          </a:p>
          <a:p>
            <a:r>
              <a:rPr lang="bn-BD" sz="2400" dirty="0" smtClean="0"/>
              <a:t>৩-নতুন শব্দের অর্থ বলতে পারবে।</a:t>
            </a:r>
          </a:p>
          <a:p>
            <a:r>
              <a:rPr lang="bn-BD" sz="2400" dirty="0" smtClean="0"/>
              <a:t>৪-পাঠের প্রশ্নোত্তর জানবে।</a:t>
            </a:r>
          </a:p>
          <a:p>
            <a:r>
              <a:rPr lang="bn-BD" sz="2400" dirty="0" smtClean="0"/>
              <a:t>৫-ঐতিহ্য রক্ষার গুরুত্ত বুঝবে।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78997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4800" y="381000"/>
            <a:ext cx="8686800" cy="6324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1447800" y="609600"/>
            <a:ext cx="52578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3600" b="1" dirty="0" smtClean="0">
                <a:solidFill>
                  <a:srgbClr val="FF0000"/>
                </a:solidFill>
              </a:rPr>
              <a:t>উপকরণ-</a:t>
            </a:r>
          </a:p>
          <a:p>
            <a:endParaRPr lang="bn-BD" sz="3600" b="1" dirty="0" smtClean="0">
              <a:solidFill>
                <a:srgbClr val="FF0000"/>
              </a:solidFill>
            </a:endParaRPr>
          </a:p>
          <a:p>
            <a:r>
              <a:rPr lang="bn-BD" sz="3200" dirty="0" smtClean="0"/>
              <a:t>পাঠ্যবই ,পিপিটি,পাঠসংশ্লিষ্ট  ছবি্ ,‌বোর্ড,মার্কার,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31915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52400" y="250716"/>
            <a:ext cx="8839200" cy="65532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85800" y="1401699"/>
            <a:ext cx="57150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err="1" smtClean="0">
                <a:solidFill>
                  <a:srgbClr val="002060"/>
                </a:solidFill>
              </a:rPr>
              <a:t>পূর্ব</a:t>
            </a:r>
            <a:r>
              <a:rPr lang="en-US" sz="4000" b="1" dirty="0" smtClean="0">
                <a:solidFill>
                  <a:srgbClr val="002060"/>
                </a:solidFill>
              </a:rPr>
              <a:t>  </a:t>
            </a:r>
            <a:r>
              <a:rPr lang="en-US" sz="4000" b="1" dirty="0" err="1" smtClean="0">
                <a:solidFill>
                  <a:srgbClr val="002060"/>
                </a:solidFill>
              </a:rPr>
              <a:t>জ্ঞান</a:t>
            </a:r>
            <a:r>
              <a:rPr lang="en-US" sz="4000" b="1" dirty="0" smtClean="0">
                <a:solidFill>
                  <a:srgbClr val="002060"/>
                </a:solidFill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</a:rPr>
              <a:t>যাচাই</a:t>
            </a:r>
            <a:r>
              <a:rPr lang="en-US" sz="4000" b="1" dirty="0" smtClean="0">
                <a:solidFill>
                  <a:srgbClr val="002060"/>
                </a:solidFill>
              </a:rPr>
              <a:t>-</a:t>
            </a:r>
          </a:p>
          <a:p>
            <a:endParaRPr lang="en-US" sz="2400" dirty="0" smtClean="0"/>
          </a:p>
          <a:p>
            <a:r>
              <a:rPr lang="en-US" sz="2800" dirty="0" err="1" smtClean="0">
                <a:solidFill>
                  <a:srgbClr val="002060"/>
                </a:solidFill>
              </a:rPr>
              <a:t>প্রশ্নঃ</a:t>
            </a:r>
            <a:endParaRPr lang="en-US" sz="2800" dirty="0" smtClean="0">
              <a:solidFill>
                <a:srgbClr val="002060"/>
              </a:solidFill>
            </a:endParaRPr>
          </a:p>
          <a:p>
            <a:r>
              <a:rPr lang="en-US" sz="2800" dirty="0" err="1" smtClean="0">
                <a:solidFill>
                  <a:srgbClr val="002060"/>
                </a:solidFill>
              </a:rPr>
              <a:t>ছবিটা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সম্পর্কে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কেউ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কিছু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জানলে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বলতে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r>
              <a:rPr lang="en-US" sz="2800" dirty="0" err="1" smtClean="0">
                <a:solidFill>
                  <a:srgbClr val="002060"/>
                </a:solidFill>
              </a:rPr>
              <a:t>পার</a:t>
            </a:r>
            <a:r>
              <a:rPr lang="en-US" sz="2800" dirty="0" smtClean="0">
                <a:solidFill>
                  <a:srgbClr val="002060"/>
                </a:solidFill>
              </a:rPr>
              <a:t>।</a:t>
            </a:r>
            <a:endParaRPr lang="en-US" sz="2800" dirty="0" smtClean="0">
              <a:solidFill>
                <a:srgbClr val="002060"/>
              </a:solidFill>
            </a:endParaRPr>
          </a:p>
          <a:p>
            <a:endParaRPr lang="en-US" sz="2000" b="1" dirty="0" smtClean="0">
              <a:solidFill>
                <a:srgbClr val="FF0000"/>
              </a:solidFill>
            </a:endParaRPr>
          </a:p>
          <a:p>
            <a:r>
              <a:rPr lang="en-US" sz="2400" b="1" dirty="0" smtClean="0">
                <a:solidFill>
                  <a:srgbClr val="FF0000"/>
                </a:solidFill>
              </a:rPr>
              <a:t>১- </a:t>
            </a:r>
            <a:r>
              <a:rPr lang="en-US" sz="2400" b="1" dirty="0" err="1" smtClean="0">
                <a:solidFill>
                  <a:srgbClr val="FF0000"/>
                </a:solidFill>
              </a:rPr>
              <a:t>তোমরা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কি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আগে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</a:rPr>
              <a:t>কখনো</a:t>
            </a:r>
            <a:r>
              <a:rPr lang="en-US" sz="2400" b="1" dirty="0" smtClean="0">
                <a:solidFill>
                  <a:srgbClr val="FF0000"/>
                </a:solidFill>
              </a:rPr>
              <a:t> </a:t>
            </a:r>
            <a:r>
              <a:rPr lang="bn-BD" sz="2400" b="1" dirty="0" smtClean="0">
                <a:solidFill>
                  <a:srgbClr val="FF0000"/>
                </a:solidFill>
              </a:rPr>
              <a:t>কোনো ঐতিহাসিক স্থান দেখেছো</a:t>
            </a:r>
            <a:r>
              <a:rPr lang="en-US" sz="2400" b="1" dirty="0" smtClean="0">
                <a:solidFill>
                  <a:srgbClr val="FF0000"/>
                </a:solidFill>
              </a:rPr>
              <a:t>?</a:t>
            </a:r>
          </a:p>
          <a:p>
            <a:endParaRPr lang="en-US" sz="4000" dirty="0">
              <a:solidFill>
                <a:srgbClr val="FF0000"/>
              </a:solidFill>
            </a:endParaRPr>
          </a:p>
          <a:p>
            <a:r>
              <a:rPr lang="en-US" sz="2000" dirty="0" smtClean="0">
                <a:solidFill>
                  <a:srgbClr val="FF0000"/>
                </a:solidFill>
              </a:rPr>
              <a:t>২-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bn-BD" sz="2800" b="1" dirty="0" smtClean="0">
                <a:solidFill>
                  <a:srgbClr val="FF0000"/>
                </a:solidFill>
              </a:rPr>
              <a:t>কুমিল্লার নাম শুনেছো</a:t>
            </a:r>
            <a:r>
              <a:rPr lang="en-US" sz="2000" dirty="0" smtClean="0">
                <a:solidFill>
                  <a:srgbClr val="FF0000"/>
                </a:solidFill>
              </a:rPr>
              <a:t>?</a:t>
            </a:r>
            <a:endParaRPr lang="bn-BD" sz="2000" dirty="0" smtClean="0">
              <a:solidFill>
                <a:srgbClr val="FF0000"/>
              </a:solidFill>
            </a:endParaRPr>
          </a:p>
          <a:p>
            <a:endParaRPr lang="bn-BD" sz="2800" dirty="0" smtClean="0">
              <a:solidFill>
                <a:srgbClr val="FF0000"/>
              </a:solidFill>
            </a:endParaRPr>
          </a:p>
          <a:p>
            <a:r>
              <a:rPr lang="bn-BD" sz="2400" dirty="0" smtClean="0">
                <a:solidFill>
                  <a:srgbClr val="FF0000"/>
                </a:solidFill>
              </a:rPr>
              <a:t>৩-পুরোনো স্থাপনা কেন সংরক্ষণ করা হয়?</a:t>
            </a: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3000" y="922283"/>
            <a:ext cx="3628222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382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" y="76200"/>
            <a:ext cx="8839200" cy="6477000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52974" y="467023"/>
            <a:ext cx="856242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b="1" dirty="0" smtClean="0">
                <a:solidFill>
                  <a:srgbClr val="FF0000"/>
                </a:solidFill>
              </a:rPr>
              <a:t>পাঠ ঘোষণাঃ</a:t>
            </a:r>
          </a:p>
          <a:p>
            <a:endParaRPr lang="bn-BD" sz="3600" b="1" dirty="0" smtClean="0">
              <a:solidFill>
                <a:srgbClr val="002060"/>
              </a:solidFill>
            </a:endParaRPr>
          </a:p>
          <a:p>
            <a:r>
              <a:rPr lang="bn-BD" sz="3600" b="1" dirty="0" smtClean="0">
                <a:solidFill>
                  <a:srgbClr val="002060"/>
                </a:solidFill>
              </a:rPr>
              <a:t>আজ আমরা জানবো –কুমিল্লা জেলার ঐতিহাসিক স্থান “ময়নামতি “ সম্পর্কে।</a:t>
            </a:r>
          </a:p>
          <a:p>
            <a:r>
              <a:rPr lang="bn-BD" sz="3600" b="1" dirty="0" smtClean="0">
                <a:solidFill>
                  <a:srgbClr val="002060"/>
                </a:solidFill>
              </a:rPr>
              <a:t>এখানে অনেক পুরনো বৌদ্ধ বিহারের ছবি পাওয়া গেছে।</a:t>
            </a:r>
            <a:endParaRPr lang="bn-BD" sz="36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38800" y="3421115"/>
            <a:ext cx="2682018" cy="2909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7911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80109" y="228600"/>
            <a:ext cx="8839200" cy="64770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5088" y="502890"/>
            <a:ext cx="3813865" cy="110799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bn-BD" sz="6600" b="1" cap="all" dirty="0" smtClean="0">
                <a:ln w="0"/>
                <a:solidFill>
                  <a:srgbClr val="C00000"/>
                </a:solidFill>
                <a:effectLst>
                  <a:reflection blurRad="12700" stA="50000" endPos="50000" dist="5000" dir="5400000" sy="-100000" rotWithShape="0"/>
                </a:effectLst>
              </a:rPr>
              <a:t>পাঠ পঠন</a:t>
            </a:r>
            <a:endParaRPr lang="en-US" sz="6600" b="1" cap="all" spc="0" dirty="0">
              <a:ln w="0"/>
              <a:solidFill>
                <a:srgbClr val="C00000"/>
              </a:soli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097499" y="3657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3634576"/>
            <a:ext cx="6934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১৮৭৫ </a:t>
            </a:r>
            <a:r>
              <a:rPr lang="en-US" dirty="0" err="1" smtClean="0"/>
              <a:t>সালের</a:t>
            </a:r>
            <a:r>
              <a:rPr lang="en-US" dirty="0" smtClean="0"/>
              <a:t> </a:t>
            </a:r>
            <a:r>
              <a:rPr lang="en-US" dirty="0" err="1" smtClean="0"/>
              <a:t>ঘটনা।কুমিল্লার</a:t>
            </a:r>
            <a:r>
              <a:rPr lang="en-US" dirty="0" smtClean="0"/>
              <a:t> </a:t>
            </a:r>
            <a:r>
              <a:rPr lang="en-US" dirty="0" err="1" smtClean="0"/>
              <a:t>পাহাড়্গুলোর</a:t>
            </a:r>
            <a:r>
              <a:rPr lang="en-US" dirty="0" smtClean="0"/>
              <a:t> </a:t>
            </a:r>
            <a:r>
              <a:rPr lang="en-US" dirty="0" err="1" smtClean="0"/>
              <a:t>পাশে</a:t>
            </a:r>
            <a:r>
              <a:rPr lang="en-US" dirty="0" smtClean="0"/>
              <a:t> </a:t>
            </a:r>
            <a:r>
              <a:rPr lang="en-US" dirty="0" err="1" smtClean="0"/>
              <a:t>রাস্তা</a:t>
            </a:r>
            <a:r>
              <a:rPr lang="en-US" dirty="0" smtClean="0"/>
              <a:t> </a:t>
            </a:r>
            <a:r>
              <a:rPr lang="en-US" dirty="0" err="1" smtClean="0"/>
              <a:t>তৈরি</a:t>
            </a:r>
            <a:r>
              <a:rPr lang="en-US" dirty="0" smtClean="0"/>
              <a:t>  </a:t>
            </a:r>
            <a:r>
              <a:rPr lang="en-US" dirty="0" err="1" smtClean="0"/>
              <a:t>হচ্ছে</a:t>
            </a:r>
            <a:r>
              <a:rPr lang="en-US" dirty="0" smtClean="0"/>
              <a:t> ।</a:t>
            </a:r>
            <a:r>
              <a:rPr lang="en-US" dirty="0" err="1" smtClean="0"/>
              <a:t>শ্রমিকেরা</a:t>
            </a:r>
            <a:r>
              <a:rPr lang="en-US" dirty="0" smtClean="0"/>
              <a:t> </a:t>
            </a:r>
            <a:r>
              <a:rPr lang="en-US" dirty="0" err="1" smtClean="0"/>
              <a:t>মাটি</a:t>
            </a:r>
            <a:r>
              <a:rPr lang="en-US" dirty="0" smtClean="0"/>
              <a:t> </a:t>
            </a:r>
            <a:r>
              <a:rPr lang="en-US" dirty="0" err="1" smtClean="0"/>
              <a:t>কাটছেন</a:t>
            </a:r>
            <a:r>
              <a:rPr lang="en-US" dirty="0" smtClean="0"/>
              <a:t> </a:t>
            </a:r>
            <a:r>
              <a:rPr lang="en-US" dirty="0" err="1" smtClean="0"/>
              <a:t>সেখানে।হঠাত</a:t>
            </a:r>
            <a:r>
              <a:rPr lang="en-US" dirty="0" smtClean="0"/>
              <a:t>  </a:t>
            </a:r>
            <a:r>
              <a:rPr lang="en-US" dirty="0" err="1" smtClean="0"/>
              <a:t>করে</a:t>
            </a:r>
            <a:r>
              <a:rPr lang="en-US" dirty="0" smtClean="0"/>
              <a:t> </a:t>
            </a:r>
            <a:r>
              <a:rPr lang="en-US" dirty="0" err="1" smtClean="0"/>
              <a:t>তাদের</a:t>
            </a:r>
            <a:r>
              <a:rPr lang="en-US" dirty="0" smtClean="0"/>
              <a:t> </a:t>
            </a:r>
            <a:r>
              <a:rPr lang="en-US" dirty="0" err="1" smtClean="0"/>
              <a:t>কোদালে</a:t>
            </a:r>
            <a:r>
              <a:rPr lang="en-US" dirty="0" smtClean="0"/>
              <a:t> </a:t>
            </a:r>
            <a:r>
              <a:rPr lang="en-US" dirty="0" err="1" smtClean="0"/>
              <a:t>পুরনো</a:t>
            </a:r>
            <a:r>
              <a:rPr lang="en-US" dirty="0" smtClean="0"/>
              <a:t> </a:t>
            </a:r>
            <a:r>
              <a:rPr lang="en-US" dirty="0" err="1" smtClean="0"/>
              <a:t>ইট</a:t>
            </a:r>
            <a:r>
              <a:rPr lang="en-US" dirty="0" smtClean="0"/>
              <a:t> </a:t>
            </a:r>
            <a:r>
              <a:rPr lang="en-US" dirty="0" err="1" smtClean="0"/>
              <a:t>উঠে</a:t>
            </a:r>
            <a:r>
              <a:rPr lang="en-US" dirty="0" smtClean="0"/>
              <a:t> </a:t>
            </a:r>
            <a:r>
              <a:rPr lang="en-US" dirty="0" err="1" smtClean="0"/>
              <a:t>এল।এর</a:t>
            </a:r>
            <a:r>
              <a:rPr lang="en-US" dirty="0" smtClean="0"/>
              <a:t> </a:t>
            </a:r>
            <a:r>
              <a:rPr lang="en-US" dirty="0" err="1" smtClean="0"/>
              <a:t>আগেও</a:t>
            </a:r>
            <a:r>
              <a:rPr lang="en-US" dirty="0" smtClean="0"/>
              <a:t> </a:t>
            </a:r>
            <a:r>
              <a:rPr lang="en-US" dirty="0" err="1" smtClean="0"/>
              <a:t>মাটি</a:t>
            </a:r>
            <a:r>
              <a:rPr lang="en-US" dirty="0" smtClean="0"/>
              <a:t> </a:t>
            </a:r>
            <a:r>
              <a:rPr lang="en-US" dirty="0" err="1" smtClean="0"/>
              <a:t>খোড়ার</a:t>
            </a:r>
            <a:r>
              <a:rPr lang="en-US" dirty="0" smtClean="0"/>
              <a:t> </a:t>
            </a:r>
            <a:r>
              <a:rPr lang="en-US" dirty="0" err="1" smtClean="0"/>
              <a:t>সময়</a:t>
            </a:r>
            <a:r>
              <a:rPr lang="en-US" dirty="0" smtClean="0"/>
              <a:t> </a:t>
            </a:r>
            <a:r>
              <a:rPr lang="en-US" dirty="0" err="1" smtClean="0"/>
              <a:t>পুরানো</a:t>
            </a:r>
            <a:r>
              <a:rPr lang="en-US" dirty="0" smtClean="0"/>
              <a:t> </a:t>
            </a:r>
            <a:r>
              <a:rPr lang="en-US" dirty="0" err="1" smtClean="0"/>
              <a:t>কিছু</a:t>
            </a:r>
            <a:r>
              <a:rPr lang="en-US" dirty="0" smtClean="0"/>
              <a:t> </a:t>
            </a:r>
            <a:r>
              <a:rPr lang="en-US" dirty="0" err="1" smtClean="0"/>
              <a:t>জিনিস</a:t>
            </a:r>
            <a:r>
              <a:rPr lang="en-US" dirty="0" smtClean="0"/>
              <a:t> </a:t>
            </a:r>
            <a:r>
              <a:rPr lang="en-US" dirty="0" err="1" smtClean="0"/>
              <a:t>পাওয়া</a:t>
            </a:r>
            <a:r>
              <a:rPr lang="en-US" dirty="0" smtClean="0"/>
              <a:t> </a:t>
            </a:r>
            <a:r>
              <a:rPr lang="en-US" dirty="0" err="1" smtClean="0"/>
              <a:t>গিয়েছিলো।এসব</a:t>
            </a:r>
            <a:r>
              <a:rPr lang="en-US" dirty="0" smtClean="0"/>
              <a:t> </a:t>
            </a:r>
            <a:r>
              <a:rPr lang="en-US" dirty="0" err="1" smtClean="0"/>
              <a:t>থেকে</a:t>
            </a:r>
            <a:r>
              <a:rPr lang="en-US" dirty="0" smtClean="0"/>
              <a:t> </a:t>
            </a:r>
            <a:r>
              <a:rPr lang="en-US" dirty="0" err="1" smtClean="0"/>
              <a:t>ধারণা</a:t>
            </a:r>
            <a:r>
              <a:rPr lang="en-US" dirty="0" smtClean="0"/>
              <a:t> </a:t>
            </a:r>
            <a:r>
              <a:rPr lang="en-US" dirty="0" err="1" smtClean="0"/>
              <a:t>করা</a:t>
            </a:r>
            <a:r>
              <a:rPr lang="en-US" dirty="0" smtClean="0"/>
              <a:t> </a:t>
            </a:r>
            <a:r>
              <a:rPr lang="en-US" dirty="0" err="1" smtClean="0"/>
              <a:t>হয়,এখানে</a:t>
            </a:r>
            <a:r>
              <a:rPr lang="en-US" dirty="0" smtClean="0"/>
              <a:t> </a:t>
            </a:r>
            <a:r>
              <a:rPr lang="en-US" dirty="0" err="1" smtClean="0"/>
              <a:t>একসময়</a:t>
            </a:r>
            <a:r>
              <a:rPr lang="en-US" dirty="0" smtClean="0"/>
              <a:t> </a:t>
            </a:r>
            <a:r>
              <a:rPr lang="en-US" dirty="0" err="1" smtClean="0"/>
              <a:t>সভ্যতা</a:t>
            </a:r>
            <a:r>
              <a:rPr lang="en-US" dirty="0" smtClean="0"/>
              <a:t> </a:t>
            </a:r>
            <a:r>
              <a:rPr lang="en-US" dirty="0" err="1" smtClean="0"/>
              <a:t>গড়ে</a:t>
            </a:r>
            <a:r>
              <a:rPr lang="en-US" dirty="0" smtClean="0"/>
              <a:t> </a:t>
            </a:r>
            <a:r>
              <a:rPr lang="en-US" dirty="0" err="1" smtClean="0"/>
              <a:t>উঠেছিলো</a:t>
            </a:r>
            <a:r>
              <a:rPr lang="en-US" dirty="0" smtClean="0"/>
              <a:t>। ………</a:t>
            </a:r>
            <a:r>
              <a:rPr lang="en-US" dirty="0" err="1" smtClean="0"/>
              <a:t>আরোও</a:t>
            </a:r>
            <a:r>
              <a:rPr lang="en-US" dirty="0" smtClean="0"/>
              <a:t> </a:t>
            </a:r>
            <a:r>
              <a:rPr lang="en-US" dirty="0" err="1" smtClean="0"/>
              <a:t>অনেক</a:t>
            </a:r>
            <a:r>
              <a:rPr lang="en-US" dirty="0" smtClean="0"/>
              <a:t> </a:t>
            </a:r>
            <a:r>
              <a:rPr lang="en-US" dirty="0" err="1" smtClean="0"/>
              <a:t>নিদর্শন</a:t>
            </a:r>
            <a:r>
              <a:rPr lang="en-US" dirty="0" smtClean="0"/>
              <a:t>  </a:t>
            </a:r>
            <a:r>
              <a:rPr lang="en-US" dirty="0" err="1" smtClean="0"/>
              <a:t>পাওয়া</a:t>
            </a:r>
            <a:r>
              <a:rPr lang="en-US" dirty="0" smtClean="0"/>
              <a:t> </a:t>
            </a:r>
            <a:r>
              <a:rPr lang="en-US" dirty="0" err="1" smtClean="0"/>
              <a:t>সম্ভব</a:t>
            </a:r>
            <a:r>
              <a:rPr lang="en-US" dirty="0" smtClean="0"/>
              <a:t>।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3259" y="1033240"/>
            <a:ext cx="4191000" cy="22885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6536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38545" y="252718"/>
            <a:ext cx="8839200" cy="6400800"/>
          </a:xfrm>
          <a:prstGeom prst="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381000" y="259645"/>
            <a:ext cx="8382000" cy="58169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b="1" dirty="0" smtClean="0">
                <a:solidFill>
                  <a:srgbClr val="FF0000"/>
                </a:solidFill>
              </a:rPr>
              <a:t>শব্দার্থ-</a:t>
            </a:r>
            <a:endParaRPr lang="en-US" sz="4400" b="1" dirty="0" smtClean="0">
              <a:solidFill>
                <a:srgbClr val="FF0000"/>
              </a:solidFill>
            </a:endParaRPr>
          </a:p>
          <a:p>
            <a:endParaRPr lang="bn-BD" sz="4400" b="1" dirty="0" smtClean="0">
              <a:solidFill>
                <a:srgbClr val="FF0000"/>
              </a:solidFill>
            </a:endParaRPr>
          </a:p>
          <a:p>
            <a:r>
              <a:rPr lang="bn-BD" sz="4000" b="1" dirty="0" smtClean="0"/>
              <a:t>প্রত্নতত্ত্ব</a:t>
            </a:r>
            <a:r>
              <a:rPr lang="bn-BD" sz="4000" b="1" dirty="0" smtClean="0">
                <a:solidFill>
                  <a:srgbClr val="FF0000"/>
                </a:solidFill>
              </a:rPr>
              <a:t>-</a:t>
            </a:r>
            <a:r>
              <a:rPr lang="en-US" sz="4000" b="1" dirty="0" smtClean="0">
                <a:solidFill>
                  <a:srgbClr val="FF0000"/>
                </a:solidFill>
              </a:rPr>
              <a:t> </a:t>
            </a:r>
          </a:p>
          <a:p>
            <a:r>
              <a:rPr lang="bn-BD" sz="4000" b="1" dirty="0" smtClean="0">
                <a:solidFill>
                  <a:srgbClr val="FF0000"/>
                </a:solidFill>
              </a:rPr>
              <a:t>পুরনো নিদর্শন সম্পর্কিত বিদ্যা।</a:t>
            </a:r>
          </a:p>
          <a:p>
            <a:r>
              <a:rPr lang="bn-BD" sz="4000" b="1" dirty="0" smtClean="0"/>
              <a:t>বিহার</a:t>
            </a:r>
            <a:endParaRPr lang="en-US" sz="4000" b="1" dirty="0" smtClean="0"/>
          </a:p>
          <a:p>
            <a:r>
              <a:rPr lang="bn-BD" sz="4000" b="1" dirty="0" smtClean="0">
                <a:solidFill>
                  <a:srgbClr val="FF0000"/>
                </a:solidFill>
              </a:rPr>
              <a:t>-বৌদ্ধদের উপাশনালয়।</a:t>
            </a:r>
          </a:p>
          <a:p>
            <a:r>
              <a:rPr lang="bn-BD" sz="4000" b="1" dirty="0" smtClean="0"/>
              <a:t>ঐতিহ্য</a:t>
            </a:r>
            <a:endParaRPr lang="en-US" sz="4000" b="1" dirty="0" smtClean="0"/>
          </a:p>
          <a:p>
            <a:r>
              <a:rPr lang="bn-BD" sz="4000" b="1" dirty="0" smtClean="0">
                <a:solidFill>
                  <a:srgbClr val="FF0000"/>
                </a:solidFill>
              </a:rPr>
              <a:t>-বনশপরম্পরায় পাওয়া সংস্কৃতি।</a:t>
            </a:r>
            <a:endParaRPr lang="bn-BD" sz="6000" dirty="0" smtClean="0"/>
          </a:p>
          <a:p>
            <a:r>
              <a:rPr lang="bn-BD" sz="4400" dirty="0" smtClean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25172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292</Words>
  <Application>Microsoft Office PowerPoint</Application>
  <PresentationFormat>On-screen Show (4:3)</PresentationFormat>
  <Paragraphs>82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Sumi</dc:creator>
  <cp:lastModifiedBy>ACER</cp:lastModifiedBy>
  <cp:revision>44</cp:revision>
  <dcterms:created xsi:type="dcterms:W3CDTF">2006-08-16T00:00:00Z</dcterms:created>
  <dcterms:modified xsi:type="dcterms:W3CDTF">2026-06-07T14:24:46Z</dcterms:modified>
</cp:coreProperties>
</file>