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2" r:id="rId2"/>
    <p:sldId id="291" r:id="rId3"/>
    <p:sldId id="289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8" r:id="rId13"/>
    <p:sldId id="301" r:id="rId14"/>
    <p:sldId id="303" r:id="rId15"/>
    <p:sldId id="304" r:id="rId16"/>
    <p:sldId id="306" r:id="rId17"/>
    <p:sldId id="309" r:id="rId18"/>
    <p:sldId id="310" r:id="rId19"/>
    <p:sldId id="311" r:id="rId20"/>
    <p:sldId id="312" r:id="rId21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0F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92" y="78"/>
      </p:cViewPr>
      <p:guideLst>
        <p:guide orient="horz" pos="2184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  <a:prstGeom prst="rect">
            <a:avLst/>
          </a:prstGeo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5ECC568-6DCB-4569-A8D4-C989A0DAEE1A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94E2D4D-3E83-4AED-A891-23A8EEB458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5ECC568-6DCB-4569-A8D4-C989A0DAEE1A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94E2D4D-3E83-4AED-A891-23A8EEB458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49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5ECC568-6DCB-4569-A8D4-C989A0DAEE1A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94E2D4D-3E83-4AED-A891-23A8EEB458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737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ame 39"/>
          <p:cNvSpPr/>
          <p:nvPr userDrawn="1"/>
        </p:nvSpPr>
        <p:spPr>
          <a:xfrm>
            <a:off x="190500" y="152400"/>
            <a:ext cx="11049000" cy="6553200"/>
          </a:xfrm>
          <a:prstGeom prst="frame">
            <a:avLst>
              <a:gd name="adj1" fmla="val 2664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41" name="Frame 40"/>
          <p:cNvSpPr/>
          <p:nvPr userDrawn="1"/>
        </p:nvSpPr>
        <p:spPr>
          <a:xfrm>
            <a:off x="0" y="0"/>
            <a:ext cx="11444690" cy="6858000"/>
          </a:xfrm>
          <a:prstGeom prst="frame">
            <a:avLst>
              <a:gd name="adj1" fmla="val 2664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442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5ECC568-6DCB-4569-A8D4-C989A0DAEE1A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94E2D4D-3E83-4AED-A891-23A8EEB458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25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5ECC568-6DCB-4569-A8D4-C989A0DAEE1A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94E2D4D-3E83-4AED-A891-23A8EEB458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88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5ECC568-6DCB-4569-A8D4-C989A0DAEE1A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94E2D4D-3E83-4AED-A891-23A8EEB458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316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5ECC568-6DCB-4569-A8D4-C989A0DAEE1A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94E2D4D-3E83-4AED-A891-23A8EEB458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185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5ECC568-6DCB-4569-A8D4-C989A0DAEE1A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94E2D4D-3E83-4AED-A891-23A8EEB458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36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5ECC568-6DCB-4569-A8D4-C989A0DAEE1A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94E2D4D-3E83-4AED-A891-23A8EEB458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30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5ECC568-6DCB-4569-A8D4-C989A0DAEE1A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94E2D4D-3E83-4AED-A891-23A8EEB458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30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5ECC568-6DCB-4569-A8D4-C989A0DAEE1A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94E2D4D-3E83-4AED-A891-23A8EEB458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23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1912"/>
            </a:avLst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91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rab.gov.bd/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0263" y="575284"/>
            <a:ext cx="10463348" cy="8294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6300"/>
              </a:lnSpc>
            </a:pPr>
            <a:r>
              <a:rPr lang="en-US" sz="4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</a:t>
            </a:r>
            <a:r>
              <a:rPr lang="bn-BD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মিডিয়া </a:t>
            </a:r>
            <a:r>
              <a:rPr lang="en-US" sz="4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bn-IN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EFF0F2"/>
              </a:clrFrom>
              <a:clrTo>
                <a:srgbClr val="EFF0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3" y="1541418"/>
            <a:ext cx="10463348" cy="471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40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7A8E37-E9D5-10DA-00AA-E0BED1446D0B}"/>
              </a:ext>
            </a:extLst>
          </p:cNvPr>
          <p:cNvSpPr/>
          <p:nvPr/>
        </p:nvSpPr>
        <p:spPr>
          <a:xfrm>
            <a:off x="361150" y="346012"/>
            <a:ext cx="10715678" cy="632236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সাইবার</a:t>
            </a:r>
            <a:r>
              <a:rPr lang="en-US" sz="4400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আক্রমনে</a:t>
            </a:r>
            <a:r>
              <a:rPr lang="en-US" sz="4400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করণীয়</a:t>
            </a:r>
            <a:endParaRPr lang="en-US" sz="4400" dirty="0">
              <a:solidFill>
                <a:schemeClr val="accent4">
                  <a:lumMod val="20000"/>
                  <a:lumOff val="8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617509-81C2-C421-1916-CB1B733DF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776" y="1123128"/>
            <a:ext cx="3044596" cy="20244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944AA6-F0D1-55E0-000D-8433F2C1742D}"/>
              </a:ext>
            </a:extLst>
          </p:cNvPr>
          <p:cNvSpPr txBox="1"/>
          <p:nvPr/>
        </p:nvSpPr>
        <p:spPr>
          <a:xfrm>
            <a:off x="4441372" y="1541975"/>
            <a:ext cx="45458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solidFill>
                  <a:schemeClr val="accent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ডিভাইস</a:t>
            </a:r>
            <a:r>
              <a:rPr lang="en-US" sz="4400" dirty="0">
                <a:solidFill>
                  <a:schemeClr val="accent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বন্ধ</a:t>
            </a:r>
            <a:r>
              <a:rPr lang="en-US" sz="4400" dirty="0" smtClean="0">
                <a:solidFill>
                  <a:schemeClr val="accent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4400" dirty="0">
                <a:solidFill>
                  <a:schemeClr val="accent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রাখা</a:t>
            </a:r>
            <a:r>
              <a:rPr lang="en-US" sz="4400" dirty="0">
                <a:solidFill>
                  <a:schemeClr val="accent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।</a:t>
            </a:r>
            <a:endParaRPr lang="en-US" sz="4400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28" y="3266371"/>
            <a:ext cx="4679495" cy="32004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1D6762-CF7A-0B4A-52F1-26F412E66874}"/>
              </a:ext>
            </a:extLst>
          </p:cNvPr>
          <p:cNvSpPr txBox="1"/>
          <p:nvPr/>
        </p:nvSpPr>
        <p:spPr>
          <a:xfrm>
            <a:off x="5245131" y="4512635"/>
            <a:ext cx="55965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বিষয়টি</a:t>
            </a:r>
            <a:r>
              <a:rPr lang="en-US" sz="40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উন্মুক্তভাবে</a:t>
            </a:r>
            <a:r>
              <a:rPr lang="en-US" sz="40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শেয়ার</a:t>
            </a:r>
            <a:r>
              <a:rPr lang="en-US" sz="40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sz="40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40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40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292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D7BE4F-C0F0-4CDF-8537-8550C7B43B3B}"/>
              </a:ext>
            </a:extLst>
          </p:cNvPr>
          <p:cNvSpPr txBox="1"/>
          <p:nvPr/>
        </p:nvSpPr>
        <p:spPr>
          <a:xfrm>
            <a:off x="256825" y="5059053"/>
            <a:ext cx="50641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  <a:hlinkClick r:id="rId2"/>
              </a:rPr>
              <a:t>www.rab.gov.bd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algn="ctr"/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ওয়েবসাইটে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অভিযোগ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1732A87-916E-477D-AD8C-C4BBC5CF6E37}"/>
              </a:ext>
            </a:extLst>
          </p:cNvPr>
          <p:cNvGrpSpPr/>
          <p:nvPr/>
        </p:nvGrpSpPr>
        <p:grpSpPr>
          <a:xfrm>
            <a:off x="378822" y="1309826"/>
            <a:ext cx="5686122" cy="3510367"/>
            <a:chOff x="914491" y="359465"/>
            <a:chExt cx="9283356" cy="465068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300B990-16BB-470B-9908-7106EE73BC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91" y="359465"/>
              <a:ext cx="8267884" cy="465068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54C7A20-B1F5-4951-B606-F201B03CD4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71652" y="1213633"/>
              <a:ext cx="3026195" cy="2942345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D633819-D3FE-4D1B-88C3-301BBA7B524C}"/>
              </a:ext>
            </a:extLst>
          </p:cNvPr>
          <p:cNvSpPr txBox="1"/>
          <p:nvPr/>
        </p:nvSpPr>
        <p:spPr>
          <a:xfrm>
            <a:off x="5878286" y="5054045"/>
            <a:ext cx="500307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পিতা-মাতা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পরিবারের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সদস্যদের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শেয়ার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C5FC51-776D-431F-AA42-5E414E8D37BE}"/>
              </a:ext>
            </a:extLst>
          </p:cNvPr>
          <p:cNvSpPr/>
          <p:nvPr/>
        </p:nvSpPr>
        <p:spPr>
          <a:xfrm>
            <a:off x="378822" y="239151"/>
            <a:ext cx="10881361" cy="632236"/>
          </a:xfrm>
          <a:prstGeom prst="rect">
            <a:avLst/>
          </a:prstGeom>
          <a:gradFill flip="none" rotWithShape="1">
            <a:gsLst>
              <a:gs pos="50000">
                <a:srgbClr val="00B050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সাইবার</a:t>
            </a:r>
            <a:r>
              <a:rPr lang="en-US" sz="4000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আক্রমনে</a:t>
            </a:r>
            <a:r>
              <a:rPr lang="en-US" sz="4000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করণীয়</a:t>
            </a:r>
            <a:endParaRPr lang="en-US" sz="4000" dirty="0">
              <a:solidFill>
                <a:srgbClr val="FFFF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6006FC-F5C9-EF77-7CA6-4B7FF4A294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468" y="1309826"/>
            <a:ext cx="5316583" cy="353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59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D4FC32-9F56-42F7-A4FD-FABCF52CE3A0}"/>
              </a:ext>
            </a:extLst>
          </p:cNvPr>
          <p:cNvSpPr txBox="1"/>
          <p:nvPr/>
        </p:nvSpPr>
        <p:spPr>
          <a:xfrm>
            <a:off x="4255526" y="3724290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3600" b="1" dirty="0">
                <a:latin typeface="Nikosh" panose="02000000000000000000" pitchFamily="2" charset="0"/>
                <a:cs typeface="Nikosh" panose="02000000000000000000" pitchFamily="2" charset="0"/>
              </a:rPr>
              <a:t>পূর্ণরূপ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লিখো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…</a:t>
            </a:r>
            <a:endParaRPr lang="en-US" sz="3600" b="1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lvl="2"/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GD ও 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BTRC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999843-AD32-469F-B01A-EF74FE2342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6015" y="1390848"/>
            <a:ext cx="3173024" cy="305970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ECC124E-D9D6-4121-81CA-C2470E55BF28}"/>
              </a:ext>
            </a:extLst>
          </p:cNvPr>
          <p:cNvSpPr/>
          <p:nvPr/>
        </p:nvSpPr>
        <p:spPr>
          <a:xfrm>
            <a:off x="1869831" y="772482"/>
            <a:ext cx="6214341" cy="6526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B0D7A3-5552-4DD9-90DA-29B3D94D947E}"/>
              </a:ext>
            </a:extLst>
          </p:cNvPr>
          <p:cNvSpPr txBox="1"/>
          <p:nvPr/>
        </p:nvSpPr>
        <p:spPr>
          <a:xfrm>
            <a:off x="2876930" y="376078"/>
            <a:ext cx="4200145" cy="92333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b="1" u="sng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একক</a:t>
            </a:r>
            <a:r>
              <a:rPr lang="en-US" sz="5400" b="1" u="sng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u="sng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endParaRPr lang="en-US" sz="5400" b="1" u="sng" dirty="0">
              <a:solidFill>
                <a:srgbClr val="FFFF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DAEE82-5152-05E5-DCD5-97E275B939F3}"/>
              </a:ext>
            </a:extLst>
          </p:cNvPr>
          <p:cNvSpPr txBox="1"/>
          <p:nvPr/>
        </p:nvSpPr>
        <p:spPr>
          <a:xfrm>
            <a:off x="4177856" y="2627570"/>
            <a:ext cx="6251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8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৯৯৯ </a:t>
            </a:r>
            <a:r>
              <a:rPr lang="en-US" sz="48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48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48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48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24423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790462-60A8-42CA-852A-505AFD026B3C}"/>
              </a:ext>
            </a:extLst>
          </p:cNvPr>
          <p:cNvSpPr/>
          <p:nvPr/>
        </p:nvSpPr>
        <p:spPr>
          <a:xfrm>
            <a:off x="404948" y="343654"/>
            <a:ext cx="10678069" cy="632236"/>
          </a:xfrm>
          <a:prstGeom prst="rect">
            <a:avLst/>
          </a:prstGeom>
          <a:gradFill flip="none" rotWithShape="1">
            <a:gsLst>
              <a:gs pos="50000">
                <a:srgbClr val="00B050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ইন্টারনেটে</a:t>
            </a:r>
            <a:r>
              <a:rPr lang="en-US" sz="3600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তথ্যের</a:t>
            </a:r>
            <a:r>
              <a:rPr lang="en-US" sz="3600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নিরাপত্তার</a:t>
            </a:r>
            <a:r>
              <a:rPr lang="en-US" sz="3600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প্রয়োজনীয়তা</a:t>
            </a:r>
            <a:endParaRPr lang="en-US" sz="3600" dirty="0">
              <a:solidFill>
                <a:srgbClr val="FFFF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166747-8503-4227-B5FA-EA9A6E0D80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947" y="1080393"/>
            <a:ext cx="4937761" cy="5358190"/>
          </a:xfrm>
          <a:prstGeom prst="rect">
            <a:avLst/>
          </a:prstGeom>
          <a:solidFill>
            <a:srgbClr val="E1D6FF"/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857E30-9BA5-476C-8CB6-93CC82D542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90902" y="1080393"/>
            <a:ext cx="5439863" cy="35657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326528-68B1-49CA-AEEF-5E0B8958F514}"/>
              </a:ext>
            </a:extLst>
          </p:cNvPr>
          <p:cNvSpPr txBox="1"/>
          <p:nvPr/>
        </p:nvSpPr>
        <p:spPr>
          <a:xfrm>
            <a:off x="5460275" y="4646143"/>
            <a:ext cx="56227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E-mail, social media 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অন্য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অনলাইন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algn="ctr"/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অ্যাকাউন্ট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2400" dirty="0">
                <a:latin typeface="Nikosh" panose="02000000000000000000" pitchFamily="2" charset="0"/>
                <a:cs typeface="Nikosh" panose="02000000000000000000" pitchFamily="2" charset="0"/>
              </a:rPr>
              <a:t>ভেরিফিকেশ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নের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2 factor authentication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  <a:p>
            <a:pPr algn="ctr"/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চলো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আমরা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2 factor authentication (2FA)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চালু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করার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ধাপগুলো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দেখি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4132873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477EED-AFC6-46E6-B572-2956A12EED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3" t="2767" r="870"/>
          <a:stretch/>
        </p:blipFill>
        <p:spPr>
          <a:xfrm>
            <a:off x="498767" y="1136469"/>
            <a:ext cx="5245215" cy="53403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6D810F-1269-5F60-DC60-2FEFA19E87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085" y="1136469"/>
            <a:ext cx="4948828" cy="534032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2790462-60A8-42CA-852A-505AFD026B3C}"/>
              </a:ext>
            </a:extLst>
          </p:cNvPr>
          <p:cNvSpPr/>
          <p:nvPr/>
        </p:nvSpPr>
        <p:spPr>
          <a:xfrm>
            <a:off x="404948" y="343654"/>
            <a:ext cx="10678069" cy="632236"/>
          </a:xfrm>
          <a:prstGeom prst="rect">
            <a:avLst/>
          </a:prstGeom>
          <a:gradFill flip="none" rotWithShape="1">
            <a:gsLst>
              <a:gs pos="50000">
                <a:srgbClr val="00B050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ইন্টারনেটে</a:t>
            </a:r>
            <a:r>
              <a:rPr lang="en-US" sz="36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তথ্যের</a:t>
            </a:r>
            <a:r>
              <a:rPr lang="en-US" sz="36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নিরাপত্তার</a:t>
            </a:r>
            <a:r>
              <a:rPr lang="en-US" sz="36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প্রয়োজনীয়তা</a:t>
            </a:r>
            <a:endParaRPr lang="en-US" sz="36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3101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E373E4-CF2F-4DF9-AEB4-A4EDA51EB5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623" y="969666"/>
            <a:ext cx="10730753" cy="55416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E951A7-D35C-41E3-92B6-1C61B4FA521E}"/>
              </a:ext>
            </a:extLst>
          </p:cNvPr>
          <p:cNvSpPr txBox="1"/>
          <p:nvPr/>
        </p:nvSpPr>
        <p:spPr>
          <a:xfrm>
            <a:off x="349623" y="323335"/>
            <a:ext cx="10730753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এন্টিভাইরাস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ফায়ারওয়াল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সুরক্ষা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ইনস্টল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76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436C1BE-933E-4612-ADD5-596956A73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931" y="4799688"/>
            <a:ext cx="8922314" cy="94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5725" tIns="42863" rIns="85725" bIns="42863" numCol="1" anchor="ctr" anchorCtr="0" compatLnSpc="1">
            <a:prstTxWarp prst="textNoShape">
              <a:avLst/>
            </a:prstTxWarp>
            <a:spAutoFit/>
          </a:bodyPr>
          <a:lstStyle/>
          <a:p>
            <a:pPr defTabSz="8572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latin typeface="Nikosh" panose="02000000000000000000" pitchFamily="2" charset="0"/>
                <a:cs typeface="Nikosh" panose="02000000000000000000" pitchFamily="2" charset="0"/>
              </a:rPr>
              <a:t>👉 </a:t>
            </a:r>
            <a:r>
              <a:rPr lang="bn-IN" alt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শক্তিশালী </a:t>
            </a:r>
            <a:r>
              <a:rPr lang="as-IN" sz="2800" dirty="0">
                <a:latin typeface="Nikosh" panose="02000000000000000000" pitchFamily="2" charset="0"/>
                <a:cs typeface="Nikosh" panose="02000000000000000000" pitchFamily="2" charset="0"/>
              </a:rPr>
              <a:t>পাসও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য়া</a:t>
            </a:r>
            <a:r>
              <a:rPr lang="as-IN" sz="2800" dirty="0">
                <a:latin typeface="Nikosh" panose="02000000000000000000" pitchFamily="2" charset="0"/>
                <a:cs typeface="Nikosh" panose="02000000000000000000" pitchFamily="2" charset="0"/>
              </a:rPr>
              <a:t>র্ড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	</a:t>
            </a:r>
            <a:r>
              <a:rPr lang="en-US" alt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:</a:t>
            </a:r>
            <a:r>
              <a:rPr lang="en-US" alt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T9@d3L*pQ#7x</a:t>
            </a:r>
            <a:br>
              <a:rPr lang="en-US" altLang="en-US" sz="28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altLang="en-US" sz="2800" dirty="0">
                <a:latin typeface="Nikosh" panose="02000000000000000000" pitchFamily="2" charset="0"/>
                <a:cs typeface="Nikosh" panose="02000000000000000000" pitchFamily="2" charset="0"/>
              </a:rPr>
              <a:t>👉 </a:t>
            </a:r>
            <a:r>
              <a:rPr lang="bn-IN" alt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দুর্বল </a:t>
            </a:r>
            <a:r>
              <a:rPr lang="as-IN" sz="2800" dirty="0">
                <a:latin typeface="Nikosh" panose="02000000000000000000" pitchFamily="2" charset="0"/>
                <a:cs typeface="Nikosh" panose="02000000000000000000" pitchFamily="2" charset="0"/>
              </a:rPr>
              <a:t>পাসও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য়া</a:t>
            </a:r>
            <a:r>
              <a:rPr lang="as-IN" sz="2800" dirty="0">
                <a:latin typeface="Nikosh" panose="02000000000000000000" pitchFamily="2" charset="0"/>
                <a:cs typeface="Nikosh" panose="02000000000000000000" pitchFamily="2" charset="0"/>
              </a:rPr>
              <a:t>র্ড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		</a:t>
            </a:r>
            <a:r>
              <a:rPr lang="en-US" alt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:</a:t>
            </a:r>
            <a:r>
              <a:rPr lang="en-US" alt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123456, password, abcd1234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C8A3BE-8099-4924-A5BA-A5289D7FF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931" y="1564668"/>
            <a:ext cx="9758138" cy="330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5725" tIns="42863" rIns="85725" bIns="42863" numCol="1" anchor="ctr" anchorCtr="0" compatLnSpc="1">
            <a:prstTxWarp prst="textNoShape">
              <a:avLst/>
            </a:prstTxWarp>
            <a:spAutoFit/>
          </a:bodyPr>
          <a:lstStyle/>
          <a:p>
            <a:pPr defTabSz="85725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5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defTabSz="8572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latin typeface="Nikosh" panose="02000000000000000000" pitchFamily="2" charset="0"/>
                <a:cs typeface="Nikosh" panose="02000000000000000000" pitchFamily="2" charset="0"/>
              </a:rPr>
              <a:t>🔐 </a:t>
            </a:r>
            <a:r>
              <a:rPr lang="en-US" alt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T#9kL@82zP!r </a:t>
            </a:r>
            <a:r>
              <a:rPr lang="en-US" altLang="en-US" sz="2800" dirty="0">
                <a:latin typeface="Nikosh" panose="02000000000000000000" pitchFamily="2" charset="0"/>
                <a:cs typeface="Nikosh" panose="02000000000000000000" pitchFamily="2" charset="0"/>
              </a:rPr>
              <a:t>- </a:t>
            </a:r>
            <a:r>
              <a:rPr lang="bn-IN" alt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এই </a:t>
            </a:r>
            <a:r>
              <a:rPr lang="as-IN" sz="2800" dirty="0">
                <a:latin typeface="Nikosh" panose="02000000000000000000" pitchFamily="2" charset="0"/>
                <a:cs typeface="Nikosh" panose="02000000000000000000" pitchFamily="2" charset="0"/>
              </a:rPr>
              <a:t>পাসও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য়ার্ডে</a:t>
            </a:r>
            <a:r>
              <a:rPr lang="bn-IN" alt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আছে</a:t>
            </a:r>
            <a:r>
              <a:rPr lang="en-US" altLang="en-US" sz="2800" dirty="0">
                <a:latin typeface="Nikosh" panose="02000000000000000000" pitchFamily="2" charset="0"/>
                <a:cs typeface="Nikosh" panose="02000000000000000000" pitchFamily="2" charset="0"/>
              </a:rPr>
              <a:t>:</a:t>
            </a:r>
            <a:r>
              <a:rPr lang="en-US" alt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alt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</a:br>
            <a:endParaRPr lang="en-US" altLang="en-US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alt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বড় হাতের অক্ষর</a:t>
            </a:r>
            <a:r>
              <a:rPr lang="en-US" altLang="en-US" sz="2800" dirty="0">
                <a:latin typeface="Nikosh" panose="02000000000000000000" pitchFamily="2" charset="0"/>
                <a:cs typeface="Nikosh" panose="02000000000000000000" pitchFamily="2" charset="0"/>
              </a:rPr>
              <a:t>: T, L, P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alt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ছোট হাতের অক্ষর</a:t>
            </a:r>
            <a:r>
              <a:rPr lang="en-US" altLang="en-US" sz="2800" dirty="0">
                <a:latin typeface="Nikosh" panose="02000000000000000000" pitchFamily="2" charset="0"/>
                <a:cs typeface="Nikosh" panose="02000000000000000000" pitchFamily="2" charset="0"/>
              </a:rPr>
              <a:t>: k, z, r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alt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সংখ্যা</a:t>
            </a:r>
            <a:r>
              <a:rPr lang="en-US" altLang="en-US" sz="2800" dirty="0">
                <a:latin typeface="Nikosh" panose="02000000000000000000" pitchFamily="2" charset="0"/>
                <a:cs typeface="Nikosh" panose="02000000000000000000" pitchFamily="2" charset="0"/>
              </a:rPr>
              <a:t>: 9, 8, 2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alt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বিশেষ চিহ্ন</a:t>
            </a:r>
            <a:r>
              <a:rPr lang="en-US" altLang="en-US" sz="2800" dirty="0">
                <a:latin typeface="Nikosh" panose="02000000000000000000" pitchFamily="2" charset="0"/>
                <a:cs typeface="Nikosh" panose="02000000000000000000" pitchFamily="2" charset="0"/>
              </a:rPr>
              <a:t>: #, @, !</a:t>
            </a:r>
          </a:p>
          <a:p>
            <a:pPr defTabSz="85725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625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0D2B3C-DE98-4DAD-B3F8-5649EFD91780}"/>
              </a:ext>
            </a:extLst>
          </p:cNvPr>
          <p:cNvSpPr txBox="1"/>
          <p:nvPr/>
        </p:nvSpPr>
        <p:spPr>
          <a:xfrm>
            <a:off x="3034393" y="652593"/>
            <a:ext cx="5742214" cy="6694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altLang="en-US" sz="375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শক্তিশালী </a:t>
            </a:r>
            <a:r>
              <a:rPr lang="as-IN" sz="375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পাসও</a:t>
            </a:r>
            <a:r>
              <a:rPr lang="en-US" sz="375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য়া</a:t>
            </a:r>
            <a:r>
              <a:rPr lang="as-IN" sz="375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র্ড</a:t>
            </a:r>
            <a:r>
              <a:rPr lang="bn-IN" altLang="en-US" sz="375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তৈরি</a:t>
            </a:r>
            <a:r>
              <a:rPr lang="en-US" altLang="en-US" sz="375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altLang="en-US" sz="375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endParaRPr lang="en-US" sz="3750" b="1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05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590" y="1058329"/>
            <a:ext cx="5645275" cy="30042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15790" y="350443"/>
            <a:ext cx="3691741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8012" y="4267148"/>
            <a:ext cx="10633166" cy="1815882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as-IN" sz="28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বিভিন্ন ধরনের সাইবার আক্রমণ (যেমন: ফিশিং, ম্যালওয়্যার,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র‌্যানসামও</a:t>
            </a:r>
            <a:r>
              <a:rPr lang="as-IN" sz="28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য়্যার) সম্পর্কে আলোচনা কর।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as-IN" sz="28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কিভাবে একজন ব্যবহারকারী তার পাসওয়ার্ড সুরক্ষিত রাখতে পারে?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015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9783" y="3434271"/>
            <a:ext cx="10144256" cy="2062103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Wingdings" pitchFamily="2" charset="2"/>
              <a:buChar char="v"/>
            </a:pPr>
            <a:r>
              <a:rPr lang="as-IN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পাসওয়ার্ড ব্যবহারের ক্ষেত্রে কী কী সতর্কতা অবলম্বন করা উচিত?</a:t>
            </a:r>
            <a:endParaRPr lang="en-US" sz="3200" b="1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নিজেদের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কে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সুরক্ষা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রাখতে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প্রকার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এ্যাপ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ফোনে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থাকা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জরুরী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?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OTP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পূর্ণরুপ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?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একটা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শক্তিশালী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পাসওয়ার্ড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লিখ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r>
              <a:rPr lang="bn-IN" sz="3200" b="1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003075" y="796110"/>
            <a:ext cx="2390503" cy="744315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8586C8-936D-4103-A5CB-B822A0C4C4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94"/>
          <a:stretch/>
        </p:blipFill>
        <p:spPr>
          <a:xfrm>
            <a:off x="439783" y="414020"/>
            <a:ext cx="3923212" cy="2493004"/>
          </a:xfrm>
          <a:prstGeom prst="roundRect">
            <a:avLst>
              <a:gd name="adj" fmla="val 14943"/>
            </a:avLst>
          </a:prstGeom>
          <a:ln w="3175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56598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2103" y="405193"/>
            <a:ext cx="3842384" cy="707886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une-maison-de-village-au-bangladesh-546038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072" y="1380129"/>
            <a:ext cx="7010400" cy="3345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74319" y="4993033"/>
            <a:ext cx="104633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as-IN" sz="2800" b="1" dirty="0">
                <a:latin typeface="Nikosh" panose="02000000000000000000" pitchFamily="2" charset="0"/>
                <a:cs typeface="Nikosh" panose="02000000000000000000" pitchFamily="2" charset="0"/>
              </a:rPr>
              <a:t>কিভাবে স্কুল ছাত্রছাত্রীরা সাইবারবুলিং এর শিকার হতে পারে এবং এ থেকে রক্ষা পাওয়ার উপায় কী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67278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ell\Pictures\images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84" y="313508"/>
            <a:ext cx="10829107" cy="620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69938" y="420077"/>
            <a:ext cx="366540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Soner bangla"/>
              </a:rPr>
              <a:t>শিক্ষক</a:t>
            </a:r>
            <a:r>
              <a:rPr lang="en-US" sz="3600" b="1" dirty="0">
                <a:solidFill>
                  <a:srgbClr val="FF0000"/>
                </a:solidFill>
                <a:latin typeface="Soner bangl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Soner bangla"/>
              </a:rPr>
              <a:t>পরিচিতি</a:t>
            </a:r>
            <a:endParaRPr lang="en-US" sz="3600" b="1" dirty="0">
              <a:solidFill>
                <a:srgbClr val="FF0000"/>
              </a:solidFill>
              <a:latin typeface="Soner bangl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4948" y="1332410"/>
            <a:ext cx="9283063" cy="472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2060"/>
                </a:solidFill>
                <a:latin typeface="Monotype Corsiva" panose="03010101010201010101" pitchFamily="66" charset="0"/>
              </a:rPr>
              <a:t>মোঃ </a:t>
            </a:r>
            <a:r>
              <a:rPr lang="bn-IN" sz="4000" dirty="0">
                <a:solidFill>
                  <a:srgbClr val="002060"/>
                </a:solidFill>
                <a:latin typeface="Soner bangla"/>
              </a:rPr>
              <a:t>মেহের</a:t>
            </a:r>
            <a:r>
              <a:rPr lang="bn-IN" sz="4000" dirty="0">
                <a:solidFill>
                  <a:srgbClr val="002060"/>
                </a:solidFill>
                <a:latin typeface="Monotype Corsiva" panose="03010101010201010101" pitchFamily="66" charset="0"/>
              </a:rPr>
              <a:t> আলী</a:t>
            </a:r>
            <a:endParaRPr lang="en-US" sz="4000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endParaRPr lang="en-US" sz="21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endParaRPr lang="en-US" sz="21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endParaRPr lang="en-US" sz="21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endParaRPr lang="en-US" sz="21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endParaRPr lang="en-US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r>
              <a:rPr lang="bn-IN" sz="2800" dirty="0">
                <a:solidFill>
                  <a:srgbClr val="0070C0"/>
                </a:solidFill>
                <a:latin typeface="Arial Black" panose="020B0A04020102020204" pitchFamily="34" charset="0"/>
              </a:rPr>
              <a:t>সহকারী শিক্ষক</a:t>
            </a:r>
            <a:endParaRPr lang="en-US" sz="2800" dirty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r>
              <a:rPr lang="bn-IN" sz="3200" b="1" dirty="0">
                <a:solidFill>
                  <a:srgbClr val="FF0000"/>
                </a:solidFill>
                <a:latin typeface="Castellar" panose="020A0402060406010301" pitchFamily="18" charset="0"/>
              </a:rPr>
              <a:t>নাদির হোসেন উচ্চ বালিকা বিদ্যালয়</a:t>
            </a:r>
            <a:endParaRPr lang="bn-IN" sz="2400" b="1" dirty="0">
              <a:solidFill>
                <a:srgbClr val="FF0000"/>
              </a:solidFill>
              <a:latin typeface="Castellar" panose="020A0402060406010301" pitchFamily="18" charset="0"/>
            </a:endParaRPr>
          </a:p>
          <a:p>
            <a:r>
              <a:rPr lang="bn-IN" sz="2800" dirty="0">
                <a:solidFill>
                  <a:srgbClr val="7030A0"/>
                </a:solidFill>
                <a:latin typeface="Adorable"/>
              </a:rPr>
              <a:t>কশবামাজাইল, পাংশা, রাজবাড়ী।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Mobile: 01720-592576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E-mail: meherali76@gmail.com</a:t>
            </a:r>
          </a:p>
          <a:p>
            <a:endParaRPr lang="en-US" sz="1050" dirty="0">
              <a:solidFill>
                <a:srgbClr val="7030A0"/>
              </a:solidFill>
              <a:latin typeface="Adorable"/>
            </a:endParaRPr>
          </a:p>
        </p:txBody>
      </p:sp>
      <p:pic>
        <p:nvPicPr>
          <p:cNvPr id="9" name="Picture 3" descr="C:\Users\DELL\Desktop\IMG202412201716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91" y="1923869"/>
            <a:ext cx="1471353" cy="1498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92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A3CC5A-3099-503D-680C-F7ECC0220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372" y="361381"/>
            <a:ext cx="5977428" cy="62096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68434" y="4825667"/>
            <a:ext cx="56431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684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 txBox="1">
            <a:spLocks/>
          </p:cNvSpPr>
          <p:nvPr/>
        </p:nvSpPr>
        <p:spPr>
          <a:xfrm>
            <a:off x="731521" y="1723108"/>
            <a:ext cx="5643154" cy="3878291"/>
          </a:xfrm>
          <a:prstGeom prst="rect">
            <a:avLst/>
          </a:prstGeom>
          <a:ln w="57150">
            <a:solidFill>
              <a:srgbClr val="0000FF"/>
            </a:solidFill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Blip>
                <a:blip r:embed="rId2"/>
              </a:buBlip>
            </a:pPr>
            <a:r>
              <a:rPr lang="en-US" sz="3000" b="1" dirty="0">
                <a:ln/>
                <a:solidFill>
                  <a:srgbClr val="009900"/>
                </a:solidFill>
                <a:latin typeface="Soner bangla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oner bangla"/>
                <a:cs typeface="Times New Roman" pitchFamily="18" charset="0"/>
              </a:rPr>
              <a:t>তথ্য</a:t>
            </a:r>
            <a:r>
              <a:rPr lang="en-US" sz="2800" dirty="0">
                <a:solidFill>
                  <a:prstClr val="black"/>
                </a:solidFill>
                <a:latin typeface="Soner bangla"/>
                <a:cs typeface="Times New Roman" pitchFamily="18" charset="0"/>
              </a:rPr>
              <a:t> ও </a:t>
            </a:r>
            <a:r>
              <a:rPr lang="en-US" sz="2800" dirty="0" err="1">
                <a:solidFill>
                  <a:prstClr val="black"/>
                </a:solidFill>
                <a:latin typeface="Soner bangla"/>
                <a:cs typeface="Times New Roman" pitchFamily="18" charset="0"/>
              </a:rPr>
              <a:t>যোগাযোগ</a:t>
            </a:r>
            <a:r>
              <a:rPr lang="en-US" sz="2800" dirty="0">
                <a:solidFill>
                  <a:prstClr val="black"/>
                </a:solidFill>
                <a:latin typeface="Soner bangl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oner bangla"/>
                <a:cs typeface="Times New Roman" pitchFamily="18" charset="0"/>
              </a:rPr>
              <a:t>প্রযুক্তি</a:t>
            </a:r>
            <a:endParaRPr lang="en-US" sz="2800" dirty="0">
              <a:solidFill>
                <a:prstClr val="black"/>
              </a:solidFill>
              <a:latin typeface="Soner bangla"/>
              <a:cs typeface="Times New Roman" pitchFamily="18" charset="0"/>
            </a:endParaRPr>
          </a:p>
          <a:p>
            <a:pPr>
              <a:buFont typeface="Arial" pitchFamily="34" charset="0"/>
              <a:buBlip>
                <a:blip r:embed="rId2"/>
              </a:buBlip>
            </a:pPr>
            <a:r>
              <a:rPr lang="bn-BD" sz="3000" dirty="0">
                <a:solidFill>
                  <a:prstClr val="black"/>
                </a:solidFill>
                <a:latin typeface="Soner bangla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oner bangla"/>
                <a:cs typeface="Times New Roman" pitchFamily="18" charset="0"/>
              </a:rPr>
              <a:t>শ্রেণিঃ</a:t>
            </a:r>
            <a:r>
              <a:rPr lang="en-US" sz="2800" dirty="0">
                <a:solidFill>
                  <a:prstClr val="black"/>
                </a:solidFill>
                <a:latin typeface="Soner bangl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oner bangla"/>
                <a:cs typeface="Times New Roman" pitchFamily="18" charset="0"/>
              </a:rPr>
              <a:t>নবম</a:t>
            </a:r>
            <a:endParaRPr lang="en-US" sz="2800" dirty="0">
              <a:solidFill>
                <a:prstClr val="black"/>
              </a:solidFill>
              <a:latin typeface="Soner bangla"/>
              <a:cs typeface="Times New Roman" pitchFamily="18" charset="0"/>
            </a:endParaRPr>
          </a:p>
          <a:p>
            <a:pPr>
              <a:buFont typeface="Arial" pitchFamily="34" charset="0"/>
              <a:buBlip>
                <a:blip r:embed="rId2"/>
              </a:buBlip>
            </a:pPr>
            <a:r>
              <a:rPr lang="en-US" sz="3000" dirty="0">
                <a:solidFill>
                  <a:srgbClr val="00B0F0"/>
                </a:solidFill>
                <a:latin typeface="Soner bangla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oner bangla"/>
                <a:cs typeface="Times New Roman" pitchFamily="18" charset="0"/>
              </a:rPr>
              <a:t>অধ্যায়ঃ</a:t>
            </a:r>
            <a:r>
              <a:rPr lang="en-US" sz="2800" dirty="0">
                <a:solidFill>
                  <a:prstClr val="black"/>
                </a:solidFill>
                <a:latin typeface="Soner bangl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oner bangla"/>
                <a:cs typeface="Times New Roman" pitchFamily="18" charset="0"/>
              </a:rPr>
              <a:t>দ্বিতীয়</a:t>
            </a:r>
            <a:endParaRPr lang="en-US" sz="2800" dirty="0">
              <a:solidFill>
                <a:prstClr val="black"/>
              </a:solidFill>
              <a:latin typeface="Soner bangla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prstClr val="black"/>
                </a:solidFill>
                <a:latin typeface="Soner bangla"/>
                <a:cs typeface="Times New Roman" pitchFamily="18" charset="0"/>
              </a:rPr>
              <a:t> (</a:t>
            </a:r>
            <a:r>
              <a:rPr lang="en-US" sz="2800" dirty="0" err="1" smtClean="0">
                <a:ln/>
                <a:solidFill>
                  <a:srgbClr val="002060"/>
                </a:solidFill>
                <a:latin typeface="Soner bangla"/>
                <a:cs typeface="NikoshBAN" pitchFamily="2" charset="0"/>
              </a:rPr>
              <a:t>সাইবার</a:t>
            </a:r>
            <a:r>
              <a:rPr lang="en-US" sz="2800" dirty="0" smtClean="0">
                <a:ln/>
                <a:solidFill>
                  <a:srgbClr val="002060"/>
                </a:solidFill>
                <a:latin typeface="Soner bangla"/>
                <a:cs typeface="NikoshBAN" pitchFamily="2" charset="0"/>
              </a:rPr>
              <a:t> </a:t>
            </a:r>
            <a:r>
              <a:rPr lang="en-US" sz="2800" dirty="0" err="1" smtClean="0">
                <a:ln/>
                <a:solidFill>
                  <a:srgbClr val="002060"/>
                </a:solidFill>
                <a:latin typeface="Soner bangla"/>
                <a:cs typeface="NikoshBAN" pitchFamily="2" charset="0"/>
              </a:rPr>
              <a:t>নিরাপত্তা</a:t>
            </a:r>
            <a:r>
              <a:rPr lang="en-US" sz="2800" dirty="0" smtClean="0">
                <a:solidFill>
                  <a:prstClr val="black"/>
                </a:solidFill>
                <a:latin typeface="Soner bangla"/>
                <a:cs typeface="Times New Roman" pitchFamily="18" charset="0"/>
              </a:rPr>
              <a:t>)</a:t>
            </a:r>
            <a:endParaRPr lang="en-US" sz="2800" dirty="0">
              <a:solidFill>
                <a:prstClr val="black"/>
              </a:solidFill>
              <a:latin typeface="Soner bangla"/>
              <a:cs typeface="Times New Roman" pitchFamily="18" charset="0"/>
            </a:endParaRPr>
          </a:p>
          <a:p>
            <a:pPr>
              <a:buFont typeface="Arial" pitchFamily="34" charset="0"/>
              <a:buBlip>
                <a:blip r:embed="rId2"/>
              </a:buBlip>
            </a:pPr>
            <a:r>
              <a:rPr lang="en-US" sz="2800" dirty="0" err="1">
                <a:solidFill>
                  <a:prstClr val="black"/>
                </a:solidFill>
                <a:latin typeface="Soner bangla"/>
                <a:cs typeface="Times New Roman" pitchFamily="18" charset="0"/>
              </a:rPr>
              <a:t>সময়ঃ</a:t>
            </a:r>
            <a:r>
              <a:rPr lang="en-US" sz="2800" dirty="0">
                <a:solidFill>
                  <a:prstClr val="black"/>
                </a:solidFill>
                <a:latin typeface="Soner bangla"/>
                <a:cs typeface="Times New Roman" pitchFamily="18" charset="0"/>
              </a:rPr>
              <a:t> ৪৫ </a:t>
            </a:r>
            <a:r>
              <a:rPr lang="en-US" sz="2800" dirty="0" err="1">
                <a:solidFill>
                  <a:prstClr val="black"/>
                </a:solidFill>
                <a:latin typeface="Soner bangla"/>
                <a:cs typeface="Times New Roman" pitchFamily="18" charset="0"/>
              </a:rPr>
              <a:t>মিনিট</a:t>
            </a:r>
            <a:endParaRPr lang="en-US" sz="2800" dirty="0">
              <a:solidFill>
                <a:prstClr val="black"/>
              </a:solidFill>
              <a:latin typeface="Soner bangla"/>
              <a:cs typeface="Times New Roman" pitchFamily="18" charset="0"/>
            </a:endParaRPr>
          </a:p>
          <a:p>
            <a:pPr>
              <a:buFont typeface="Arial" pitchFamily="34" charset="0"/>
              <a:buBlip>
                <a:blip r:embed="rId2"/>
              </a:buBlip>
            </a:pPr>
            <a:endParaRPr lang="bn-BD" sz="3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900055" y="438150"/>
            <a:ext cx="4031673" cy="857250"/>
          </a:xfrm>
          <a:prstGeom prst="rect">
            <a:avLst/>
          </a:prstGeom>
          <a:ln w="76200">
            <a:solidFill>
              <a:srgbClr val="00B0F0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পাঠ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পরিচিতি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692" y="1723108"/>
            <a:ext cx="3115107" cy="387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48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1701685-8B86-4EB8-925C-837BBE071889}"/>
              </a:ext>
            </a:extLst>
          </p:cNvPr>
          <p:cNvSpPr/>
          <p:nvPr/>
        </p:nvSpPr>
        <p:spPr>
          <a:xfrm>
            <a:off x="3696789" y="3576111"/>
            <a:ext cx="4089954" cy="2916129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Apa itu Cyber Security? Pengertian, Jenis, dan Teknikny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428" y="1092483"/>
            <a:ext cx="4209485" cy="248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ybersecurity: Why OEMs must act now | Bosch Rexroth German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45" y="1092483"/>
            <a:ext cx="4088497" cy="259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80560" y="339634"/>
            <a:ext cx="3306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ছবিগুলো</a:t>
            </a:r>
            <a:r>
              <a:rPr lang="en-US" sz="3600" b="1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লক্ষ্য</a:t>
            </a:r>
            <a:r>
              <a:rPr lang="en-US" sz="3600" b="1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করঃ</a:t>
            </a:r>
            <a:endParaRPr lang="en-US" sz="3600" b="1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57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86A847-961E-4DB5-B2CA-80427ADCD4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074" y="2926080"/>
            <a:ext cx="5460274" cy="35792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A32551-553D-37F8-36EC-452210C359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891" y="2926079"/>
            <a:ext cx="5891349" cy="35792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086F9D-94DA-4AC4-B376-6AF7B87F5D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46" y="359588"/>
            <a:ext cx="10763794" cy="282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27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9485" y="653683"/>
            <a:ext cx="3143775" cy="707886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4137" y="1721534"/>
            <a:ext cx="1060704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28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 শেষে </a:t>
            </a:r>
            <a:r>
              <a:rPr lang="bn-IN" sz="28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শিক্ষার্থীরা-</a:t>
            </a:r>
            <a:endParaRPr lang="en-US" sz="2800" b="1" dirty="0" smtClean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400" b="1" dirty="0" smtClean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০১.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সাইবার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অপরাধ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বলতে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; </a:t>
            </a:r>
          </a:p>
          <a:p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০২.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সাইবার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আক্রমনের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শিকার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হলে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করণীয়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সম্পর্কে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ব্যাখ্যা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;</a:t>
            </a:r>
          </a:p>
          <a:p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০৩.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ইন্টারনেটে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তথ্যের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অবাধ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প্রবাহের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নিরাপত্তার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প্রয়োজনীয়তা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ব্যাখ্যা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  <a:p>
            <a:endParaRPr 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US" sz="28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5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3">
            <a:extLst>
              <a:ext uri="{FF2B5EF4-FFF2-40B4-BE49-F238E27FC236}">
                <a16:creationId xmlns:a16="http://schemas.microsoft.com/office/drawing/2014/main" id="{1292A191-A5E1-A499-7952-20551284123E}"/>
              </a:ext>
            </a:extLst>
          </p:cNvPr>
          <p:cNvSpPr/>
          <p:nvPr/>
        </p:nvSpPr>
        <p:spPr>
          <a:xfrm>
            <a:off x="4527861" y="404908"/>
            <a:ext cx="1806910" cy="1188024"/>
          </a:xfrm>
          <a:custGeom>
            <a:avLst/>
            <a:gdLst>
              <a:gd name="connsiteX0" fmla="*/ 0 w 1954524"/>
              <a:gd name="connsiteY0" fmla="*/ 211744 h 1270440"/>
              <a:gd name="connsiteX1" fmla="*/ 211744 w 1954524"/>
              <a:gd name="connsiteY1" fmla="*/ 0 h 1270440"/>
              <a:gd name="connsiteX2" fmla="*/ 1742780 w 1954524"/>
              <a:gd name="connsiteY2" fmla="*/ 0 h 1270440"/>
              <a:gd name="connsiteX3" fmla="*/ 1954524 w 1954524"/>
              <a:gd name="connsiteY3" fmla="*/ 211744 h 1270440"/>
              <a:gd name="connsiteX4" fmla="*/ 1954524 w 1954524"/>
              <a:gd name="connsiteY4" fmla="*/ 1058696 h 1270440"/>
              <a:gd name="connsiteX5" fmla="*/ 1742780 w 1954524"/>
              <a:gd name="connsiteY5" fmla="*/ 1270440 h 1270440"/>
              <a:gd name="connsiteX6" fmla="*/ 211744 w 1954524"/>
              <a:gd name="connsiteY6" fmla="*/ 1270440 h 1270440"/>
              <a:gd name="connsiteX7" fmla="*/ 0 w 1954524"/>
              <a:gd name="connsiteY7" fmla="*/ 1058696 h 1270440"/>
              <a:gd name="connsiteX8" fmla="*/ 0 w 1954524"/>
              <a:gd name="connsiteY8" fmla="*/ 211744 h 127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4524" h="1270440">
                <a:moveTo>
                  <a:pt x="0" y="211744"/>
                </a:moveTo>
                <a:cubicBezTo>
                  <a:pt x="0" y="94801"/>
                  <a:pt x="94801" y="0"/>
                  <a:pt x="211744" y="0"/>
                </a:cubicBezTo>
                <a:lnTo>
                  <a:pt x="1742780" y="0"/>
                </a:lnTo>
                <a:cubicBezTo>
                  <a:pt x="1859723" y="0"/>
                  <a:pt x="1954524" y="94801"/>
                  <a:pt x="1954524" y="211744"/>
                </a:cubicBezTo>
                <a:lnTo>
                  <a:pt x="1954524" y="1058696"/>
                </a:lnTo>
                <a:cubicBezTo>
                  <a:pt x="1954524" y="1175639"/>
                  <a:pt x="1859723" y="1270440"/>
                  <a:pt x="1742780" y="1270440"/>
                </a:cubicBezTo>
                <a:lnTo>
                  <a:pt x="211744" y="1270440"/>
                </a:lnTo>
                <a:cubicBezTo>
                  <a:pt x="94801" y="1270440"/>
                  <a:pt x="0" y="1175639"/>
                  <a:pt x="0" y="1058696"/>
                </a:cubicBezTo>
                <a:lnTo>
                  <a:pt x="0" y="211744"/>
                </a:lnTo>
                <a:close/>
              </a:path>
            </a:pathLst>
          </a:custGeom>
          <a:blipFill dpi="0" rotWithShape="0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2518" tIns="252518" rIns="252518" bIns="252518" numCol="1" spcCol="1270" anchor="ctr" anchorCtr="0">
            <a:noAutofit/>
          </a:bodyPr>
          <a:lstStyle/>
          <a:p>
            <a:pPr marL="0" lvl="0" indent="0" algn="ctr" defTabSz="2222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0" kern="1200" dirty="0"/>
          </a:p>
        </p:txBody>
      </p:sp>
      <p:sp>
        <p:nvSpPr>
          <p:cNvPr id="4" name="Freeform: Shape 4">
            <a:extLst>
              <a:ext uri="{FF2B5EF4-FFF2-40B4-BE49-F238E27FC236}">
                <a16:creationId xmlns:a16="http://schemas.microsoft.com/office/drawing/2014/main" id="{914E0692-AAD8-30FA-0E4C-DA034C2127B9}"/>
              </a:ext>
            </a:extLst>
          </p:cNvPr>
          <p:cNvSpPr/>
          <p:nvPr/>
        </p:nvSpPr>
        <p:spPr>
          <a:xfrm>
            <a:off x="2981008" y="776451"/>
            <a:ext cx="4691294" cy="474534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527950" y="201397"/>
                </a:moveTo>
                <a:arcTo wR="2537273" hR="2537273" stAng="17578949" swAng="1960587"/>
              </a:path>
            </a:pathLst>
          </a:custGeom>
          <a:noFill/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Freeform: Shape 5">
            <a:extLst>
              <a:ext uri="{FF2B5EF4-FFF2-40B4-BE49-F238E27FC236}">
                <a16:creationId xmlns:a16="http://schemas.microsoft.com/office/drawing/2014/main" id="{77416843-50AC-E938-D26E-5BE5B55AA0FE}"/>
              </a:ext>
            </a:extLst>
          </p:cNvPr>
          <p:cNvSpPr/>
          <p:nvPr/>
        </p:nvSpPr>
        <p:spPr>
          <a:xfrm>
            <a:off x="7098410" y="2058916"/>
            <a:ext cx="1806910" cy="1188024"/>
          </a:xfrm>
          <a:custGeom>
            <a:avLst/>
            <a:gdLst>
              <a:gd name="connsiteX0" fmla="*/ 0 w 1954524"/>
              <a:gd name="connsiteY0" fmla="*/ 211744 h 1270440"/>
              <a:gd name="connsiteX1" fmla="*/ 211744 w 1954524"/>
              <a:gd name="connsiteY1" fmla="*/ 0 h 1270440"/>
              <a:gd name="connsiteX2" fmla="*/ 1742780 w 1954524"/>
              <a:gd name="connsiteY2" fmla="*/ 0 h 1270440"/>
              <a:gd name="connsiteX3" fmla="*/ 1954524 w 1954524"/>
              <a:gd name="connsiteY3" fmla="*/ 211744 h 1270440"/>
              <a:gd name="connsiteX4" fmla="*/ 1954524 w 1954524"/>
              <a:gd name="connsiteY4" fmla="*/ 1058696 h 1270440"/>
              <a:gd name="connsiteX5" fmla="*/ 1742780 w 1954524"/>
              <a:gd name="connsiteY5" fmla="*/ 1270440 h 1270440"/>
              <a:gd name="connsiteX6" fmla="*/ 211744 w 1954524"/>
              <a:gd name="connsiteY6" fmla="*/ 1270440 h 1270440"/>
              <a:gd name="connsiteX7" fmla="*/ 0 w 1954524"/>
              <a:gd name="connsiteY7" fmla="*/ 1058696 h 1270440"/>
              <a:gd name="connsiteX8" fmla="*/ 0 w 1954524"/>
              <a:gd name="connsiteY8" fmla="*/ 211744 h 127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4524" h="1270440">
                <a:moveTo>
                  <a:pt x="0" y="211744"/>
                </a:moveTo>
                <a:cubicBezTo>
                  <a:pt x="0" y="94801"/>
                  <a:pt x="94801" y="0"/>
                  <a:pt x="211744" y="0"/>
                </a:cubicBezTo>
                <a:lnTo>
                  <a:pt x="1742780" y="0"/>
                </a:lnTo>
                <a:cubicBezTo>
                  <a:pt x="1859723" y="0"/>
                  <a:pt x="1954524" y="94801"/>
                  <a:pt x="1954524" y="211744"/>
                </a:cubicBezTo>
                <a:lnTo>
                  <a:pt x="1954524" y="1058696"/>
                </a:lnTo>
                <a:cubicBezTo>
                  <a:pt x="1954524" y="1175639"/>
                  <a:pt x="1859723" y="1270440"/>
                  <a:pt x="1742780" y="1270440"/>
                </a:cubicBezTo>
                <a:lnTo>
                  <a:pt x="211744" y="1270440"/>
                </a:lnTo>
                <a:cubicBezTo>
                  <a:pt x="94801" y="1270440"/>
                  <a:pt x="0" y="1175639"/>
                  <a:pt x="0" y="1058696"/>
                </a:cubicBezTo>
                <a:lnTo>
                  <a:pt x="0" y="211744"/>
                </a:lnTo>
                <a:close/>
              </a:path>
            </a:pathLst>
          </a:custGeom>
          <a:blipFill dpi="0" rotWithShape="0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2518" tIns="252518" rIns="252518" bIns="252518" numCol="1" spcCol="1270" anchor="ctr" anchorCtr="0">
            <a:noAutofit/>
          </a:bodyPr>
          <a:lstStyle/>
          <a:p>
            <a:pPr marL="0" lvl="0" indent="0" algn="ctr" defTabSz="2222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0" kern="1200" dirty="0"/>
          </a:p>
        </p:txBody>
      </p:sp>
      <p:sp>
        <p:nvSpPr>
          <p:cNvPr id="6" name="Freeform: Shape 6">
            <a:extLst>
              <a:ext uri="{FF2B5EF4-FFF2-40B4-BE49-F238E27FC236}">
                <a16:creationId xmlns:a16="http://schemas.microsoft.com/office/drawing/2014/main" id="{4813D0AC-78D8-EFE4-C07E-71BB0DBD6FA5}"/>
              </a:ext>
            </a:extLst>
          </p:cNvPr>
          <p:cNvSpPr/>
          <p:nvPr/>
        </p:nvSpPr>
        <p:spPr>
          <a:xfrm>
            <a:off x="2981008" y="776451"/>
            <a:ext cx="4691294" cy="474534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5071077" y="2404646"/>
                </a:moveTo>
                <a:arcTo wR="2537273" hR="2537273" stAng="21420223" swAng="2195572"/>
              </a:path>
            </a:pathLst>
          </a:custGeom>
          <a:noFill/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: Shape 7">
            <a:extLst>
              <a:ext uri="{FF2B5EF4-FFF2-40B4-BE49-F238E27FC236}">
                <a16:creationId xmlns:a16="http://schemas.microsoft.com/office/drawing/2014/main" id="{4F766512-3C7E-CE01-646F-5E4159A97698}"/>
              </a:ext>
            </a:extLst>
          </p:cNvPr>
          <p:cNvSpPr/>
          <p:nvPr/>
        </p:nvSpPr>
        <p:spPr>
          <a:xfrm>
            <a:off x="5801793" y="4463345"/>
            <a:ext cx="1806910" cy="1188024"/>
          </a:xfrm>
          <a:custGeom>
            <a:avLst/>
            <a:gdLst>
              <a:gd name="connsiteX0" fmla="*/ 0 w 1954524"/>
              <a:gd name="connsiteY0" fmla="*/ 211744 h 1270440"/>
              <a:gd name="connsiteX1" fmla="*/ 211744 w 1954524"/>
              <a:gd name="connsiteY1" fmla="*/ 0 h 1270440"/>
              <a:gd name="connsiteX2" fmla="*/ 1742780 w 1954524"/>
              <a:gd name="connsiteY2" fmla="*/ 0 h 1270440"/>
              <a:gd name="connsiteX3" fmla="*/ 1954524 w 1954524"/>
              <a:gd name="connsiteY3" fmla="*/ 211744 h 1270440"/>
              <a:gd name="connsiteX4" fmla="*/ 1954524 w 1954524"/>
              <a:gd name="connsiteY4" fmla="*/ 1058696 h 1270440"/>
              <a:gd name="connsiteX5" fmla="*/ 1742780 w 1954524"/>
              <a:gd name="connsiteY5" fmla="*/ 1270440 h 1270440"/>
              <a:gd name="connsiteX6" fmla="*/ 211744 w 1954524"/>
              <a:gd name="connsiteY6" fmla="*/ 1270440 h 1270440"/>
              <a:gd name="connsiteX7" fmla="*/ 0 w 1954524"/>
              <a:gd name="connsiteY7" fmla="*/ 1058696 h 1270440"/>
              <a:gd name="connsiteX8" fmla="*/ 0 w 1954524"/>
              <a:gd name="connsiteY8" fmla="*/ 211744 h 127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4524" h="1270440">
                <a:moveTo>
                  <a:pt x="0" y="211744"/>
                </a:moveTo>
                <a:cubicBezTo>
                  <a:pt x="0" y="94801"/>
                  <a:pt x="94801" y="0"/>
                  <a:pt x="211744" y="0"/>
                </a:cubicBezTo>
                <a:lnTo>
                  <a:pt x="1742780" y="0"/>
                </a:lnTo>
                <a:cubicBezTo>
                  <a:pt x="1859723" y="0"/>
                  <a:pt x="1954524" y="94801"/>
                  <a:pt x="1954524" y="211744"/>
                </a:cubicBezTo>
                <a:lnTo>
                  <a:pt x="1954524" y="1058696"/>
                </a:lnTo>
                <a:cubicBezTo>
                  <a:pt x="1954524" y="1175639"/>
                  <a:pt x="1859723" y="1270440"/>
                  <a:pt x="1742780" y="1270440"/>
                </a:cubicBezTo>
                <a:lnTo>
                  <a:pt x="211744" y="1270440"/>
                </a:lnTo>
                <a:cubicBezTo>
                  <a:pt x="94801" y="1270440"/>
                  <a:pt x="0" y="1175639"/>
                  <a:pt x="0" y="1058696"/>
                </a:cubicBezTo>
                <a:lnTo>
                  <a:pt x="0" y="211744"/>
                </a:lnTo>
                <a:close/>
              </a:path>
            </a:pathLst>
          </a:cu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2518" tIns="252518" rIns="252518" bIns="252518" numCol="1" spcCol="1270" anchor="ctr" anchorCtr="0">
            <a:noAutofit/>
          </a:bodyPr>
          <a:lstStyle/>
          <a:p>
            <a:pPr marL="0" lvl="0" indent="0" algn="ctr" defTabSz="2222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0" kern="1200" dirty="0"/>
          </a:p>
        </p:txBody>
      </p:sp>
      <p:sp>
        <p:nvSpPr>
          <p:cNvPr id="8" name="Freeform: Shape 8">
            <a:extLst>
              <a:ext uri="{FF2B5EF4-FFF2-40B4-BE49-F238E27FC236}">
                <a16:creationId xmlns:a16="http://schemas.microsoft.com/office/drawing/2014/main" id="{29A10978-FCE3-0710-98F8-464C581FB03C}"/>
              </a:ext>
            </a:extLst>
          </p:cNvPr>
          <p:cNvSpPr/>
          <p:nvPr/>
        </p:nvSpPr>
        <p:spPr>
          <a:xfrm>
            <a:off x="2981008" y="776451"/>
            <a:ext cx="4691294" cy="474534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041309" y="5023978"/>
                </a:moveTo>
                <a:arcTo wR="2537273" hR="2537273" stAng="4712508" swAng="1374983"/>
              </a:path>
            </a:pathLst>
          </a:custGeom>
          <a:noFill/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: Shape 9">
            <a:extLst>
              <a:ext uri="{FF2B5EF4-FFF2-40B4-BE49-F238E27FC236}">
                <a16:creationId xmlns:a16="http://schemas.microsoft.com/office/drawing/2014/main" id="{2AD08EBF-3814-4E44-4D98-7CF6B6F65D0B}"/>
              </a:ext>
            </a:extLst>
          </p:cNvPr>
          <p:cNvSpPr/>
          <p:nvPr/>
        </p:nvSpPr>
        <p:spPr>
          <a:xfrm>
            <a:off x="3044464" y="4474647"/>
            <a:ext cx="1806910" cy="1188024"/>
          </a:xfrm>
          <a:custGeom>
            <a:avLst/>
            <a:gdLst>
              <a:gd name="connsiteX0" fmla="*/ 0 w 1954524"/>
              <a:gd name="connsiteY0" fmla="*/ 211744 h 1270440"/>
              <a:gd name="connsiteX1" fmla="*/ 211744 w 1954524"/>
              <a:gd name="connsiteY1" fmla="*/ 0 h 1270440"/>
              <a:gd name="connsiteX2" fmla="*/ 1742780 w 1954524"/>
              <a:gd name="connsiteY2" fmla="*/ 0 h 1270440"/>
              <a:gd name="connsiteX3" fmla="*/ 1954524 w 1954524"/>
              <a:gd name="connsiteY3" fmla="*/ 211744 h 1270440"/>
              <a:gd name="connsiteX4" fmla="*/ 1954524 w 1954524"/>
              <a:gd name="connsiteY4" fmla="*/ 1058696 h 1270440"/>
              <a:gd name="connsiteX5" fmla="*/ 1742780 w 1954524"/>
              <a:gd name="connsiteY5" fmla="*/ 1270440 h 1270440"/>
              <a:gd name="connsiteX6" fmla="*/ 211744 w 1954524"/>
              <a:gd name="connsiteY6" fmla="*/ 1270440 h 1270440"/>
              <a:gd name="connsiteX7" fmla="*/ 0 w 1954524"/>
              <a:gd name="connsiteY7" fmla="*/ 1058696 h 1270440"/>
              <a:gd name="connsiteX8" fmla="*/ 0 w 1954524"/>
              <a:gd name="connsiteY8" fmla="*/ 211744 h 127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4524" h="1270440">
                <a:moveTo>
                  <a:pt x="0" y="211744"/>
                </a:moveTo>
                <a:cubicBezTo>
                  <a:pt x="0" y="94801"/>
                  <a:pt x="94801" y="0"/>
                  <a:pt x="211744" y="0"/>
                </a:cubicBezTo>
                <a:lnTo>
                  <a:pt x="1742780" y="0"/>
                </a:lnTo>
                <a:cubicBezTo>
                  <a:pt x="1859723" y="0"/>
                  <a:pt x="1954524" y="94801"/>
                  <a:pt x="1954524" y="211744"/>
                </a:cubicBezTo>
                <a:lnTo>
                  <a:pt x="1954524" y="1058696"/>
                </a:lnTo>
                <a:cubicBezTo>
                  <a:pt x="1954524" y="1175639"/>
                  <a:pt x="1859723" y="1270440"/>
                  <a:pt x="1742780" y="1270440"/>
                </a:cubicBezTo>
                <a:lnTo>
                  <a:pt x="211744" y="1270440"/>
                </a:lnTo>
                <a:cubicBezTo>
                  <a:pt x="94801" y="1270440"/>
                  <a:pt x="0" y="1175639"/>
                  <a:pt x="0" y="1058696"/>
                </a:cubicBezTo>
                <a:lnTo>
                  <a:pt x="0" y="211744"/>
                </a:lnTo>
                <a:close/>
              </a:path>
            </a:pathLst>
          </a:custGeom>
          <a:blipFill dpi="0" rotWithShape="0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2518" tIns="252518" rIns="252518" bIns="252518" numCol="1" spcCol="1270" anchor="ctr" anchorCtr="0">
            <a:noAutofit/>
          </a:bodyPr>
          <a:lstStyle/>
          <a:p>
            <a:pPr marL="0" lvl="0" indent="0" algn="ctr" defTabSz="2222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0" kern="1200" dirty="0"/>
          </a:p>
        </p:txBody>
      </p:sp>
      <p:sp>
        <p:nvSpPr>
          <p:cNvPr id="10" name="Freeform: Shape 10">
            <a:extLst>
              <a:ext uri="{FF2B5EF4-FFF2-40B4-BE49-F238E27FC236}">
                <a16:creationId xmlns:a16="http://schemas.microsoft.com/office/drawing/2014/main" id="{4534BB2C-1EA6-5FAC-D26C-DBDB0D04B8B9}"/>
              </a:ext>
            </a:extLst>
          </p:cNvPr>
          <p:cNvSpPr/>
          <p:nvPr/>
        </p:nvSpPr>
        <p:spPr>
          <a:xfrm>
            <a:off x="2981008" y="776451"/>
            <a:ext cx="4691294" cy="474534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23840" y="3941252"/>
                </a:moveTo>
                <a:arcTo wR="2537273" hR="2537273" stAng="8784205" swAng="2195572"/>
              </a:path>
            </a:pathLst>
          </a:custGeom>
          <a:noFill/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: Shape 11">
            <a:extLst>
              <a:ext uri="{FF2B5EF4-FFF2-40B4-BE49-F238E27FC236}">
                <a16:creationId xmlns:a16="http://schemas.microsoft.com/office/drawing/2014/main" id="{3A310AFA-7DE7-0C57-2540-567B919E9163}"/>
              </a:ext>
            </a:extLst>
          </p:cNvPr>
          <p:cNvSpPr/>
          <p:nvPr/>
        </p:nvSpPr>
        <p:spPr>
          <a:xfrm>
            <a:off x="1774352" y="1798515"/>
            <a:ext cx="1806910" cy="1188024"/>
          </a:xfrm>
          <a:custGeom>
            <a:avLst/>
            <a:gdLst>
              <a:gd name="connsiteX0" fmla="*/ 0 w 1954524"/>
              <a:gd name="connsiteY0" fmla="*/ 211744 h 1270440"/>
              <a:gd name="connsiteX1" fmla="*/ 211744 w 1954524"/>
              <a:gd name="connsiteY1" fmla="*/ 0 h 1270440"/>
              <a:gd name="connsiteX2" fmla="*/ 1742780 w 1954524"/>
              <a:gd name="connsiteY2" fmla="*/ 0 h 1270440"/>
              <a:gd name="connsiteX3" fmla="*/ 1954524 w 1954524"/>
              <a:gd name="connsiteY3" fmla="*/ 211744 h 1270440"/>
              <a:gd name="connsiteX4" fmla="*/ 1954524 w 1954524"/>
              <a:gd name="connsiteY4" fmla="*/ 1058696 h 1270440"/>
              <a:gd name="connsiteX5" fmla="*/ 1742780 w 1954524"/>
              <a:gd name="connsiteY5" fmla="*/ 1270440 h 1270440"/>
              <a:gd name="connsiteX6" fmla="*/ 211744 w 1954524"/>
              <a:gd name="connsiteY6" fmla="*/ 1270440 h 1270440"/>
              <a:gd name="connsiteX7" fmla="*/ 0 w 1954524"/>
              <a:gd name="connsiteY7" fmla="*/ 1058696 h 1270440"/>
              <a:gd name="connsiteX8" fmla="*/ 0 w 1954524"/>
              <a:gd name="connsiteY8" fmla="*/ 211744 h 127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4524" h="1270440">
                <a:moveTo>
                  <a:pt x="0" y="211744"/>
                </a:moveTo>
                <a:cubicBezTo>
                  <a:pt x="0" y="94801"/>
                  <a:pt x="94801" y="0"/>
                  <a:pt x="211744" y="0"/>
                </a:cubicBezTo>
                <a:lnTo>
                  <a:pt x="1742780" y="0"/>
                </a:lnTo>
                <a:cubicBezTo>
                  <a:pt x="1859723" y="0"/>
                  <a:pt x="1954524" y="94801"/>
                  <a:pt x="1954524" y="211744"/>
                </a:cubicBezTo>
                <a:lnTo>
                  <a:pt x="1954524" y="1058696"/>
                </a:lnTo>
                <a:cubicBezTo>
                  <a:pt x="1954524" y="1175639"/>
                  <a:pt x="1859723" y="1270440"/>
                  <a:pt x="1742780" y="1270440"/>
                </a:cubicBezTo>
                <a:lnTo>
                  <a:pt x="211744" y="1270440"/>
                </a:lnTo>
                <a:cubicBezTo>
                  <a:pt x="94801" y="1270440"/>
                  <a:pt x="0" y="1175639"/>
                  <a:pt x="0" y="1058696"/>
                </a:cubicBezTo>
                <a:lnTo>
                  <a:pt x="0" y="211744"/>
                </a:lnTo>
                <a:close/>
              </a:path>
            </a:pathLst>
          </a:custGeom>
          <a:blipFill dpi="0" rotWithShape="0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2518" tIns="252518" rIns="252518" bIns="252518" numCol="1" spcCol="1270" anchor="ctr" anchorCtr="0">
            <a:noAutofit/>
          </a:bodyPr>
          <a:lstStyle/>
          <a:p>
            <a:pPr marL="0" lvl="0" indent="0" algn="ctr" defTabSz="2222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0" kern="1200" dirty="0"/>
          </a:p>
        </p:txBody>
      </p:sp>
      <p:sp>
        <p:nvSpPr>
          <p:cNvPr id="12" name="Freeform: Shape 12">
            <a:extLst>
              <a:ext uri="{FF2B5EF4-FFF2-40B4-BE49-F238E27FC236}">
                <a16:creationId xmlns:a16="http://schemas.microsoft.com/office/drawing/2014/main" id="{3EA7FF00-8D86-BC98-5CAF-2620EBCA0DB0}"/>
              </a:ext>
            </a:extLst>
          </p:cNvPr>
          <p:cNvSpPr/>
          <p:nvPr/>
        </p:nvSpPr>
        <p:spPr>
          <a:xfrm>
            <a:off x="2981008" y="776451"/>
            <a:ext cx="4691294" cy="474534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42261" y="1105951"/>
                </a:moveTo>
                <a:arcTo wR="2537273" hR="2537273" stAng="12860464" swAng="1960587"/>
              </a:path>
            </a:pathLst>
          </a:custGeom>
          <a:noFill/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C7C244F-4E02-8B81-E51C-A9BBD002BFDB}"/>
              </a:ext>
            </a:extLst>
          </p:cNvPr>
          <p:cNvSpPr/>
          <p:nvPr/>
        </p:nvSpPr>
        <p:spPr>
          <a:xfrm>
            <a:off x="3592286" y="1601599"/>
            <a:ext cx="3436475" cy="2861939"/>
          </a:xfrm>
          <a:prstGeom prst="ellipse">
            <a:avLst/>
          </a:prstGeom>
          <a:solidFill>
            <a:schemeClr val="accent1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সমাজ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আইনবিরোধী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সকল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কাজই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অপরাধ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আর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অপরাধ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অনলাইন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ইন্টারনেট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সেগুলোকেই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সাইবার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অপরাধ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</a:t>
            </a:r>
          </a:p>
        </p:txBody>
      </p:sp>
      <p:sp>
        <p:nvSpPr>
          <p:cNvPr id="14" name="Rectangle: Rounded Corners 17">
            <a:extLst>
              <a:ext uri="{FF2B5EF4-FFF2-40B4-BE49-F238E27FC236}">
                <a16:creationId xmlns:a16="http://schemas.microsoft.com/office/drawing/2014/main" id="{A8D3BB64-EB44-F6F7-592A-2A0BCC514511}"/>
              </a:ext>
            </a:extLst>
          </p:cNvPr>
          <p:cNvSpPr/>
          <p:nvPr/>
        </p:nvSpPr>
        <p:spPr>
          <a:xfrm>
            <a:off x="6342603" y="626712"/>
            <a:ext cx="1724025" cy="427947"/>
          </a:xfrm>
          <a:prstGeom prst="roundRect">
            <a:avLst>
              <a:gd name="adj" fmla="val 32247"/>
            </a:avLst>
          </a:prstGeom>
          <a:solidFill>
            <a:srgbClr val="F95353"/>
          </a:solidFill>
          <a:ln>
            <a:solidFill>
              <a:srgbClr val="F54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হ্যাকিং</a:t>
            </a:r>
            <a:endParaRPr lang="en-US" sz="28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5" name="Rectangle: Rounded Corners 16">
            <a:extLst>
              <a:ext uri="{FF2B5EF4-FFF2-40B4-BE49-F238E27FC236}">
                <a16:creationId xmlns:a16="http://schemas.microsoft.com/office/drawing/2014/main" id="{9700E902-3184-2C50-9BAA-B58DCDC98B18}"/>
              </a:ext>
            </a:extLst>
          </p:cNvPr>
          <p:cNvSpPr/>
          <p:nvPr/>
        </p:nvSpPr>
        <p:spPr>
          <a:xfrm>
            <a:off x="530763" y="848370"/>
            <a:ext cx="2883757" cy="878227"/>
          </a:xfrm>
          <a:prstGeom prst="roundRect">
            <a:avLst>
              <a:gd name="adj" fmla="val 32247"/>
            </a:avLst>
          </a:prstGeom>
          <a:solidFill>
            <a:srgbClr val="F95353"/>
          </a:solidFill>
          <a:ln>
            <a:solidFill>
              <a:srgbClr val="F54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b="1" dirty="0">
                <a:latin typeface="Nikosh" panose="02000000000000000000" pitchFamily="2" charset="0"/>
                <a:cs typeface="Nikosh" panose="02000000000000000000" pitchFamily="2" charset="0"/>
              </a:rPr>
              <a:t>কম্পিউটার ম্যালওয়্যার</a:t>
            </a:r>
            <a:endParaRPr lang="en-US" sz="28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6" name="Rectangle: Rounded Corners 14">
            <a:extLst>
              <a:ext uri="{FF2B5EF4-FFF2-40B4-BE49-F238E27FC236}">
                <a16:creationId xmlns:a16="http://schemas.microsoft.com/office/drawing/2014/main" id="{4A5D9743-5BF5-302F-7E12-85A99073CB4A}"/>
              </a:ext>
            </a:extLst>
          </p:cNvPr>
          <p:cNvSpPr/>
          <p:nvPr/>
        </p:nvSpPr>
        <p:spPr>
          <a:xfrm>
            <a:off x="8974969" y="2323191"/>
            <a:ext cx="2027277" cy="594426"/>
          </a:xfrm>
          <a:prstGeom prst="roundRect">
            <a:avLst>
              <a:gd name="adj" fmla="val 32247"/>
            </a:avLst>
          </a:prstGeom>
          <a:solidFill>
            <a:srgbClr val="F95353"/>
          </a:solidFill>
          <a:ln>
            <a:solidFill>
              <a:srgbClr val="F54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400" b="1" dirty="0">
                <a:latin typeface="Nikosh" panose="02000000000000000000" pitchFamily="2" charset="0"/>
                <a:cs typeface="Nikosh" panose="02000000000000000000" pitchFamily="2" charset="0"/>
              </a:rPr>
              <a:t>ব্রুট ফোর্স অ্যাটাক</a:t>
            </a:r>
            <a:endParaRPr lang="en-US" sz="24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7" name="Rectangle: Rounded Corners 18">
            <a:extLst>
              <a:ext uri="{FF2B5EF4-FFF2-40B4-BE49-F238E27FC236}">
                <a16:creationId xmlns:a16="http://schemas.microsoft.com/office/drawing/2014/main" id="{76433AC9-C7EB-D328-AECB-18A025EC665C}"/>
              </a:ext>
            </a:extLst>
          </p:cNvPr>
          <p:cNvSpPr/>
          <p:nvPr/>
        </p:nvSpPr>
        <p:spPr>
          <a:xfrm>
            <a:off x="1015784" y="4869187"/>
            <a:ext cx="1965081" cy="427947"/>
          </a:xfrm>
          <a:prstGeom prst="roundRect">
            <a:avLst>
              <a:gd name="adj" fmla="val 32247"/>
            </a:avLst>
          </a:prstGeom>
          <a:solidFill>
            <a:srgbClr val="F95353"/>
          </a:solidFill>
          <a:ln>
            <a:solidFill>
              <a:srgbClr val="F54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b="1" dirty="0">
                <a:latin typeface="Nikosh" panose="02000000000000000000" pitchFamily="2" charset="0"/>
                <a:cs typeface="Nikosh" panose="02000000000000000000" pitchFamily="2" charset="0"/>
              </a:rPr>
              <a:t>ডি ডস অ্যাটাক</a:t>
            </a:r>
            <a:endParaRPr lang="en-US" sz="28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8" name="Rectangle: Rounded Corners 15">
            <a:extLst>
              <a:ext uri="{FF2B5EF4-FFF2-40B4-BE49-F238E27FC236}">
                <a16:creationId xmlns:a16="http://schemas.microsoft.com/office/drawing/2014/main" id="{8225839B-0F30-FD7F-6D70-1454AFE347F1}"/>
              </a:ext>
            </a:extLst>
          </p:cNvPr>
          <p:cNvSpPr/>
          <p:nvPr/>
        </p:nvSpPr>
        <p:spPr>
          <a:xfrm>
            <a:off x="7672159" y="4745306"/>
            <a:ext cx="2555362" cy="564620"/>
          </a:xfrm>
          <a:prstGeom prst="roundRect">
            <a:avLst>
              <a:gd name="adj" fmla="val 32247"/>
            </a:avLst>
          </a:prstGeom>
          <a:solidFill>
            <a:srgbClr val="F95353"/>
          </a:solidFill>
          <a:ln>
            <a:solidFill>
              <a:srgbClr val="F54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b="1" dirty="0">
                <a:latin typeface="Nikosh" panose="02000000000000000000" pitchFamily="2" charset="0"/>
                <a:cs typeface="Nikosh" panose="02000000000000000000" pitchFamily="2" charset="0"/>
              </a:rPr>
              <a:t>ডেটা ইন্টারসেপশন</a:t>
            </a:r>
            <a:endParaRPr lang="en-US" sz="28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F4C9748-8D36-4340-2685-83177AFDAED3}"/>
              </a:ext>
            </a:extLst>
          </p:cNvPr>
          <p:cNvSpPr/>
          <p:nvPr/>
        </p:nvSpPr>
        <p:spPr>
          <a:xfrm>
            <a:off x="2565513" y="5915728"/>
            <a:ext cx="5731606" cy="700251"/>
          </a:xfrm>
          <a:prstGeom prst="ellipse">
            <a:avLst/>
          </a:prstGeom>
          <a:solidFill>
            <a:srgbClr val="00B0F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সাইবার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অপরাধ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460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D01B95-594D-47C0-AC5C-5B2DF86DE0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2439" y="863040"/>
            <a:ext cx="9315450" cy="47017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11643C-8E03-44EF-BB44-CB148FAB63A5}"/>
              </a:ext>
            </a:extLst>
          </p:cNvPr>
          <p:cNvSpPr txBox="1"/>
          <p:nvPr/>
        </p:nvSpPr>
        <p:spPr>
          <a:xfrm>
            <a:off x="352696" y="5564777"/>
            <a:ext cx="10711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ন্যাশনাল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হেল্পলাইন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ন্যাশনাল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ইমার্জেন্সি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সার্ভিস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অথবা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আইসিটি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হেল্পলাইন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-এ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যোগাযোগ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8EEBB6-BCB3-43F2-B296-C38ACE5DA219}"/>
              </a:ext>
            </a:extLst>
          </p:cNvPr>
          <p:cNvSpPr/>
          <p:nvPr/>
        </p:nvSpPr>
        <p:spPr>
          <a:xfrm>
            <a:off x="352696" y="230804"/>
            <a:ext cx="10711544" cy="632236"/>
          </a:xfrm>
          <a:prstGeom prst="rect">
            <a:avLst/>
          </a:prstGeom>
          <a:gradFill flip="none" rotWithShape="1">
            <a:gsLst>
              <a:gs pos="50000">
                <a:srgbClr val="00B050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সাইবার</a:t>
            </a:r>
            <a:r>
              <a:rPr lang="en-US" sz="4400" b="1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আক্রমনে</a:t>
            </a:r>
            <a:r>
              <a:rPr lang="en-US" sz="4400" b="1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করণীয়</a:t>
            </a:r>
            <a:endParaRPr lang="en-US" sz="4400" b="1" dirty="0">
              <a:solidFill>
                <a:srgbClr val="FFFF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617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3607B43-968A-4B53-AAA5-48560985ECA8}"/>
              </a:ext>
            </a:extLst>
          </p:cNvPr>
          <p:cNvSpPr/>
          <p:nvPr/>
        </p:nvSpPr>
        <p:spPr>
          <a:xfrm>
            <a:off x="378823" y="341756"/>
            <a:ext cx="10685418" cy="632236"/>
          </a:xfrm>
          <a:prstGeom prst="rect">
            <a:avLst/>
          </a:prstGeom>
          <a:gradFill flip="none" rotWithShape="1">
            <a:gsLst>
              <a:gs pos="50000">
                <a:srgbClr val="00B050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সাইবার</a:t>
            </a:r>
            <a:r>
              <a:rPr lang="en-US" sz="40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আক্রমনে</a:t>
            </a:r>
            <a:r>
              <a:rPr lang="en-US" sz="40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করণীয়</a:t>
            </a:r>
            <a:endParaRPr lang="en-US" sz="4000" b="1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794F8A-A0D6-45F8-9A8C-7B4F827218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02" y="1303982"/>
            <a:ext cx="5057964" cy="31999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13E994-F4A7-43A7-AA5C-6F2FD2C6F344}"/>
              </a:ext>
            </a:extLst>
          </p:cNvPr>
          <p:cNvSpPr txBox="1"/>
          <p:nvPr/>
        </p:nvSpPr>
        <p:spPr>
          <a:xfrm>
            <a:off x="546001" y="4833927"/>
            <a:ext cx="43395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BTRC-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বরাবর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algn="ctr"/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লিখিত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অভিযোগ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জানাতে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5008E0-1EA9-42A3-AF17-951A3915A1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0884" y="1319796"/>
            <a:ext cx="4848853" cy="31999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43A30F-72A9-4193-BABB-9405FBBD3B59}"/>
              </a:ext>
            </a:extLst>
          </p:cNvPr>
          <p:cNvSpPr txBox="1"/>
          <p:nvPr/>
        </p:nvSpPr>
        <p:spPr>
          <a:xfrm>
            <a:off x="6600741" y="4840097"/>
            <a:ext cx="386913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নিকটস্থ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থানায়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algn="ctr"/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থানায়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জিডি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64248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568</TotalTime>
  <Words>353</Words>
  <Application>Microsoft Office PowerPoint</Application>
  <PresentationFormat>Custom</PresentationFormat>
  <Paragraphs>76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Adorable</vt:lpstr>
      <vt:lpstr>Arial</vt:lpstr>
      <vt:lpstr>Arial Black</vt:lpstr>
      <vt:lpstr>Calibri</vt:lpstr>
      <vt:lpstr>Calibri Light</vt:lpstr>
      <vt:lpstr>Castellar</vt:lpstr>
      <vt:lpstr>Monotype Corsiva</vt:lpstr>
      <vt:lpstr>Nikosh</vt:lpstr>
      <vt:lpstr>NikoshBAN</vt:lpstr>
      <vt:lpstr>Soner bangla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Rahata Alamgir</dc:creator>
  <cp:lastModifiedBy>Meher Ali</cp:lastModifiedBy>
  <cp:revision>169</cp:revision>
  <dcterms:created xsi:type="dcterms:W3CDTF">2019-03-26T10:47:10Z</dcterms:created>
  <dcterms:modified xsi:type="dcterms:W3CDTF">2026-05-13T01:41:54Z</dcterms:modified>
</cp:coreProperties>
</file>