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0" name="Google Shape;23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6" name="Google Shape;2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8" name="Google Shape;28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8" name="Google Shape;30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9" name="Google Shape;30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7" name="Google Shape;32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3" name="Google Shape;34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4" name="Google Shape;34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6" name="Google Shape;36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7" name="Google Shape;367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" name="Google Shape;3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" name="Google Shape;3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" name="Google Shape;7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3" name="Google Shape;19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youtube.com/results?search_query=formal+letter+writing+bangla" TargetMode="External"/><Relationship Id="rId4" Type="http://schemas.openxmlformats.org/officeDocument/2006/relationships/hyperlink" Target="https://www.youtube.com/results?search_query=formal+letter+writing+bangla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57200" y="128016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4000"/>
              <a:buFont typeface="Georgia"/>
              <a:buNone/>
            </a:pPr>
            <a:r>
              <a:rPr b="1" i="0" lang="en-US" sz="40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সবাইকে স্বাগতম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457200" y="233172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0" i="1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Welcome to the class 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274320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324612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374904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425196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475488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525780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5760720" y="3108960"/>
            <a:ext cx="109728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300"/>
              <a:buFont typeface="Calibri"/>
              <a:buNone/>
            </a:pPr>
            <a:r>
              <a:rPr b="0" i="0" lang="en-US" sz="30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English Class Presentation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2FA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243660"/>
          </a:solidFill>
          <a:ln cap="flat" cmpd="sng" w="12700">
            <a:solidFill>
              <a:srgbClr val="2436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2"/>
          <p:cNvSpPr/>
          <p:nvPr/>
        </p:nvSpPr>
        <p:spPr>
          <a:xfrm>
            <a:off x="274320" y="45720"/>
            <a:ext cx="8595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Formal Letter – Visual Overview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2"/>
          <p:cNvSpPr/>
          <p:nvPr/>
        </p:nvSpPr>
        <p:spPr>
          <a:xfrm>
            <a:off x="457200" y="731520"/>
            <a:ext cx="5029200" cy="425196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2"/>
          <p:cNvSpPr/>
          <p:nvPr/>
        </p:nvSpPr>
        <p:spPr>
          <a:xfrm>
            <a:off x="502920" y="822960"/>
            <a:ext cx="4937760" cy="457200"/>
          </a:xfrm>
          <a:prstGeom prst="rect">
            <a:avLst/>
          </a:prstGeom>
          <a:solidFill>
            <a:srgbClr val="C8E6F5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2"/>
          <p:cNvSpPr/>
          <p:nvPr/>
        </p:nvSpPr>
        <p:spPr>
          <a:xfrm>
            <a:off x="594360" y="822960"/>
            <a:ext cx="4754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Sender's Address + Date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502920" y="1325880"/>
            <a:ext cx="4937760" cy="457200"/>
          </a:xfrm>
          <a:prstGeom prst="rect">
            <a:avLst/>
          </a:prstGeom>
          <a:solidFill>
            <a:srgbClr val="D5EAC8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2"/>
          <p:cNvSpPr/>
          <p:nvPr/>
        </p:nvSpPr>
        <p:spPr>
          <a:xfrm>
            <a:off x="594360" y="1325880"/>
            <a:ext cx="4754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Receiver's Address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2"/>
          <p:cNvSpPr/>
          <p:nvPr/>
        </p:nvSpPr>
        <p:spPr>
          <a:xfrm>
            <a:off x="502920" y="1828800"/>
            <a:ext cx="4937760" cy="384048"/>
          </a:xfrm>
          <a:prstGeom prst="rect">
            <a:avLst/>
          </a:prstGeom>
          <a:solidFill>
            <a:srgbClr val="FFF3C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2"/>
          <p:cNvSpPr/>
          <p:nvPr/>
        </p:nvSpPr>
        <p:spPr>
          <a:xfrm>
            <a:off x="594360" y="1828800"/>
            <a:ext cx="47548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Subject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2"/>
          <p:cNvSpPr/>
          <p:nvPr/>
        </p:nvSpPr>
        <p:spPr>
          <a:xfrm>
            <a:off x="502920" y="2258568"/>
            <a:ext cx="4937760" cy="292608"/>
          </a:xfrm>
          <a:prstGeom prst="rect">
            <a:avLst/>
          </a:prstGeom>
          <a:solidFill>
            <a:srgbClr val="F5CECE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594360" y="2258568"/>
            <a:ext cx="47548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Salutation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2"/>
          <p:cNvSpPr/>
          <p:nvPr/>
        </p:nvSpPr>
        <p:spPr>
          <a:xfrm>
            <a:off x="502920" y="2596896"/>
            <a:ext cx="4937760" cy="1325880"/>
          </a:xfrm>
          <a:prstGeom prst="rect">
            <a:avLst/>
          </a:prstGeom>
          <a:solidFill>
            <a:srgbClr val="EDE8F5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2"/>
          <p:cNvSpPr/>
          <p:nvPr/>
        </p:nvSpPr>
        <p:spPr>
          <a:xfrm>
            <a:off x="594360" y="2596896"/>
            <a:ext cx="4754880" cy="1325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Body of the Letter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2"/>
          <p:cNvSpPr/>
          <p:nvPr/>
        </p:nvSpPr>
        <p:spPr>
          <a:xfrm>
            <a:off x="502920" y="3968496"/>
            <a:ext cx="4937760" cy="457200"/>
          </a:xfrm>
          <a:prstGeom prst="rect">
            <a:avLst/>
          </a:prstGeom>
          <a:solidFill>
            <a:srgbClr val="D5EAC8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2"/>
          <p:cNvSpPr/>
          <p:nvPr/>
        </p:nvSpPr>
        <p:spPr>
          <a:xfrm>
            <a:off x="594360" y="3968496"/>
            <a:ext cx="4754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Close + Signature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5760720" y="731520"/>
            <a:ext cx="3108960" cy="4251960"/>
          </a:xfrm>
          <a:prstGeom prst="rect">
            <a:avLst/>
          </a:prstGeom>
          <a:solidFill>
            <a:srgbClr val="1B2A4A"/>
          </a:solidFill>
          <a:ln cap="flat" cmpd="sng" w="15225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2"/>
          <p:cNvSpPr/>
          <p:nvPr/>
        </p:nvSpPr>
        <p:spPr>
          <a:xfrm>
            <a:off x="5852160" y="822960"/>
            <a:ext cx="2926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💡 মনে রাখবে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/>
          <p:nvPr/>
        </p:nvSpPr>
        <p:spPr>
          <a:xfrm>
            <a:off x="5852160" y="1417320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▸  সবসময় Formal ভাষা ব্যবহার করো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2"/>
          <p:cNvSpPr/>
          <p:nvPr/>
        </p:nvSpPr>
        <p:spPr>
          <a:xfrm>
            <a:off x="5852160" y="2039112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▸  Short form (don't, can't) ব্যবহার করবে না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/>
          <p:nvPr/>
        </p:nvSpPr>
        <p:spPr>
          <a:xfrm>
            <a:off x="5852160" y="2660904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▸  Subject সংক্ষিপ্ত ও স্পষ্ট হবে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2"/>
          <p:cNvSpPr/>
          <p:nvPr/>
        </p:nvSpPr>
        <p:spPr>
          <a:xfrm>
            <a:off x="5852160" y="3282696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▸  Body ৩ অনুচ্ছেদে লিখবে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2"/>
          <p:cNvSpPr/>
          <p:nvPr/>
        </p:nvSpPr>
        <p:spPr>
          <a:xfrm>
            <a:off x="5852160" y="3904488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▸  Signature এর উপরে Close লিখবে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274320" y="54864"/>
            <a:ext cx="85953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Key Vocabulary &amp; Phrases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274320" y="77724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274320" y="77724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384048" y="86868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"I beg most respectfully to state that..."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384048" y="149047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চিঠি শুরু করার সময়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4709160" y="77724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4709160" y="77724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4818888" y="86868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"It is stated that..."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3"/>
          <p:cNvSpPr/>
          <p:nvPr/>
        </p:nvSpPr>
        <p:spPr>
          <a:xfrm>
            <a:off x="4818888" y="149047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কারণ উল্লেখের সময়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274320" y="219456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274320" y="219456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384048" y="228600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"I, therefore, pray and hope that..."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384048" y="290779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অনুরোধ জানানোর সময়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4709160" y="219456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4709160" y="219456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818888" y="228600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"Your most obedient student"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4818888" y="290779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Close হিসেবে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274320" y="361188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274320" y="361188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3"/>
          <p:cNvSpPr/>
          <p:nvPr/>
        </p:nvSpPr>
        <p:spPr>
          <a:xfrm>
            <a:off x="384048" y="370332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"At your earliest convenience"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384048" y="432511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দ্রুত সাড়া চাওয়ার সময়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3"/>
          <p:cNvSpPr/>
          <p:nvPr/>
        </p:nvSpPr>
        <p:spPr>
          <a:xfrm>
            <a:off x="4709160" y="3611880"/>
            <a:ext cx="4206240" cy="123444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4709160" y="3611880"/>
            <a:ext cx="4206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4818888" y="3703320"/>
            <a:ext cx="3977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1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"Subject: Application for..."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4818888" y="4325112"/>
            <a:ext cx="3977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✔  Subject লেখার নিয়ম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D7D5A"/>
          </a:solidFill>
          <a:ln cap="flat" cmpd="sng" w="127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4"/>
          <p:cNvSpPr/>
          <p:nvPr/>
        </p:nvSpPr>
        <p:spPr>
          <a:xfrm>
            <a:off x="274320" y="91440"/>
            <a:ext cx="85953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✏️  একক কাজ  |  Individual Work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365760" y="914400"/>
            <a:ext cx="8412480" cy="118872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4"/>
          <p:cNvSpPr/>
          <p:nvPr/>
        </p:nvSpPr>
        <p:spPr>
          <a:xfrm>
            <a:off x="365760" y="914400"/>
            <a:ext cx="91440" cy="1188720"/>
          </a:xfrm>
          <a:prstGeom prst="rect">
            <a:avLst/>
          </a:prstGeom>
          <a:solidFill>
            <a:srgbClr val="2D7D5A"/>
          </a:solidFill>
          <a:ln cap="flat" cmpd="sng" w="127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4"/>
          <p:cNvSpPr/>
          <p:nvPr/>
        </p:nvSpPr>
        <p:spPr>
          <a:xfrm>
            <a:off x="594360" y="96012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Task: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/>
          <p:nvPr/>
        </p:nvSpPr>
        <p:spPr>
          <a:xfrm>
            <a:off x="594360" y="1325880"/>
            <a:ext cx="804672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Write an application to your Headmaster requesting a Transfer Certificate.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You are leaving school because your father has been transferred to another city.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>
            <a:off x="365760" y="2286000"/>
            <a:ext cx="3657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সাহায্যকারী নির্দেশনা: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457200" y="269748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→  Sender's Address ও Date শুরুতে দাও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→  Headmaster কে সম্বোধন করো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457200" y="370332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→  কারণ স্পষ্টভাবে উল্লেখ করো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4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→  "Your obedient student" দিয়ে শেষ করো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4"/>
          <p:cNvSpPr/>
          <p:nvPr/>
        </p:nvSpPr>
        <p:spPr>
          <a:xfrm>
            <a:off x="6217920" y="2286000"/>
            <a:ext cx="2560320" cy="502920"/>
          </a:xfrm>
          <a:prstGeom prst="rect">
            <a:avLst/>
          </a:prstGeom>
          <a:solidFill>
            <a:srgbClr val="2D7D5A"/>
          </a:solidFill>
          <a:ln cap="flat" cmpd="sng" w="127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6217920" y="2286000"/>
            <a:ext cx="2560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⏱  সময়: ১০ মিনিট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5943600" y="2926080"/>
            <a:ext cx="2834640" cy="192024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304" name="Google Shape;30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89320" y="2971800"/>
            <a:ext cx="2743200" cy="155448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14"/>
          <p:cNvSpPr/>
          <p:nvPr/>
        </p:nvSpPr>
        <p:spPr>
          <a:xfrm>
            <a:off x="5943600" y="4544568"/>
            <a:ext cx="2834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Write like this!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5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5B4A9B"/>
          </a:solidFill>
          <a:ln cap="flat" cmpd="sng" w="1270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5"/>
          <p:cNvSpPr/>
          <p:nvPr/>
        </p:nvSpPr>
        <p:spPr>
          <a:xfrm>
            <a:off x="274320" y="91440"/>
            <a:ext cx="85953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👥  জোড়ায় কাজ  |  Pair Work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5"/>
          <p:cNvSpPr/>
          <p:nvPr/>
        </p:nvSpPr>
        <p:spPr>
          <a:xfrm>
            <a:off x="365760" y="914400"/>
            <a:ext cx="4206240" cy="2926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5"/>
          <p:cNvSpPr/>
          <p:nvPr/>
        </p:nvSpPr>
        <p:spPr>
          <a:xfrm>
            <a:off x="365760" y="914400"/>
            <a:ext cx="4206240" cy="502920"/>
          </a:xfrm>
          <a:prstGeom prst="rect">
            <a:avLst/>
          </a:prstGeom>
          <a:solidFill>
            <a:srgbClr val="5B4A9B"/>
          </a:solidFill>
          <a:ln cap="flat" cmpd="sng" w="1270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5"/>
          <p:cNvSpPr/>
          <p:nvPr/>
        </p:nvSpPr>
        <p:spPr>
          <a:xfrm>
            <a:off x="502920" y="914400"/>
            <a:ext cx="3931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শিক্ষার্থী - A (Writer)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548640" y="1508760"/>
            <a:ext cx="38404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Transfer Certificate-এর জন্য application লিখবে — সঠিক format মেনে সম্পূর্ণ চিঠি তৈরি করবে।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5"/>
          <p:cNvSpPr/>
          <p:nvPr/>
        </p:nvSpPr>
        <p:spPr>
          <a:xfrm>
            <a:off x="4800600" y="914400"/>
            <a:ext cx="4206240" cy="2926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5"/>
          <p:cNvSpPr/>
          <p:nvPr/>
        </p:nvSpPr>
        <p:spPr>
          <a:xfrm>
            <a:off x="4800600" y="914400"/>
            <a:ext cx="4206240" cy="502920"/>
          </a:xfrm>
          <a:prstGeom prst="rect">
            <a:avLst/>
          </a:prstGeom>
          <a:solidFill>
            <a:srgbClr val="5B4A9B"/>
          </a:solidFill>
          <a:ln cap="flat" cmpd="sng" w="1270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5"/>
          <p:cNvSpPr/>
          <p:nvPr/>
        </p:nvSpPr>
        <p:spPr>
          <a:xfrm>
            <a:off x="4937760" y="914400"/>
            <a:ext cx="3931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শিক্ষার্থী - B (Reviewer)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5"/>
          <p:cNvSpPr/>
          <p:nvPr/>
        </p:nvSpPr>
        <p:spPr>
          <a:xfrm>
            <a:off x="4983480" y="1508760"/>
            <a:ext cx="38404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A-এর লেখা পরীক্ষা করবে — Format ঠিক আছে কিনা, ভুল আছে কিনা চিহ্নিত করে মন্তব্য দেবে।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5"/>
          <p:cNvSpPr/>
          <p:nvPr/>
        </p:nvSpPr>
        <p:spPr>
          <a:xfrm>
            <a:off x="457200" y="3977640"/>
            <a:ext cx="8229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তারপর ভূমিকা পরিবর্তন করো।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5"/>
          <p:cNvSpPr/>
          <p:nvPr/>
        </p:nvSpPr>
        <p:spPr>
          <a:xfrm>
            <a:off x="3291840" y="4434840"/>
            <a:ext cx="2560320" cy="502920"/>
          </a:xfrm>
          <a:prstGeom prst="rect">
            <a:avLst/>
          </a:prstGeom>
          <a:solidFill>
            <a:srgbClr val="5B4A9B"/>
          </a:solidFill>
          <a:ln cap="flat" cmpd="sng" w="12700">
            <a:solidFill>
              <a:srgbClr val="5B4A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5"/>
          <p:cNvSpPr/>
          <p:nvPr/>
        </p:nvSpPr>
        <p:spPr>
          <a:xfrm>
            <a:off x="3291840" y="4434840"/>
            <a:ext cx="25603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⏱  সময়: ১৫ মিনিট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6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6"/>
          <p:cNvSpPr/>
          <p:nvPr/>
        </p:nvSpPr>
        <p:spPr>
          <a:xfrm>
            <a:off x="365760" y="18288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📋  মূল্যায়ন  |  Assessment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6"/>
          <p:cNvSpPr/>
          <p:nvPr/>
        </p:nvSpPr>
        <p:spPr>
          <a:xfrm>
            <a:off x="365760" y="1005840"/>
            <a:ext cx="8412480" cy="173736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6"/>
          <p:cNvSpPr/>
          <p:nvPr/>
        </p:nvSpPr>
        <p:spPr>
          <a:xfrm>
            <a:off x="457200" y="1097280"/>
            <a:ext cx="594360" cy="59436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6"/>
          <p:cNvSpPr/>
          <p:nvPr/>
        </p:nvSpPr>
        <p:spPr>
          <a:xfrm>
            <a:off x="457200" y="1097280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6"/>
          <p:cNvSpPr/>
          <p:nvPr/>
        </p:nvSpPr>
        <p:spPr>
          <a:xfrm>
            <a:off x="1188720" y="1051560"/>
            <a:ext cx="74066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a Formal Letter to your Headmaster requesting a Transfer Certificate because your family is moving to Dhaka.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6"/>
          <p:cNvSpPr/>
          <p:nvPr/>
        </p:nvSpPr>
        <p:spPr>
          <a:xfrm>
            <a:off x="1188720" y="1737360"/>
            <a:ext cx="74066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(সম্পূর্ণ format সহ — Address, Date, Subject, Body, Close ও Signature সব থাকতে হবে।)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6"/>
          <p:cNvSpPr/>
          <p:nvPr/>
        </p:nvSpPr>
        <p:spPr>
          <a:xfrm>
            <a:off x="365760" y="2926080"/>
            <a:ext cx="8412480" cy="173736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16"/>
          <p:cNvSpPr/>
          <p:nvPr/>
        </p:nvSpPr>
        <p:spPr>
          <a:xfrm>
            <a:off x="457200" y="3017520"/>
            <a:ext cx="594360" cy="59436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6"/>
          <p:cNvSpPr/>
          <p:nvPr/>
        </p:nvSpPr>
        <p:spPr>
          <a:xfrm>
            <a:off x="457200" y="3017520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6"/>
          <p:cNvSpPr/>
          <p:nvPr/>
        </p:nvSpPr>
        <p:spPr>
          <a:xfrm>
            <a:off x="1188720" y="2971800"/>
            <a:ext cx="74066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the correct order of the parts of a Formal Letter: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6"/>
          <p:cNvSpPr/>
          <p:nvPr/>
        </p:nvSpPr>
        <p:spPr>
          <a:xfrm>
            <a:off x="1188720" y="3493008"/>
            <a:ext cx="740664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A) Body  → B) Subject → C) Sender's Address → D) Salutation → E) Receiver's Address → F) Close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সঠিক ক্রম কী? উত্তর লেখো।  (Correct Order: C → E → B → D → A → F)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17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243660"/>
          </a:solidFill>
          <a:ln cap="flat" cmpd="sng" w="12700">
            <a:solidFill>
              <a:srgbClr val="2436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17"/>
          <p:cNvSpPr/>
          <p:nvPr/>
        </p:nvSpPr>
        <p:spPr>
          <a:xfrm>
            <a:off x="274320" y="73152"/>
            <a:ext cx="8595360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Do's &amp; Don'ts — Formal Letter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7"/>
          <p:cNvSpPr/>
          <p:nvPr/>
        </p:nvSpPr>
        <p:spPr>
          <a:xfrm>
            <a:off x="274320" y="777240"/>
            <a:ext cx="4114800" cy="4160520"/>
          </a:xfrm>
          <a:prstGeom prst="rect">
            <a:avLst/>
          </a:prstGeom>
          <a:solidFill>
            <a:srgbClr val="F0FAF3"/>
          </a:solidFill>
          <a:ln cap="flat" cmpd="sng" w="254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17"/>
          <p:cNvSpPr/>
          <p:nvPr/>
        </p:nvSpPr>
        <p:spPr>
          <a:xfrm>
            <a:off x="274320" y="777240"/>
            <a:ext cx="4114800" cy="502920"/>
          </a:xfrm>
          <a:prstGeom prst="rect">
            <a:avLst/>
          </a:prstGeom>
          <a:solidFill>
            <a:srgbClr val="2D7D5A"/>
          </a:solidFill>
          <a:ln cap="flat" cmpd="sng" w="12700">
            <a:solidFill>
              <a:srgbClr val="2D7D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p17"/>
          <p:cNvSpPr/>
          <p:nvPr/>
        </p:nvSpPr>
        <p:spPr>
          <a:xfrm>
            <a:off x="320040" y="777240"/>
            <a:ext cx="4023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✅  DO'S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7"/>
          <p:cNvSpPr/>
          <p:nvPr/>
        </p:nvSpPr>
        <p:spPr>
          <a:xfrm>
            <a:off x="411480" y="1389888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✔  Formal ও ভদ্র ভাষা ব্যবহার করো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7"/>
          <p:cNvSpPr/>
          <p:nvPr/>
        </p:nvSpPr>
        <p:spPr>
          <a:xfrm>
            <a:off x="411480" y="2048256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✔  Subject স্পষ্ট ও সংক্ষিপ্ত রাখো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7"/>
          <p:cNvSpPr/>
          <p:nvPr/>
        </p:nvSpPr>
        <p:spPr>
          <a:xfrm>
            <a:off x="411480" y="2706624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✔  সঠিক Format অনুসরণ করো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7"/>
          <p:cNvSpPr/>
          <p:nvPr/>
        </p:nvSpPr>
        <p:spPr>
          <a:xfrm>
            <a:off x="411480" y="3364992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✔  Date সঠিকভাবে লিখবে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7"/>
          <p:cNvSpPr/>
          <p:nvPr/>
        </p:nvSpPr>
        <p:spPr>
          <a:xfrm>
            <a:off x="411480" y="4023360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7D5A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D7D5A"/>
                </a:solidFill>
                <a:latin typeface="Calibri"/>
                <a:ea typeface="Calibri"/>
                <a:cs typeface="Calibri"/>
                <a:sym typeface="Calibri"/>
              </a:rPr>
              <a:t>✔  Signature ও নাম দেবে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7"/>
          <p:cNvSpPr/>
          <p:nvPr/>
        </p:nvSpPr>
        <p:spPr>
          <a:xfrm>
            <a:off x="4754880" y="777240"/>
            <a:ext cx="4114800" cy="4160520"/>
          </a:xfrm>
          <a:prstGeom prst="rect">
            <a:avLst/>
          </a:prstGeom>
          <a:solidFill>
            <a:srgbClr val="FDF3F3"/>
          </a:solidFill>
          <a:ln cap="flat" cmpd="sng" w="25400">
            <a:solidFill>
              <a:srgbClr val="B0303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17"/>
          <p:cNvSpPr/>
          <p:nvPr/>
        </p:nvSpPr>
        <p:spPr>
          <a:xfrm>
            <a:off x="4754880" y="777240"/>
            <a:ext cx="4114800" cy="502920"/>
          </a:xfrm>
          <a:prstGeom prst="rect">
            <a:avLst/>
          </a:prstGeom>
          <a:solidFill>
            <a:srgbClr val="B03030"/>
          </a:solidFill>
          <a:ln cap="flat" cmpd="sng" w="12700">
            <a:solidFill>
              <a:srgbClr val="B030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17"/>
          <p:cNvSpPr/>
          <p:nvPr/>
        </p:nvSpPr>
        <p:spPr>
          <a:xfrm>
            <a:off x="4800600" y="777240"/>
            <a:ext cx="4023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❌  DON'TS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7"/>
          <p:cNvSpPr/>
          <p:nvPr/>
        </p:nvSpPr>
        <p:spPr>
          <a:xfrm>
            <a:off x="4846320" y="1389888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303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B03030"/>
                </a:solidFill>
                <a:latin typeface="Calibri"/>
                <a:ea typeface="Calibri"/>
                <a:cs typeface="Calibri"/>
                <a:sym typeface="Calibri"/>
              </a:rPr>
              <a:t>✘  Slang বা Informal শব্দ ব্যবহার করো না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7"/>
          <p:cNvSpPr/>
          <p:nvPr/>
        </p:nvSpPr>
        <p:spPr>
          <a:xfrm>
            <a:off x="4846320" y="2048256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303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B03030"/>
                </a:solidFill>
                <a:latin typeface="Calibri"/>
                <a:ea typeface="Calibri"/>
                <a:cs typeface="Calibri"/>
                <a:sym typeface="Calibri"/>
              </a:rPr>
              <a:t>✘  Contraction (don't, can't) লিখবে না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7"/>
          <p:cNvSpPr/>
          <p:nvPr/>
        </p:nvSpPr>
        <p:spPr>
          <a:xfrm>
            <a:off x="4846320" y="2706624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303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B03030"/>
                </a:solidFill>
                <a:latin typeface="Calibri"/>
                <a:ea typeface="Calibri"/>
                <a:cs typeface="Calibri"/>
                <a:sym typeface="Calibri"/>
              </a:rPr>
              <a:t>✘  বানান ভুল করো না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7"/>
          <p:cNvSpPr/>
          <p:nvPr/>
        </p:nvSpPr>
        <p:spPr>
          <a:xfrm>
            <a:off x="4846320" y="3364992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303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B03030"/>
                </a:solidFill>
                <a:latin typeface="Calibri"/>
                <a:ea typeface="Calibri"/>
                <a:cs typeface="Calibri"/>
                <a:sym typeface="Calibri"/>
              </a:rPr>
              <a:t>✘  অপ্রাসঙ্গিক তথ্য লিখবে না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7"/>
          <p:cNvSpPr/>
          <p:nvPr/>
        </p:nvSpPr>
        <p:spPr>
          <a:xfrm>
            <a:off x="4846320" y="4023360"/>
            <a:ext cx="38862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303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B03030"/>
                </a:solidFill>
                <a:latin typeface="Calibri"/>
                <a:ea typeface="Calibri"/>
                <a:cs typeface="Calibri"/>
                <a:sym typeface="Calibri"/>
              </a:rPr>
              <a:t>✘  বেনামে চিঠি লিখবে না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8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18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18"/>
          <p:cNvSpPr/>
          <p:nvPr/>
        </p:nvSpPr>
        <p:spPr>
          <a:xfrm>
            <a:off x="-914400" y="2286000"/>
            <a:ext cx="3657600" cy="3657600"/>
          </a:xfrm>
          <a:prstGeom prst="ellipse">
            <a:avLst/>
          </a:prstGeom>
          <a:solidFill>
            <a:srgbClr val="FFFFFF">
              <a:alpha val="5882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18"/>
          <p:cNvSpPr/>
          <p:nvPr/>
        </p:nvSpPr>
        <p:spPr>
          <a:xfrm>
            <a:off x="6583680" y="-457200"/>
            <a:ext cx="3200400" cy="3200400"/>
          </a:xfrm>
          <a:prstGeom prst="ellipse">
            <a:avLst/>
          </a:prstGeom>
          <a:solidFill>
            <a:srgbClr val="FFFFFF">
              <a:alpha val="5882"/>
            </a:srgbClr>
          </a:solidFill>
          <a:ln cap="flat" cmpd="sng" w="10150">
            <a:solidFill>
              <a:srgbClr val="F0D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18"/>
          <p:cNvSpPr/>
          <p:nvPr/>
        </p:nvSpPr>
        <p:spPr>
          <a:xfrm>
            <a:off x="3200400" y="502920"/>
            <a:ext cx="274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Calibri"/>
              <a:buNone/>
            </a:pPr>
            <a:r>
              <a:rPr b="0" i="0" lang="en-US" sz="4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🌸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8"/>
          <p:cNvSpPr/>
          <p:nvPr/>
        </p:nvSpPr>
        <p:spPr>
          <a:xfrm>
            <a:off x="457200" y="1417320"/>
            <a:ext cx="82296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সবাইকে ফুলেল শুভেচ্ছা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8"/>
          <p:cNvSpPr/>
          <p:nvPr/>
        </p:nvSpPr>
        <p:spPr>
          <a:xfrm>
            <a:off x="457200" y="228600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Best Wishes to Everyone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8"/>
          <p:cNvSpPr/>
          <p:nvPr/>
        </p:nvSpPr>
        <p:spPr>
          <a:xfrm>
            <a:off x="2011680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18"/>
          <p:cNvSpPr/>
          <p:nvPr/>
        </p:nvSpPr>
        <p:spPr>
          <a:xfrm>
            <a:off x="2578608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18"/>
          <p:cNvSpPr/>
          <p:nvPr/>
        </p:nvSpPr>
        <p:spPr>
          <a:xfrm>
            <a:off x="3145536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18"/>
          <p:cNvSpPr/>
          <p:nvPr/>
        </p:nvSpPr>
        <p:spPr>
          <a:xfrm>
            <a:off x="3712464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8"/>
          <p:cNvSpPr/>
          <p:nvPr/>
        </p:nvSpPr>
        <p:spPr>
          <a:xfrm>
            <a:off x="4279392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8"/>
          <p:cNvSpPr/>
          <p:nvPr/>
        </p:nvSpPr>
        <p:spPr>
          <a:xfrm>
            <a:off x="4846320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8"/>
          <p:cNvSpPr/>
          <p:nvPr/>
        </p:nvSpPr>
        <p:spPr>
          <a:xfrm>
            <a:off x="5413248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18"/>
          <p:cNvSpPr/>
          <p:nvPr/>
        </p:nvSpPr>
        <p:spPr>
          <a:xfrm>
            <a:off x="5980176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18"/>
          <p:cNvSpPr/>
          <p:nvPr/>
        </p:nvSpPr>
        <p:spPr>
          <a:xfrm>
            <a:off x="6547104" y="2944368"/>
            <a:ext cx="100584" cy="100584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18"/>
          <p:cNvSpPr/>
          <p:nvPr/>
        </p:nvSpPr>
        <p:spPr>
          <a:xfrm>
            <a:off x="457200" y="324612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আব্দুস সামাদ  |  সহকারী শিক্ষক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8"/>
          <p:cNvSpPr/>
          <p:nvPr/>
        </p:nvSpPr>
        <p:spPr>
          <a:xfrm>
            <a:off x="457200" y="3749040"/>
            <a:ext cx="8229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ভাটেরা উচ্চ বিদ্যালয়, ভাটেরা, কুলাউড়া, মৌলভীবাজার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8"/>
          <p:cNvSpPr/>
          <p:nvPr/>
        </p:nvSpPr>
        <p:spPr>
          <a:xfrm>
            <a:off x="457200" y="4160520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abdussamad5492@gmail.com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365760" y="457200"/>
            <a:ext cx="3200400" cy="429768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1143000" y="822960"/>
            <a:ext cx="1645920" cy="1645920"/>
          </a:xfrm>
          <a:prstGeom prst="ellipse">
            <a:avLst/>
          </a:prstGeom>
          <a:solidFill>
            <a:srgbClr val="C9A84C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1143000" y="822960"/>
            <a:ext cx="164592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AS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57200" y="4069146"/>
            <a:ext cx="30174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Calibri"/>
              <a:buNone/>
            </a:pPr>
            <a:r>
              <a:rPr b="1" i="0" lang="en-US" sz="30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আব্দুস সামাদ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3931920" y="685800"/>
            <a:ext cx="4846320" cy="10058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3931920" y="685800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4114800" y="758952"/>
            <a:ext cx="4572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বিদ্যালয়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4114800" y="1097280"/>
            <a:ext cx="4572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ভাটেরা উচ্চ বিদ্যালয়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3931920" y="1874520"/>
            <a:ext cx="4846320" cy="10058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3931920" y="1874520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4114800" y="1947672"/>
            <a:ext cx="4572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এলাকা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4114800" y="2286000"/>
            <a:ext cx="4572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ভাটেরা, কুলাউড়া, মৌলভীবাজার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3931920" y="3063240"/>
            <a:ext cx="4846320" cy="10058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3931920" y="3063240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4114800" y="3136392"/>
            <a:ext cx="4572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ইমেইল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4114800" y="3474720"/>
            <a:ext cx="4572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abdussamad5492@gmail.com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" name="Google Shape;5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750" y="119416"/>
            <a:ext cx="3200400" cy="39766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2FA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365760" y="228600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পাঠ পরিচিতি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57200" y="1051560"/>
            <a:ext cx="4114800" cy="1371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457200" y="1051560"/>
            <a:ext cx="4114800" cy="347472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594360" y="105156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বিষয়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594360" y="146304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English ( 2nd Paper)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4937760" y="1051560"/>
            <a:ext cx="4114800" cy="1371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4937760" y="1051560"/>
            <a:ext cx="4114800" cy="347472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5074920" y="105156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শ্রেণি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5074920" y="146304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Class: IX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457200" y="2651760"/>
            <a:ext cx="4114800" cy="1371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457200" y="2651760"/>
            <a:ext cx="4114800" cy="347472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594360" y="265176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শাখা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594360" y="306324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Section: _________B___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4937760" y="2651760"/>
            <a:ext cx="4114800" cy="1371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4937760" y="2651760"/>
            <a:ext cx="4114800" cy="347472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5074920" y="265176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অধ্যায়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5074920" y="306324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Formal Letter Writing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শিখনফল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F0D080"/>
                </a:solidFill>
                <a:latin typeface="Calibri"/>
                <a:ea typeface="Calibri"/>
                <a:cs typeface="Calibri"/>
                <a:sym typeface="Calibri"/>
              </a:rPr>
              <a:t>Learning Outcomes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457200" y="1444752"/>
            <a:ext cx="411480" cy="41148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457200" y="1444752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1005840" y="1371600"/>
            <a:ext cx="7680960" cy="658368"/>
          </a:xfrm>
          <a:prstGeom prst="rect">
            <a:avLst/>
          </a:prstGeom>
          <a:solidFill>
            <a:srgbClr val="FFFFFF">
              <a:alpha val="12156"/>
            </a:srgbClr>
          </a:solidFill>
          <a:ln cap="flat" cmpd="sng" w="9525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1143000" y="1371600"/>
            <a:ext cx="74066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শিক্ষার্থীরা Formal Letter-এর সংজ্ঞা বলতে পারবে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457200" y="2313432"/>
            <a:ext cx="411480" cy="41148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457200" y="2313432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1005840" y="2240280"/>
            <a:ext cx="7680960" cy="658368"/>
          </a:xfrm>
          <a:prstGeom prst="rect">
            <a:avLst/>
          </a:prstGeom>
          <a:solidFill>
            <a:srgbClr val="FFFFFF">
              <a:alpha val="12156"/>
            </a:srgbClr>
          </a:solidFill>
          <a:ln cap="flat" cmpd="sng" w="9525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1143000" y="2240280"/>
            <a:ext cx="74066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Formal Letter-এর বিভিন্ন অংশ চিহ্নিত করতে পারবে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457200" y="3182112"/>
            <a:ext cx="411480" cy="41148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457200" y="3182112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1005840" y="3108960"/>
            <a:ext cx="7680960" cy="658368"/>
          </a:xfrm>
          <a:prstGeom prst="rect">
            <a:avLst/>
          </a:prstGeom>
          <a:solidFill>
            <a:srgbClr val="FFFFFF">
              <a:alpha val="12156"/>
            </a:srgbClr>
          </a:solidFill>
          <a:ln cap="flat" cmpd="sng" w="9525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1143000" y="3108960"/>
            <a:ext cx="74066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Transfer Certificate-এর জন্য আবেদনপত্র লিখতে পারবে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457200" y="4050792"/>
            <a:ext cx="411480" cy="411480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457200" y="4050792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1005840" y="3977640"/>
            <a:ext cx="7680960" cy="658368"/>
          </a:xfrm>
          <a:prstGeom prst="rect">
            <a:avLst/>
          </a:prstGeom>
          <a:solidFill>
            <a:srgbClr val="FFFFFF">
              <a:alpha val="12156"/>
            </a:srgbClr>
          </a:solidFill>
          <a:ln cap="flat" cmpd="sng" w="9525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1143000" y="3977640"/>
            <a:ext cx="74066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সঠিক ভাষা, বিনয় ও Format ব্যবহার করতে পারবে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B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আজকের পাঠ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914400" y="914400"/>
            <a:ext cx="7315200" cy="1280160"/>
          </a:xfrm>
          <a:prstGeom prst="rect">
            <a:avLst/>
          </a:prstGeom>
          <a:solidFill>
            <a:srgbClr val="1B2A4A"/>
          </a:solidFill>
          <a:ln cap="flat" cmpd="sng" w="254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914400" y="91440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Formal Letter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1005840" y="1554480"/>
            <a:ext cx="7132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Write an application to your Headmaster about Transfer Certificate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457200" y="2514600"/>
            <a:ext cx="1828800" cy="457200"/>
          </a:xfrm>
          <a:prstGeom prst="roundRect">
            <a:avLst>
              <a:gd fmla="val 16000" name="adj"/>
            </a:avLst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457200" y="2514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Formal Letter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2560320" y="2514600"/>
            <a:ext cx="1828800" cy="457200"/>
          </a:xfrm>
          <a:prstGeom prst="roundRect">
            <a:avLst>
              <a:gd fmla="val 16000" name="adj"/>
            </a:avLst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2560320" y="2514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Application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4663440" y="2514600"/>
            <a:ext cx="1828800" cy="457200"/>
          </a:xfrm>
          <a:prstGeom prst="roundRect">
            <a:avLst>
              <a:gd fmla="val 16000" name="adj"/>
            </a:avLst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4663440" y="2514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Headmaster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6766560" y="2514600"/>
            <a:ext cx="1828800" cy="457200"/>
          </a:xfrm>
          <a:prstGeom prst="roundRect">
            <a:avLst>
              <a:gd fmla="val 16000" name="adj"/>
            </a:avLst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6766560" y="2514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Transfer Certificate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731520" y="3200400"/>
            <a:ext cx="76809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3660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243660"/>
                </a:solidFill>
                <a:latin typeface="Calibri"/>
                <a:ea typeface="Calibri"/>
                <a:cs typeface="Calibri"/>
                <a:sym typeface="Calibri"/>
              </a:rPr>
              <a:t>"An application is a formal written request made to an authority."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8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8"/>
          <p:cNvSpPr/>
          <p:nvPr/>
        </p:nvSpPr>
        <p:spPr>
          <a:xfrm>
            <a:off x="274320" y="137160"/>
            <a:ext cx="8595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What is a Formal Letter?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8"/>
          <p:cNvSpPr/>
          <p:nvPr/>
        </p:nvSpPr>
        <p:spPr>
          <a:xfrm>
            <a:off x="274320" y="1051560"/>
            <a:ext cx="5303520" cy="105156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8"/>
          <p:cNvSpPr/>
          <p:nvPr/>
        </p:nvSpPr>
        <p:spPr>
          <a:xfrm>
            <a:off x="274320" y="1051560"/>
            <a:ext cx="73152" cy="10515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502920" y="114300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📄 Definition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502920" y="1527048"/>
            <a:ext cx="5074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 formal letter is an official letter written to someone in authority using proper language and structure.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274320" y="2286000"/>
            <a:ext cx="5303520" cy="105156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274320" y="2286000"/>
            <a:ext cx="73152" cy="10515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502920" y="23774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🏫 Occasions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502920" y="2761488"/>
            <a:ext cx="5074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Written to: Headmaster, Principal, Editor, Manager, or any authority figure.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274320" y="3520440"/>
            <a:ext cx="5303520" cy="1051560"/>
          </a:xfrm>
          <a:prstGeom prst="rect">
            <a:avLst/>
          </a:prstGeom>
          <a:solidFill>
            <a:srgbClr val="EEF2FA"/>
          </a:solidFill>
          <a:ln cap="flat" cmpd="sng" w="12700">
            <a:solidFill>
              <a:srgbClr val="EEF2F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274320" y="3520440"/>
            <a:ext cx="73152" cy="10515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502920" y="361188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📝 Key Features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502920" y="3995928"/>
            <a:ext cx="5074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Polite tone, precise language, correct format, specific purpose.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5852160" y="1005840"/>
            <a:ext cx="3017520" cy="3840480"/>
          </a:xfrm>
          <a:prstGeom prst="rect">
            <a:avLst/>
          </a:prstGeom>
          <a:solidFill>
            <a:srgbClr val="EEF2FA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41" name="Google Shape;14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97880" y="1051560"/>
            <a:ext cx="292608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8"/>
          <p:cNvSpPr/>
          <p:nvPr/>
        </p:nvSpPr>
        <p:spPr>
          <a:xfrm>
            <a:off x="5852160" y="427939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8A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5A6A8A"/>
                </a:solidFill>
                <a:latin typeface="Calibri"/>
                <a:ea typeface="Calibri"/>
                <a:cs typeface="Calibri"/>
                <a:sym typeface="Calibri"/>
              </a:rPr>
              <a:t>Letter + Envelope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2FA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43660"/>
          </a:solidFill>
          <a:ln cap="flat" cmpd="sng" w="12700">
            <a:solidFill>
              <a:srgbClr val="2436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Parts of a Formal Letter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274320" y="822960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384048" y="82296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① Sender's Address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274320" y="1847088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384048" y="1847088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② Date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274320" y="2871216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384048" y="2871216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③ Receiver's Address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274320" y="3895344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384048" y="3895344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④ Subject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4572000" y="822960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4681728" y="822960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⑤ Salutation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4572000" y="1847088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4681728" y="1847088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⑥ Body of the Letter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4572000" y="2871216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4681728" y="2871216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⑦ Complimentary Close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4572000" y="3895344"/>
            <a:ext cx="4023360" cy="822960"/>
          </a:xfrm>
          <a:prstGeom prst="rect">
            <a:avLst/>
          </a:prstGeom>
          <a:solidFill>
            <a:srgbClr val="FFFFFF"/>
          </a:solidFill>
          <a:ln cap="flat" cmpd="sng" w="101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4681728" y="3895344"/>
            <a:ext cx="3840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⑧ Signature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274320" y="4572000"/>
            <a:ext cx="8595360" cy="41148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9">
            <a:hlinkClick r:id="rId3"/>
          </p:cNvPr>
          <p:cNvSpPr/>
          <p:nvPr/>
        </p:nvSpPr>
        <p:spPr>
          <a:xfrm>
            <a:off x="457200" y="4572000"/>
            <a:ext cx="8412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D080"/>
              </a:buClr>
              <a:buSzPts val="1000"/>
              <a:buFont typeface="Calibri"/>
              <a:buNone/>
            </a:pPr>
            <a:r>
              <a:rPr b="0" i="0" lang="en-US" sz="10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🎬  Video: https://www.youtube.com/results?search_query=formal+letter+writing+bangla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2A4A"/>
          </a:solidFill>
          <a:ln cap="flat" cmpd="sng" w="12700">
            <a:solidFill>
              <a:srgbClr val="1B2A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274320" y="45720"/>
            <a:ext cx="8595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Sample Application – Transfer Certificate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274320" y="685800"/>
            <a:ext cx="8595360" cy="4251960"/>
          </a:xfrm>
          <a:prstGeom prst="rect">
            <a:avLst/>
          </a:prstGeom>
          <a:solidFill>
            <a:srgbClr val="F4F6FB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274320" y="685800"/>
            <a:ext cx="859536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502920" y="804672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502920" y="1019556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The Headmaster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502920" y="1234440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Bhaterra High School, Kulaura, Moulvibazar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502920" y="1664208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Subject:  Application for Transfer Certificate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502920" y="2093976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Sir,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502920" y="2308860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 beg most respectfully to state that I am a student of Class X (Section: A)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502920" y="2523744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of your school. My father has been transferred to Sylhet, and I have to shift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502920" y="2738628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with my family. Therefore, I need a Transfer Certificate to get admission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502920" y="2953512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in a new school.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0"/>
          <p:cNvSpPr/>
          <p:nvPr/>
        </p:nvSpPr>
        <p:spPr>
          <a:xfrm>
            <a:off x="502920" y="3383280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I, therefore, pray and hope that you would be kind enough to issue the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0"/>
          <p:cNvSpPr/>
          <p:nvPr/>
        </p:nvSpPr>
        <p:spPr>
          <a:xfrm>
            <a:off x="502920" y="3598164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Transfer Certificate at your earliest convenience.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0"/>
          <p:cNvSpPr/>
          <p:nvPr/>
        </p:nvSpPr>
        <p:spPr>
          <a:xfrm>
            <a:off x="502920" y="4027932"/>
            <a:ext cx="8229600" cy="2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Your most obedient student,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0"/>
          <p:cNvSpPr/>
          <p:nvPr/>
        </p:nvSpPr>
        <p:spPr>
          <a:xfrm>
            <a:off x="457173" y="4242841"/>
            <a:ext cx="8229600" cy="2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Mahia Rahman /  Class IX – Roll: 01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1"/>
          <p:cNvSpPr/>
          <p:nvPr/>
        </p:nvSpPr>
        <p:spPr>
          <a:xfrm>
            <a:off x="365760" y="182880"/>
            <a:ext cx="8412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Letter Format — চিত্রসহ বিশ্লেষণ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1"/>
          <p:cNvSpPr/>
          <p:nvPr/>
        </p:nvSpPr>
        <p:spPr>
          <a:xfrm>
            <a:off x="274320" y="96012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1"/>
          <p:cNvSpPr/>
          <p:nvPr/>
        </p:nvSpPr>
        <p:spPr>
          <a:xfrm>
            <a:off x="384048" y="130759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1"/>
          <p:cNvSpPr/>
          <p:nvPr/>
        </p:nvSpPr>
        <p:spPr>
          <a:xfrm>
            <a:off x="384048" y="130759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1"/>
          <p:cNvSpPr/>
          <p:nvPr/>
        </p:nvSpPr>
        <p:spPr>
          <a:xfrm>
            <a:off x="960120" y="105156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Address + Date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1"/>
          <p:cNvSpPr/>
          <p:nvPr/>
        </p:nvSpPr>
        <p:spPr>
          <a:xfrm>
            <a:off x="960120" y="143560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ডানদিকে উপরে নিজের ঠিকানা ও তারিখ লিখবে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1"/>
          <p:cNvSpPr/>
          <p:nvPr/>
        </p:nvSpPr>
        <p:spPr>
          <a:xfrm>
            <a:off x="4709160" y="96012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1"/>
          <p:cNvSpPr/>
          <p:nvPr/>
        </p:nvSpPr>
        <p:spPr>
          <a:xfrm>
            <a:off x="4818888" y="130759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4818888" y="130759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5394960" y="105156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Receiver's Address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1"/>
          <p:cNvSpPr/>
          <p:nvPr/>
        </p:nvSpPr>
        <p:spPr>
          <a:xfrm>
            <a:off x="5394960" y="143560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বামদিকে প্রাপকের পদবি ও প্রতিষ্ঠানের নাম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1"/>
          <p:cNvSpPr/>
          <p:nvPr/>
        </p:nvSpPr>
        <p:spPr>
          <a:xfrm>
            <a:off x="274320" y="228600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1"/>
          <p:cNvSpPr/>
          <p:nvPr/>
        </p:nvSpPr>
        <p:spPr>
          <a:xfrm>
            <a:off x="384048" y="263347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1"/>
          <p:cNvSpPr/>
          <p:nvPr/>
        </p:nvSpPr>
        <p:spPr>
          <a:xfrm>
            <a:off x="384048" y="263347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960120" y="237744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Subject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960120" y="276148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এক লাইনে পাঠের উদ্দেশ্য স্পষ্টভাবে লিখবে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4709160" y="228600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4818888" y="263347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4818888" y="263347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5394960" y="237744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Salutation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5394960" y="276148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"Dear Sir," বা "Respected Sir," ব্যবহার করবে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274320" y="361188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384048" y="395935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384048" y="395935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960120" y="370332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960120" y="408736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৩টি অনুচ্ছেদ: কারণ → বিস্তার → অনুরোধ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4709160" y="3611880"/>
            <a:ext cx="4206240" cy="1143000"/>
          </a:xfrm>
          <a:prstGeom prst="rect">
            <a:avLst/>
          </a:prstGeom>
          <a:solidFill>
            <a:srgbClr val="FFFFFF">
              <a:alpha val="10196"/>
            </a:srgbClr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1"/>
          <p:cNvSpPr/>
          <p:nvPr/>
        </p:nvSpPr>
        <p:spPr>
          <a:xfrm>
            <a:off x="4818888" y="3959352"/>
            <a:ext cx="475488" cy="47548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4818888" y="3959352"/>
            <a:ext cx="475488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1"/>
          <p:cNvSpPr/>
          <p:nvPr/>
        </p:nvSpPr>
        <p:spPr>
          <a:xfrm>
            <a:off x="5394960" y="370332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Close + Sign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1"/>
          <p:cNvSpPr/>
          <p:nvPr/>
        </p:nvSpPr>
        <p:spPr>
          <a:xfrm>
            <a:off x="5394960" y="4087368"/>
            <a:ext cx="33832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"Your obedient student" লিখে নাম ও রোল দেবে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