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2" r:id="rId2"/>
    <p:sldId id="304" r:id="rId3"/>
    <p:sldId id="293" r:id="rId4"/>
    <p:sldId id="283" r:id="rId5"/>
    <p:sldId id="256" r:id="rId6"/>
    <p:sldId id="281" r:id="rId7"/>
    <p:sldId id="302" r:id="rId8"/>
    <p:sldId id="269" r:id="rId9"/>
    <p:sldId id="278" r:id="rId10"/>
    <p:sldId id="285" r:id="rId11"/>
    <p:sldId id="273" r:id="rId12"/>
    <p:sldId id="276" r:id="rId13"/>
    <p:sldId id="274" r:id="rId14"/>
    <p:sldId id="292" r:id="rId15"/>
    <p:sldId id="295" r:id="rId16"/>
    <p:sldId id="296" r:id="rId17"/>
    <p:sldId id="297" r:id="rId18"/>
    <p:sldId id="298" r:id="rId19"/>
    <p:sldId id="301" r:id="rId20"/>
    <p:sldId id="287" r:id="rId21"/>
    <p:sldId id="288" r:id="rId22"/>
    <p:sldId id="303" r:id="rId23"/>
    <p:sldId id="300" r:id="rId24"/>
    <p:sldId id="299" r:id="rId25"/>
    <p:sldId id="290" r:id="rId26"/>
    <p:sldId id="266" r:id="rId27"/>
    <p:sldId id="289" r:id="rId28"/>
  </p:sldIdLst>
  <p:sldSz cx="20104100" cy="11309350"/>
  <p:notesSz cx="20104100" cy="11309350"/>
  <p:defaultTextStyle>
    <a:defPPr>
      <a:defRPr kern="0"/>
    </a:def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33" d="100"/>
          <a:sy n="33" d="100"/>
        </p:scale>
        <p:origin x="-1200" y="-22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ADD2E2-5DDF-40BD-8E84-BB1DDEC2A0EE}" type="doc">
      <dgm:prSet loTypeId="urn:microsoft.com/office/officeart/2005/8/layout/pyramid1" loCatId="pyramid" qsTypeId="urn:microsoft.com/office/officeart/2005/8/quickstyle/simple1" qsCatId="simple" csTypeId="urn:microsoft.com/office/officeart/2005/8/colors/accent1_2" csCatId="accent1" phldr="1"/>
      <dgm:spPr/>
    </dgm:pt>
    <dgm:pt modelId="{BB486E36-CC57-43FA-B1A2-22E980DE8DAF}">
      <dgm:prSet phldrT="[Text]" custT="1"/>
      <dgm:spPr>
        <a:solidFill>
          <a:srgbClr val="C00000"/>
        </a:solidFill>
      </dgm:spPr>
      <dgm:t>
        <a:bodyPr/>
        <a:lstStyle/>
        <a:p>
          <a:endParaRPr lang="en-US" sz="3000" dirty="0" smtClean="0"/>
        </a:p>
        <a:p>
          <a:r>
            <a:rPr lang="en-US" sz="3000" b="1" dirty="0" smtClean="0">
              <a:solidFill>
                <a:schemeClr val="bg1"/>
              </a:solidFill>
            </a:rPr>
            <a:t>5%</a:t>
          </a:r>
          <a:endParaRPr lang="en-US" sz="3000" b="1" dirty="0">
            <a:solidFill>
              <a:schemeClr val="bg1"/>
            </a:solidFill>
          </a:endParaRPr>
        </a:p>
      </dgm:t>
    </dgm:pt>
    <dgm:pt modelId="{85E9BA08-65C9-4CB4-9FCA-8D74E976DEB3}" type="parTrans" cxnId="{63E98D19-10AD-4B4A-8A4E-3740A1449721}">
      <dgm:prSet/>
      <dgm:spPr/>
      <dgm:t>
        <a:bodyPr/>
        <a:lstStyle/>
        <a:p>
          <a:endParaRPr lang="en-US"/>
        </a:p>
      </dgm:t>
    </dgm:pt>
    <dgm:pt modelId="{828D2188-4BB9-4D9B-A1F2-D49FC61D9034}" type="sibTrans" cxnId="{63E98D19-10AD-4B4A-8A4E-3740A1449721}">
      <dgm:prSet/>
      <dgm:spPr/>
      <dgm:t>
        <a:bodyPr/>
        <a:lstStyle/>
        <a:p>
          <a:endParaRPr lang="en-US"/>
        </a:p>
      </dgm:t>
    </dgm:pt>
    <dgm:pt modelId="{3CDC6541-A523-4923-82A9-7FE4C8A679CE}">
      <dgm:prSet phldrT="[Text]" custT="1"/>
      <dgm:spPr>
        <a:solidFill>
          <a:schemeClr val="accent6">
            <a:lumMod val="75000"/>
          </a:schemeClr>
        </a:solidFill>
      </dgm:spPr>
      <dgm:t>
        <a:bodyPr/>
        <a:lstStyle/>
        <a:p>
          <a:r>
            <a:rPr lang="en-US" sz="3000" b="1" dirty="0" smtClean="0">
              <a:solidFill>
                <a:schemeClr val="bg1"/>
              </a:solidFill>
            </a:rPr>
            <a:t>10%</a:t>
          </a:r>
          <a:endParaRPr lang="en-US" sz="3000" b="1" dirty="0">
            <a:solidFill>
              <a:schemeClr val="bg1"/>
            </a:solidFill>
          </a:endParaRPr>
        </a:p>
      </dgm:t>
    </dgm:pt>
    <dgm:pt modelId="{12010546-EA18-41EB-9539-876F0E2136E1}" type="parTrans" cxnId="{CFBA49FD-D5DE-4170-8333-D7B00114765C}">
      <dgm:prSet/>
      <dgm:spPr/>
      <dgm:t>
        <a:bodyPr/>
        <a:lstStyle/>
        <a:p>
          <a:endParaRPr lang="en-US"/>
        </a:p>
      </dgm:t>
    </dgm:pt>
    <dgm:pt modelId="{E583E48A-D876-4114-8FB5-3322F65B42FB}" type="sibTrans" cxnId="{CFBA49FD-D5DE-4170-8333-D7B00114765C}">
      <dgm:prSet/>
      <dgm:spPr/>
      <dgm:t>
        <a:bodyPr/>
        <a:lstStyle/>
        <a:p>
          <a:endParaRPr lang="en-US"/>
        </a:p>
      </dgm:t>
    </dgm:pt>
    <dgm:pt modelId="{E9102213-D59D-490D-A864-700D80CF2601}">
      <dgm:prSet phldrT="[Text]" custT="1"/>
      <dgm:spPr>
        <a:solidFill>
          <a:srgbClr val="7030A0"/>
        </a:solidFill>
      </dgm:spPr>
      <dgm:t>
        <a:bodyPr/>
        <a:lstStyle/>
        <a:p>
          <a:r>
            <a:rPr lang="en-US" sz="3000" b="1" dirty="0" smtClean="0">
              <a:solidFill>
                <a:schemeClr val="bg1"/>
              </a:solidFill>
            </a:rPr>
            <a:t>90%</a:t>
          </a:r>
          <a:endParaRPr lang="en-US" sz="3000" b="1" dirty="0">
            <a:solidFill>
              <a:schemeClr val="bg1"/>
            </a:solidFill>
          </a:endParaRPr>
        </a:p>
      </dgm:t>
    </dgm:pt>
    <dgm:pt modelId="{13C19443-5ED3-4FA5-870A-4B0201485820}" type="parTrans" cxnId="{C90131D9-2C2F-4995-8676-BF011B5C33B2}">
      <dgm:prSet/>
      <dgm:spPr/>
      <dgm:t>
        <a:bodyPr/>
        <a:lstStyle/>
        <a:p>
          <a:endParaRPr lang="en-US"/>
        </a:p>
      </dgm:t>
    </dgm:pt>
    <dgm:pt modelId="{1F2EF199-314F-439F-9A93-BB1F16281976}" type="sibTrans" cxnId="{C90131D9-2C2F-4995-8676-BF011B5C33B2}">
      <dgm:prSet/>
      <dgm:spPr/>
      <dgm:t>
        <a:bodyPr/>
        <a:lstStyle/>
        <a:p>
          <a:endParaRPr lang="en-US"/>
        </a:p>
      </dgm:t>
    </dgm:pt>
    <dgm:pt modelId="{16BE1570-0C25-4BE7-BA19-8DCD899AFD45}">
      <dgm:prSet phldrT="[Text]" custT="1"/>
      <dgm:spPr>
        <a:solidFill>
          <a:srgbClr val="FFC000"/>
        </a:solidFill>
      </dgm:spPr>
      <dgm:t>
        <a:bodyPr/>
        <a:lstStyle/>
        <a:p>
          <a:r>
            <a:rPr lang="en-US" sz="3000" b="1" dirty="0" smtClean="0">
              <a:solidFill>
                <a:schemeClr val="bg1"/>
              </a:solidFill>
            </a:rPr>
            <a:t>20%</a:t>
          </a:r>
          <a:endParaRPr lang="en-US" sz="3000" b="1" dirty="0">
            <a:solidFill>
              <a:schemeClr val="bg1"/>
            </a:solidFill>
          </a:endParaRPr>
        </a:p>
      </dgm:t>
    </dgm:pt>
    <dgm:pt modelId="{3E996268-07D3-4181-9664-18523A6EAE4A}" type="parTrans" cxnId="{8277BE1D-40C3-465E-A25F-40D14AD1F436}">
      <dgm:prSet/>
      <dgm:spPr/>
      <dgm:t>
        <a:bodyPr/>
        <a:lstStyle/>
        <a:p>
          <a:endParaRPr lang="en-US"/>
        </a:p>
      </dgm:t>
    </dgm:pt>
    <dgm:pt modelId="{7381C364-E935-4EE0-8DEE-4D67FD7E6E5B}" type="sibTrans" cxnId="{8277BE1D-40C3-465E-A25F-40D14AD1F436}">
      <dgm:prSet/>
      <dgm:spPr/>
      <dgm:t>
        <a:bodyPr/>
        <a:lstStyle/>
        <a:p>
          <a:endParaRPr lang="en-US"/>
        </a:p>
      </dgm:t>
    </dgm:pt>
    <dgm:pt modelId="{3A9B1560-648D-457C-9267-5E5E54AC2641}">
      <dgm:prSet phldrT="[Text]" custT="1"/>
      <dgm:spPr>
        <a:solidFill>
          <a:srgbClr val="009900"/>
        </a:solidFill>
      </dgm:spPr>
      <dgm:t>
        <a:bodyPr/>
        <a:lstStyle/>
        <a:p>
          <a:r>
            <a:rPr lang="en-US" sz="3000" b="1" dirty="0" smtClean="0">
              <a:solidFill>
                <a:schemeClr val="bg1"/>
              </a:solidFill>
            </a:rPr>
            <a:t>30%</a:t>
          </a:r>
          <a:endParaRPr lang="en-US" sz="3000" b="1" dirty="0">
            <a:solidFill>
              <a:schemeClr val="bg1"/>
            </a:solidFill>
          </a:endParaRPr>
        </a:p>
      </dgm:t>
    </dgm:pt>
    <dgm:pt modelId="{D0B27915-7608-465B-922E-23F5FEDDE8AF}" type="parTrans" cxnId="{8260E597-5F9F-4DD1-9C1C-8FF26525EFAA}">
      <dgm:prSet/>
      <dgm:spPr/>
      <dgm:t>
        <a:bodyPr/>
        <a:lstStyle/>
        <a:p>
          <a:endParaRPr lang="en-US"/>
        </a:p>
      </dgm:t>
    </dgm:pt>
    <dgm:pt modelId="{2B30B19F-CC59-41C3-BD37-E7FCF933ACCD}" type="sibTrans" cxnId="{8260E597-5F9F-4DD1-9C1C-8FF26525EFAA}">
      <dgm:prSet/>
      <dgm:spPr/>
      <dgm:t>
        <a:bodyPr/>
        <a:lstStyle/>
        <a:p>
          <a:endParaRPr lang="en-US"/>
        </a:p>
      </dgm:t>
    </dgm:pt>
    <dgm:pt modelId="{836A8AE2-AE4E-4CBE-B9FB-0D997ECED8A6}">
      <dgm:prSet phldrT="[Text]" custT="1"/>
      <dgm:spPr>
        <a:solidFill>
          <a:srgbClr val="0070C0"/>
        </a:solidFill>
      </dgm:spPr>
      <dgm:t>
        <a:bodyPr/>
        <a:lstStyle/>
        <a:p>
          <a:r>
            <a:rPr lang="en-US" sz="3000" b="1" dirty="0" smtClean="0">
              <a:solidFill>
                <a:schemeClr val="bg1"/>
              </a:solidFill>
            </a:rPr>
            <a:t>50%</a:t>
          </a:r>
          <a:endParaRPr lang="en-US" sz="3000" b="1" dirty="0">
            <a:solidFill>
              <a:schemeClr val="bg1"/>
            </a:solidFill>
          </a:endParaRPr>
        </a:p>
      </dgm:t>
    </dgm:pt>
    <dgm:pt modelId="{4394B4F2-6D5D-4183-BD92-1B5BFF44D96E}" type="parTrans" cxnId="{1CFC5767-CC98-4A02-8D12-9D48C3547BF4}">
      <dgm:prSet/>
      <dgm:spPr/>
      <dgm:t>
        <a:bodyPr/>
        <a:lstStyle/>
        <a:p>
          <a:endParaRPr lang="en-US"/>
        </a:p>
      </dgm:t>
    </dgm:pt>
    <dgm:pt modelId="{E882BB7F-2EA2-4299-BFEE-A04242EF36D8}" type="sibTrans" cxnId="{1CFC5767-CC98-4A02-8D12-9D48C3547BF4}">
      <dgm:prSet/>
      <dgm:spPr/>
      <dgm:t>
        <a:bodyPr/>
        <a:lstStyle/>
        <a:p>
          <a:endParaRPr lang="en-US"/>
        </a:p>
      </dgm:t>
    </dgm:pt>
    <dgm:pt modelId="{A5FB365C-37D2-4521-95F1-82F15FE5AADC}">
      <dgm:prSet phldrT="[Text]" custT="1"/>
      <dgm:spPr>
        <a:solidFill>
          <a:srgbClr val="002060"/>
        </a:solidFill>
      </dgm:spPr>
      <dgm:t>
        <a:bodyPr/>
        <a:lstStyle/>
        <a:p>
          <a:r>
            <a:rPr lang="en-US" sz="3000" b="1" dirty="0" smtClean="0">
              <a:solidFill>
                <a:schemeClr val="bg1"/>
              </a:solidFill>
            </a:rPr>
            <a:t>75%</a:t>
          </a:r>
          <a:endParaRPr lang="en-US" sz="3000" b="1" dirty="0">
            <a:solidFill>
              <a:schemeClr val="bg1"/>
            </a:solidFill>
          </a:endParaRPr>
        </a:p>
      </dgm:t>
    </dgm:pt>
    <dgm:pt modelId="{F91AB0C3-4AC0-4778-8BFF-A33760DD342B}" type="parTrans" cxnId="{0E8D9020-4213-41ED-A845-EAE1AAC03F30}">
      <dgm:prSet/>
      <dgm:spPr/>
      <dgm:t>
        <a:bodyPr/>
        <a:lstStyle/>
        <a:p>
          <a:endParaRPr lang="en-US"/>
        </a:p>
      </dgm:t>
    </dgm:pt>
    <dgm:pt modelId="{CFCC01BC-DDB3-45AA-B810-A6C7F47A4C1D}" type="sibTrans" cxnId="{0E8D9020-4213-41ED-A845-EAE1AAC03F30}">
      <dgm:prSet/>
      <dgm:spPr/>
      <dgm:t>
        <a:bodyPr/>
        <a:lstStyle/>
        <a:p>
          <a:endParaRPr lang="en-US"/>
        </a:p>
      </dgm:t>
    </dgm:pt>
    <dgm:pt modelId="{1B59FE51-9B81-4190-8666-4F9A013C550D}" type="pres">
      <dgm:prSet presAssocID="{4CADD2E2-5DDF-40BD-8E84-BB1DDEC2A0EE}" presName="Name0" presStyleCnt="0">
        <dgm:presLayoutVars>
          <dgm:dir/>
          <dgm:animLvl val="lvl"/>
          <dgm:resizeHandles val="exact"/>
        </dgm:presLayoutVars>
      </dgm:prSet>
      <dgm:spPr/>
    </dgm:pt>
    <dgm:pt modelId="{70ED28F8-3CFB-4EEB-84E1-05206C48479D}" type="pres">
      <dgm:prSet presAssocID="{BB486E36-CC57-43FA-B1A2-22E980DE8DAF}" presName="Name8" presStyleCnt="0"/>
      <dgm:spPr/>
    </dgm:pt>
    <dgm:pt modelId="{441D3A47-C14A-42A7-B61D-53B5A3B68D12}" type="pres">
      <dgm:prSet presAssocID="{BB486E36-CC57-43FA-B1A2-22E980DE8DAF}" presName="level" presStyleLbl="node1" presStyleIdx="0" presStyleCnt="7" custScaleY="73633">
        <dgm:presLayoutVars>
          <dgm:chMax val="1"/>
          <dgm:bulletEnabled val="1"/>
        </dgm:presLayoutVars>
      </dgm:prSet>
      <dgm:spPr/>
      <dgm:t>
        <a:bodyPr/>
        <a:lstStyle/>
        <a:p>
          <a:endParaRPr lang="en-US"/>
        </a:p>
      </dgm:t>
    </dgm:pt>
    <dgm:pt modelId="{D75F863E-8F32-4DCC-ADB9-34D5E7572EB5}" type="pres">
      <dgm:prSet presAssocID="{BB486E36-CC57-43FA-B1A2-22E980DE8DAF}" presName="levelTx" presStyleLbl="revTx" presStyleIdx="0" presStyleCnt="0">
        <dgm:presLayoutVars>
          <dgm:chMax val="1"/>
          <dgm:bulletEnabled val="1"/>
        </dgm:presLayoutVars>
      </dgm:prSet>
      <dgm:spPr/>
      <dgm:t>
        <a:bodyPr/>
        <a:lstStyle/>
        <a:p>
          <a:endParaRPr lang="en-US"/>
        </a:p>
      </dgm:t>
    </dgm:pt>
    <dgm:pt modelId="{23375CBA-209B-43DC-8293-95C19A60CEC1}" type="pres">
      <dgm:prSet presAssocID="{3CDC6541-A523-4923-82A9-7FE4C8A679CE}" presName="Name8" presStyleCnt="0"/>
      <dgm:spPr/>
    </dgm:pt>
    <dgm:pt modelId="{93C7159D-EB2E-4050-9DF0-9162A2A2CB9C}" type="pres">
      <dgm:prSet presAssocID="{3CDC6541-A523-4923-82A9-7FE4C8A679CE}" presName="level" presStyleLbl="node1" presStyleIdx="1" presStyleCnt="7">
        <dgm:presLayoutVars>
          <dgm:chMax val="1"/>
          <dgm:bulletEnabled val="1"/>
        </dgm:presLayoutVars>
      </dgm:prSet>
      <dgm:spPr/>
      <dgm:t>
        <a:bodyPr/>
        <a:lstStyle/>
        <a:p>
          <a:endParaRPr lang="en-US"/>
        </a:p>
      </dgm:t>
    </dgm:pt>
    <dgm:pt modelId="{146F6551-D334-4F70-97A9-C81863CEAFA2}" type="pres">
      <dgm:prSet presAssocID="{3CDC6541-A523-4923-82A9-7FE4C8A679CE}" presName="levelTx" presStyleLbl="revTx" presStyleIdx="0" presStyleCnt="0">
        <dgm:presLayoutVars>
          <dgm:chMax val="1"/>
          <dgm:bulletEnabled val="1"/>
        </dgm:presLayoutVars>
      </dgm:prSet>
      <dgm:spPr/>
      <dgm:t>
        <a:bodyPr/>
        <a:lstStyle/>
        <a:p>
          <a:endParaRPr lang="en-US"/>
        </a:p>
      </dgm:t>
    </dgm:pt>
    <dgm:pt modelId="{7496A442-A55C-40BB-B9BC-9B69E4C2E671}" type="pres">
      <dgm:prSet presAssocID="{16BE1570-0C25-4BE7-BA19-8DCD899AFD45}" presName="Name8" presStyleCnt="0"/>
      <dgm:spPr/>
    </dgm:pt>
    <dgm:pt modelId="{DE633CF0-4E85-47C1-9C9B-98348D6E0A3D}" type="pres">
      <dgm:prSet presAssocID="{16BE1570-0C25-4BE7-BA19-8DCD899AFD45}" presName="level" presStyleLbl="node1" presStyleIdx="2" presStyleCnt="7">
        <dgm:presLayoutVars>
          <dgm:chMax val="1"/>
          <dgm:bulletEnabled val="1"/>
        </dgm:presLayoutVars>
      </dgm:prSet>
      <dgm:spPr/>
      <dgm:t>
        <a:bodyPr/>
        <a:lstStyle/>
        <a:p>
          <a:endParaRPr lang="en-US"/>
        </a:p>
      </dgm:t>
    </dgm:pt>
    <dgm:pt modelId="{D361E159-29A0-4AD0-B8CD-4C7F9B316D1F}" type="pres">
      <dgm:prSet presAssocID="{16BE1570-0C25-4BE7-BA19-8DCD899AFD45}" presName="levelTx" presStyleLbl="revTx" presStyleIdx="0" presStyleCnt="0">
        <dgm:presLayoutVars>
          <dgm:chMax val="1"/>
          <dgm:bulletEnabled val="1"/>
        </dgm:presLayoutVars>
      </dgm:prSet>
      <dgm:spPr/>
      <dgm:t>
        <a:bodyPr/>
        <a:lstStyle/>
        <a:p>
          <a:endParaRPr lang="en-US"/>
        </a:p>
      </dgm:t>
    </dgm:pt>
    <dgm:pt modelId="{9C5BA196-7D1D-47F1-9964-D52E85C81B5B}" type="pres">
      <dgm:prSet presAssocID="{3A9B1560-648D-457C-9267-5E5E54AC2641}" presName="Name8" presStyleCnt="0"/>
      <dgm:spPr/>
    </dgm:pt>
    <dgm:pt modelId="{9DC97612-5A11-4314-8E0D-7BE45323DAB8}" type="pres">
      <dgm:prSet presAssocID="{3A9B1560-648D-457C-9267-5E5E54AC2641}" presName="level" presStyleLbl="node1" presStyleIdx="3" presStyleCnt="7">
        <dgm:presLayoutVars>
          <dgm:chMax val="1"/>
          <dgm:bulletEnabled val="1"/>
        </dgm:presLayoutVars>
      </dgm:prSet>
      <dgm:spPr/>
      <dgm:t>
        <a:bodyPr/>
        <a:lstStyle/>
        <a:p>
          <a:endParaRPr lang="en-US"/>
        </a:p>
      </dgm:t>
    </dgm:pt>
    <dgm:pt modelId="{4D7E25C0-1024-4E6B-A596-574FCFB2C616}" type="pres">
      <dgm:prSet presAssocID="{3A9B1560-648D-457C-9267-5E5E54AC2641}" presName="levelTx" presStyleLbl="revTx" presStyleIdx="0" presStyleCnt="0">
        <dgm:presLayoutVars>
          <dgm:chMax val="1"/>
          <dgm:bulletEnabled val="1"/>
        </dgm:presLayoutVars>
      </dgm:prSet>
      <dgm:spPr/>
      <dgm:t>
        <a:bodyPr/>
        <a:lstStyle/>
        <a:p>
          <a:endParaRPr lang="en-US"/>
        </a:p>
      </dgm:t>
    </dgm:pt>
    <dgm:pt modelId="{65B67B8F-5066-4C02-80A7-E74B62810381}" type="pres">
      <dgm:prSet presAssocID="{836A8AE2-AE4E-4CBE-B9FB-0D997ECED8A6}" presName="Name8" presStyleCnt="0"/>
      <dgm:spPr/>
    </dgm:pt>
    <dgm:pt modelId="{0825705A-27CC-4498-B85B-C2423EF624BE}" type="pres">
      <dgm:prSet presAssocID="{836A8AE2-AE4E-4CBE-B9FB-0D997ECED8A6}" presName="level" presStyleLbl="node1" presStyleIdx="4" presStyleCnt="7">
        <dgm:presLayoutVars>
          <dgm:chMax val="1"/>
          <dgm:bulletEnabled val="1"/>
        </dgm:presLayoutVars>
      </dgm:prSet>
      <dgm:spPr/>
      <dgm:t>
        <a:bodyPr/>
        <a:lstStyle/>
        <a:p>
          <a:endParaRPr lang="en-US"/>
        </a:p>
      </dgm:t>
    </dgm:pt>
    <dgm:pt modelId="{E0F781A7-0200-4218-B69F-D075463D1A27}" type="pres">
      <dgm:prSet presAssocID="{836A8AE2-AE4E-4CBE-B9FB-0D997ECED8A6}" presName="levelTx" presStyleLbl="revTx" presStyleIdx="0" presStyleCnt="0">
        <dgm:presLayoutVars>
          <dgm:chMax val="1"/>
          <dgm:bulletEnabled val="1"/>
        </dgm:presLayoutVars>
      </dgm:prSet>
      <dgm:spPr/>
      <dgm:t>
        <a:bodyPr/>
        <a:lstStyle/>
        <a:p>
          <a:endParaRPr lang="en-US"/>
        </a:p>
      </dgm:t>
    </dgm:pt>
    <dgm:pt modelId="{E3DF8BB4-BB48-4186-BDB0-04A8977806BA}" type="pres">
      <dgm:prSet presAssocID="{A5FB365C-37D2-4521-95F1-82F15FE5AADC}" presName="Name8" presStyleCnt="0"/>
      <dgm:spPr/>
    </dgm:pt>
    <dgm:pt modelId="{2414C77F-C574-4E5C-B6BA-4033B1964EF2}" type="pres">
      <dgm:prSet presAssocID="{A5FB365C-37D2-4521-95F1-82F15FE5AADC}" presName="level" presStyleLbl="node1" presStyleIdx="5" presStyleCnt="7">
        <dgm:presLayoutVars>
          <dgm:chMax val="1"/>
          <dgm:bulletEnabled val="1"/>
        </dgm:presLayoutVars>
      </dgm:prSet>
      <dgm:spPr/>
      <dgm:t>
        <a:bodyPr/>
        <a:lstStyle/>
        <a:p>
          <a:endParaRPr lang="en-US"/>
        </a:p>
      </dgm:t>
    </dgm:pt>
    <dgm:pt modelId="{E153F03B-F0C2-4A71-A47E-D842B7E96973}" type="pres">
      <dgm:prSet presAssocID="{A5FB365C-37D2-4521-95F1-82F15FE5AADC}" presName="levelTx" presStyleLbl="revTx" presStyleIdx="0" presStyleCnt="0">
        <dgm:presLayoutVars>
          <dgm:chMax val="1"/>
          <dgm:bulletEnabled val="1"/>
        </dgm:presLayoutVars>
      </dgm:prSet>
      <dgm:spPr/>
      <dgm:t>
        <a:bodyPr/>
        <a:lstStyle/>
        <a:p>
          <a:endParaRPr lang="en-US"/>
        </a:p>
      </dgm:t>
    </dgm:pt>
    <dgm:pt modelId="{B6B8E8B8-5E1A-45B2-8628-B457C84E262C}" type="pres">
      <dgm:prSet presAssocID="{E9102213-D59D-490D-A864-700D80CF2601}" presName="Name8" presStyleCnt="0"/>
      <dgm:spPr/>
    </dgm:pt>
    <dgm:pt modelId="{AB3EBBC7-C72C-45F5-AAAE-1F516F92A303}" type="pres">
      <dgm:prSet presAssocID="{E9102213-D59D-490D-A864-700D80CF2601}" presName="level" presStyleLbl="node1" presStyleIdx="6" presStyleCnt="7" custLinFactNeighborX="16385" custLinFactNeighborY="-9125">
        <dgm:presLayoutVars>
          <dgm:chMax val="1"/>
          <dgm:bulletEnabled val="1"/>
        </dgm:presLayoutVars>
      </dgm:prSet>
      <dgm:spPr/>
      <dgm:t>
        <a:bodyPr/>
        <a:lstStyle/>
        <a:p>
          <a:endParaRPr lang="en-US"/>
        </a:p>
      </dgm:t>
    </dgm:pt>
    <dgm:pt modelId="{905B6F6A-76F4-459E-8B0F-95555858C299}" type="pres">
      <dgm:prSet presAssocID="{E9102213-D59D-490D-A864-700D80CF2601}" presName="levelTx" presStyleLbl="revTx" presStyleIdx="0" presStyleCnt="0">
        <dgm:presLayoutVars>
          <dgm:chMax val="1"/>
          <dgm:bulletEnabled val="1"/>
        </dgm:presLayoutVars>
      </dgm:prSet>
      <dgm:spPr/>
      <dgm:t>
        <a:bodyPr/>
        <a:lstStyle/>
        <a:p>
          <a:endParaRPr lang="en-US"/>
        </a:p>
      </dgm:t>
    </dgm:pt>
  </dgm:ptLst>
  <dgm:cxnLst>
    <dgm:cxn modelId="{4AE23BEC-763D-4CC5-94A5-79951C16D2C3}" type="presOf" srcId="{3A9B1560-648D-457C-9267-5E5E54AC2641}" destId="{9DC97612-5A11-4314-8E0D-7BE45323DAB8}" srcOrd="0" destOrd="0" presId="urn:microsoft.com/office/officeart/2005/8/layout/pyramid1"/>
    <dgm:cxn modelId="{0E8D9020-4213-41ED-A845-EAE1AAC03F30}" srcId="{4CADD2E2-5DDF-40BD-8E84-BB1DDEC2A0EE}" destId="{A5FB365C-37D2-4521-95F1-82F15FE5AADC}" srcOrd="5" destOrd="0" parTransId="{F91AB0C3-4AC0-4778-8BFF-A33760DD342B}" sibTransId="{CFCC01BC-DDB3-45AA-B810-A6C7F47A4C1D}"/>
    <dgm:cxn modelId="{8260E597-5F9F-4DD1-9C1C-8FF26525EFAA}" srcId="{4CADD2E2-5DDF-40BD-8E84-BB1DDEC2A0EE}" destId="{3A9B1560-648D-457C-9267-5E5E54AC2641}" srcOrd="3" destOrd="0" parTransId="{D0B27915-7608-465B-922E-23F5FEDDE8AF}" sibTransId="{2B30B19F-CC59-41C3-BD37-E7FCF933ACCD}"/>
    <dgm:cxn modelId="{2B7747D0-989F-4BF2-89E6-F76E39727006}" type="presOf" srcId="{BB486E36-CC57-43FA-B1A2-22E980DE8DAF}" destId="{441D3A47-C14A-42A7-B61D-53B5A3B68D12}" srcOrd="0" destOrd="0" presId="urn:microsoft.com/office/officeart/2005/8/layout/pyramid1"/>
    <dgm:cxn modelId="{9BB1D973-1248-4C15-9A0C-5877CDC1047B}" type="presOf" srcId="{3A9B1560-648D-457C-9267-5E5E54AC2641}" destId="{4D7E25C0-1024-4E6B-A596-574FCFB2C616}" srcOrd="1" destOrd="0" presId="urn:microsoft.com/office/officeart/2005/8/layout/pyramid1"/>
    <dgm:cxn modelId="{10963B4F-9E7B-436B-AB25-04A56D08BC66}" type="presOf" srcId="{16BE1570-0C25-4BE7-BA19-8DCD899AFD45}" destId="{D361E159-29A0-4AD0-B8CD-4C7F9B316D1F}" srcOrd="1" destOrd="0" presId="urn:microsoft.com/office/officeart/2005/8/layout/pyramid1"/>
    <dgm:cxn modelId="{1A346603-CD2B-4CF5-A8EA-2616D88339BF}" type="presOf" srcId="{BB486E36-CC57-43FA-B1A2-22E980DE8DAF}" destId="{D75F863E-8F32-4DCC-ADB9-34D5E7572EB5}" srcOrd="1" destOrd="0" presId="urn:microsoft.com/office/officeart/2005/8/layout/pyramid1"/>
    <dgm:cxn modelId="{6C8F9E20-58DA-4E8F-9413-BD2205B11D16}" type="presOf" srcId="{16BE1570-0C25-4BE7-BA19-8DCD899AFD45}" destId="{DE633CF0-4E85-47C1-9C9B-98348D6E0A3D}" srcOrd="0" destOrd="0" presId="urn:microsoft.com/office/officeart/2005/8/layout/pyramid1"/>
    <dgm:cxn modelId="{63E98D19-10AD-4B4A-8A4E-3740A1449721}" srcId="{4CADD2E2-5DDF-40BD-8E84-BB1DDEC2A0EE}" destId="{BB486E36-CC57-43FA-B1A2-22E980DE8DAF}" srcOrd="0" destOrd="0" parTransId="{85E9BA08-65C9-4CB4-9FCA-8D74E976DEB3}" sibTransId="{828D2188-4BB9-4D9B-A1F2-D49FC61D9034}"/>
    <dgm:cxn modelId="{3EACE545-BFD3-4CC1-A189-E3691925363C}" type="presOf" srcId="{836A8AE2-AE4E-4CBE-B9FB-0D997ECED8A6}" destId="{0825705A-27CC-4498-B85B-C2423EF624BE}" srcOrd="0" destOrd="0" presId="urn:microsoft.com/office/officeart/2005/8/layout/pyramid1"/>
    <dgm:cxn modelId="{57C7BE4E-904D-416B-A77A-BAEBDCC60F84}" type="presOf" srcId="{836A8AE2-AE4E-4CBE-B9FB-0D997ECED8A6}" destId="{E0F781A7-0200-4218-B69F-D075463D1A27}" srcOrd="1" destOrd="0" presId="urn:microsoft.com/office/officeart/2005/8/layout/pyramid1"/>
    <dgm:cxn modelId="{1CFC5767-CC98-4A02-8D12-9D48C3547BF4}" srcId="{4CADD2E2-5DDF-40BD-8E84-BB1DDEC2A0EE}" destId="{836A8AE2-AE4E-4CBE-B9FB-0D997ECED8A6}" srcOrd="4" destOrd="0" parTransId="{4394B4F2-6D5D-4183-BD92-1B5BFF44D96E}" sibTransId="{E882BB7F-2EA2-4299-BFEE-A04242EF36D8}"/>
    <dgm:cxn modelId="{FE8F7D66-0C02-442A-9636-88BE62D46286}" type="presOf" srcId="{3CDC6541-A523-4923-82A9-7FE4C8A679CE}" destId="{146F6551-D334-4F70-97A9-C81863CEAFA2}" srcOrd="1" destOrd="0" presId="urn:microsoft.com/office/officeart/2005/8/layout/pyramid1"/>
    <dgm:cxn modelId="{8277BE1D-40C3-465E-A25F-40D14AD1F436}" srcId="{4CADD2E2-5DDF-40BD-8E84-BB1DDEC2A0EE}" destId="{16BE1570-0C25-4BE7-BA19-8DCD899AFD45}" srcOrd="2" destOrd="0" parTransId="{3E996268-07D3-4181-9664-18523A6EAE4A}" sibTransId="{7381C364-E935-4EE0-8DEE-4D67FD7E6E5B}"/>
    <dgm:cxn modelId="{CFBA49FD-D5DE-4170-8333-D7B00114765C}" srcId="{4CADD2E2-5DDF-40BD-8E84-BB1DDEC2A0EE}" destId="{3CDC6541-A523-4923-82A9-7FE4C8A679CE}" srcOrd="1" destOrd="0" parTransId="{12010546-EA18-41EB-9539-876F0E2136E1}" sibTransId="{E583E48A-D876-4114-8FB5-3322F65B42FB}"/>
    <dgm:cxn modelId="{69665293-96AD-4A49-B8A7-C976D21AC5FF}" type="presOf" srcId="{E9102213-D59D-490D-A864-700D80CF2601}" destId="{905B6F6A-76F4-459E-8B0F-95555858C299}" srcOrd="1" destOrd="0" presId="urn:microsoft.com/office/officeart/2005/8/layout/pyramid1"/>
    <dgm:cxn modelId="{0038B9F3-4068-413F-905D-260728DFAEF8}" type="presOf" srcId="{4CADD2E2-5DDF-40BD-8E84-BB1DDEC2A0EE}" destId="{1B59FE51-9B81-4190-8666-4F9A013C550D}" srcOrd="0" destOrd="0" presId="urn:microsoft.com/office/officeart/2005/8/layout/pyramid1"/>
    <dgm:cxn modelId="{E56F08A1-7BEC-4498-B085-63CFF7AC5334}" type="presOf" srcId="{3CDC6541-A523-4923-82A9-7FE4C8A679CE}" destId="{93C7159D-EB2E-4050-9DF0-9162A2A2CB9C}" srcOrd="0" destOrd="0" presId="urn:microsoft.com/office/officeart/2005/8/layout/pyramid1"/>
    <dgm:cxn modelId="{2AC12738-BDBB-4C8B-9D39-3C4120794794}" type="presOf" srcId="{A5FB365C-37D2-4521-95F1-82F15FE5AADC}" destId="{2414C77F-C574-4E5C-B6BA-4033B1964EF2}" srcOrd="0" destOrd="0" presId="urn:microsoft.com/office/officeart/2005/8/layout/pyramid1"/>
    <dgm:cxn modelId="{C90131D9-2C2F-4995-8676-BF011B5C33B2}" srcId="{4CADD2E2-5DDF-40BD-8E84-BB1DDEC2A0EE}" destId="{E9102213-D59D-490D-A864-700D80CF2601}" srcOrd="6" destOrd="0" parTransId="{13C19443-5ED3-4FA5-870A-4B0201485820}" sibTransId="{1F2EF199-314F-439F-9A93-BB1F16281976}"/>
    <dgm:cxn modelId="{083E529A-6D5C-4DB8-982B-2BAEB980EA72}" type="presOf" srcId="{E9102213-D59D-490D-A864-700D80CF2601}" destId="{AB3EBBC7-C72C-45F5-AAAE-1F516F92A303}" srcOrd="0" destOrd="0" presId="urn:microsoft.com/office/officeart/2005/8/layout/pyramid1"/>
    <dgm:cxn modelId="{71EBC0F6-2B0B-47D2-AC10-F2D747CFD28E}" type="presOf" srcId="{A5FB365C-37D2-4521-95F1-82F15FE5AADC}" destId="{E153F03B-F0C2-4A71-A47E-D842B7E96973}" srcOrd="1" destOrd="0" presId="urn:microsoft.com/office/officeart/2005/8/layout/pyramid1"/>
    <dgm:cxn modelId="{F6CC8629-436E-42DE-BA5E-32EF9AF337C3}" type="presParOf" srcId="{1B59FE51-9B81-4190-8666-4F9A013C550D}" destId="{70ED28F8-3CFB-4EEB-84E1-05206C48479D}" srcOrd="0" destOrd="0" presId="urn:microsoft.com/office/officeart/2005/8/layout/pyramid1"/>
    <dgm:cxn modelId="{72593957-6AF5-4635-8CCC-9E196BD39DF5}" type="presParOf" srcId="{70ED28F8-3CFB-4EEB-84E1-05206C48479D}" destId="{441D3A47-C14A-42A7-B61D-53B5A3B68D12}" srcOrd="0" destOrd="0" presId="urn:microsoft.com/office/officeart/2005/8/layout/pyramid1"/>
    <dgm:cxn modelId="{D7FF36ED-7F9A-42B9-B817-0B82374BBB59}" type="presParOf" srcId="{70ED28F8-3CFB-4EEB-84E1-05206C48479D}" destId="{D75F863E-8F32-4DCC-ADB9-34D5E7572EB5}" srcOrd="1" destOrd="0" presId="urn:microsoft.com/office/officeart/2005/8/layout/pyramid1"/>
    <dgm:cxn modelId="{D5A8048F-B000-4276-98FD-8F773D410A73}" type="presParOf" srcId="{1B59FE51-9B81-4190-8666-4F9A013C550D}" destId="{23375CBA-209B-43DC-8293-95C19A60CEC1}" srcOrd="1" destOrd="0" presId="urn:microsoft.com/office/officeart/2005/8/layout/pyramid1"/>
    <dgm:cxn modelId="{AD31E55B-C5B0-46D2-8F71-961E9F1953CB}" type="presParOf" srcId="{23375CBA-209B-43DC-8293-95C19A60CEC1}" destId="{93C7159D-EB2E-4050-9DF0-9162A2A2CB9C}" srcOrd="0" destOrd="0" presId="urn:microsoft.com/office/officeart/2005/8/layout/pyramid1"/>
    <dgm:cxn modelId="{A13B34EF-38A4-49BF-96D7-DEA7F5C4E02C}" type="presParOf" srcId="{23375CBA-209B-43DC-8293-95C19A60CEC1}" destId="{146F6551-D334-4F70-97A9-C81863CEAFA2}" srcOrd="1" destOrd="0" presId="urn:microsoft.com/office/officeart/2005/8/layout/pyramid1"/>
    <dgm:cxn modelId="{08879CFE-311E-4B43-9B32-57573188F070}" type="presParOf" srcId="{1B59FE51-9B81-4190-8666-4F9A013C550D}" destId="{7496A442-A55C-40BB-B9BC-9B69E4C2E671}" srcOrd="2" destOrd="0" presId="urn:microsoft.com/office/officeart/2005/8/layout/pyramid1"/>
    <dgm:cxn modelId="{CD763CF0-60F9-4951-A78B-8434C8281E18}" type="presParOf" srcId="{7496A442-A55C-40BB-B9BC-9B69E4C2E671}" destId="{DE633CF0-4E85-47C1-9C9B-98348D6E0A3D}" srcOrd="0" destOrd="0" presId="urn:microsoft.com/office/officeart/2005/8/layout/pyramid1"/>
    <dgm:cxn modelId="{76E13566-6DF7-4E06-B06B-5B1BCE6016FC}" type="presParOf" srcId="{7496A442-A55C-40BB-B9BC-9B69E4C2E671}" destId="{D361E159-29A0-4AD0-B8CD-4C7F9B316D1F}" srcOrd="1" destOrd="0" presId="urn:microsoft.com/office/officeart/2005/8/layout/pyramid1"/>
    <dgm:cxn modelId="{06183295-A959-4A15-8FA9-1BE9222BF2FE}" type="presParOf" srcId="{1B59FE51-9B81-4190-8666-4F9A013C550D}" destId="{9C5BA196-7D1D-47F1-9964-D52E85C81B5B}" srcOrd="3" destOrd="0" presId="urn:microsoft.com/office/officeart/2005/8/layout/pyramid1"/>
    <dgm:cxn modelId="{FB5C7609-9148-4CAC-B254-E9B1B4C2200A}" type="presParOf" srcId="{9C5BA196-7D1D-47F1-9964-D52E85C81B5B}" destId="{9DC97612-5A11-4314-8E0D-7BE45323DAB8}" srcOrd="0" destOrd="0" presId="urn:microsoft.com/office/officeart/2005/8/layout/pyramid1"/>
    <dgm:cxn modelId="{8319516A-B65F-4FD3-AAB6-DD143BBB0F49}" type="presParOf" srcId="{9C5BA196-7D1D-47F1-9964-D52E85C81B5B}" destId="{4D7E25C0-1024-4E6B-A596-574FCFB2C616}" srcOrd="1" destOrd="0" presId="urn:microsoft.com/office/officeart/2005/8/layout/pyramid1"/>
    <dgm:cxn modelId="{5A616EF8-E3A4-47FD-B3B4-F035D8FFC833}" type="presParOf" srcId="{1B59FE51-9B81-4190-8666-4F9A013C550D}" destId="{65B67B8F-5066-4C02-80A7-E74B62810381}" srcOrd="4" destOrd="0" presId="urn:microsoft.com/office/officeart/2005/8/layout/pyramid1"/>
    <dgm:cxn modelId="{22890F1E-64A6-4225-9FFC-523A122E2057}" type="presParOf" srcId="{65B67B8F-5066-4C02-80A7-E74B62810381}" destId="{0825705A-27CC-4498-B85B-C2423EF624BE}" srcOrd="0" destOrd="0" presId="urn:microsoft.com/office/officeart/2005/8/layout/pyramid1"/>
    <dgm:cxn modelId="{78AF5437-72F8-4DAF-A659-565E7335FC25}" type="presParOf" srcId="{65B67B8F-5066-4C02-80A7-E74B62810381}" destId="{E0F781A7-0200-4218-B69F-D075463D1A27}" srcOrd="1" destOrd="0" presId="urn:microsoft.com/office/officeart/2005/8/layout/pyramid1"/>
    <dgm:cxn modelId="{D65FE69A-E7F3-4BC2-AEA8-25F9B4A9BE0B}" type="presParOf" srcId="{1B59FE51-9B81-4190-8666-4F9A013C550D}" destId="{E3DF8BB4-BB48-4186-BDB0-04A8977806BA}" srcOrd="5" destOrd="0" presId="urn:microsoft.com/office/officeart/2005/8/layout/pyramid1"/>
    <dgm:cxn modelId="{BA5B4027-629A-42AB-BE1E-B8285B2DBE73}" type="presParOf" srcId="{E3DF8BB4-BB48-4186-BDB0-04A8977806BA}" destId="{2414C77F-C574-4E5C-B6BA-4033B1964EF2}" srcOrd="0" destOrd="0" presId="urn:microsoft.com/office/officeart/2005/8/layout/pyramid1"/>
    <dgm:cxn modelId="{F86CAADC-B2E6-42D9-A467-47EAB1C4762F}" type="presParOf" srcId="{E3DF8BB4-BB48-4186-BDB0-04A8977806BA}" destId="{E153F03B-F0C2-4A71-A47E-D842B7E96973}" srcOrd="1" destOrd="0" presId="urn:microsoft.com/office/officeart/2005/8/layout/pyramid1"/>
    <dgm:cxn modelId="{5EC6A7A5-8CC1-45EF-ADB3-9625A74A29B9}" type="presParOf" srcId="{1B59FE51-9B81-4190-8666-4F9A013C550D}" destId="{B6B8E8B8-5E1A-45B2-8628-B457C84E262C}" srcOrd="6" destOrd="0" presId="urn:microsoft.com/office/officeart/2005/8/layout/pyramid1"/>
    <dgm:cxn modelId="{F51CCBAF-3370-48CF-A867-C16585E30252}" type="presParOf" srcId="{B6B8E8B8-5E1A-45B2-8628-B457C84E262C}" destId="{AB3EBBC7-C72C-45F5-AAAE-1F516F92A303}" srcOrd="0" destOrd="0" presId="urn:microsoft.com/office/officeart/2005/8/layout/pyramid1"/>
    <dgm:cxn modelId="{177BE933-8B54-4EF0-A499-BFF24401E4DB}" type="presParOf" srcId="{B6B8E8B8-5E1A-45B2-8628-B457C84E262C}" destId="{905B6F6A-76F4-459E-8B0F-95555858C29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D3A47-C14A-42A7-B61D-53B5A3B68D12}">
      <dsp:nvSpPr>
        <dsp:cNvPr id="0" name=""/>
        <dsp:cNvSpPr/>
      </dsp:nvSpPr>
      <dsp:spPr>
        <a:xfrm>
          <a:off x="2617236" y="0"/>
          <a:ext cx="642383" cy="958223"/>
        </a:xfrm>
        <a:prstGeom prst="trapezoid">
          <a:avLst>
            <a:gd name="adj" fmla="val 5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smtClean="0"/>
        </a:p>
        <a:p>
          <a:pPr lvl="0" algn="ctr" defTabSz="1333500">
            <a:lnSpc>
              <a:spcPct val="90000"/>
            </a:lnSpc>
            <a:spcBef>
              <a:spcPct val="0"/>
            </a:spcBef>
            <a:spcAft>
              <a:spcPct val="35000"/>
            </a:spcAft>
          </a:pPr>
          <a:r>
            <a:rPr lang="en-US" sz="3000" b="1" kern="1200" dirty="0" smtClean="0">
              <a:solidFill>
                <a:schemeClr val="bg1"/>
              </a:solidFill>
            </a:rPr>
            <a:t>5%</a:t>
          </a:r>
          <a:endParaRPr lang="en-US" sz="3000" b="1" kern="1200" dirty="0">
            <a:solidFill>
              <a:schemeClr val="bg1"/>
            </a:solidFill>
          </a:endParaRPr>
        </a:p>
      </dsp:txBody>
      <dsp:txXfrm>
        <a:off x="2617236" y="0"/>
        <a:ext cx="642383" cy="958223"/>
      </dsp:txXfrm>
    </dsp:sp>
    <dsp:sp modelId="{93C7159D-EB2E-4050-9DF0-9162A2A2CB9C}">
      <dsp:nvSpPr>
        <dsp:cNvPr id="0" name=""/>
        <dsp:cNvSpPr/>
      </dsp:nvSpPr>
      <dsp:spPr>
        <a:xfrm>
          <a:off x="2181030" y="958223"/>
          <a:ext cx="1514795" cy="1301350"/>
        </a:xfrm>
        <a:prstGeom prst="trapezoid">
          <a:avLst>
            <a:gd name="adj" fmla="val 3352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bg1"/>
              </a:solidFill>
            </a:rPr>
            <a:t>10%</a:t>
          </a:r>
          <a:endParaRPr lang="en-US" sz="3000" b="1" kern="1200" dirty="0">
            <a:solidFill>
              <a:schemeClr val="bg1"/>
            </a:solidFill>
          </a:endParaRPr>
        </a:p>
      </dsp:txBody>
      <dsp:txXfrm>
        <a:off x="2446119" y="958223"/>
        <a:ext cx="984617" cy="1301350"/>
      </dsp:txXfrm>
    </dsp:sp>
    <dsp:sp modelId="{DE633CF0-4E85-47C1-9C9B-98348D6E0A3D}">
      <dsp:nvSpPr>
        <dsp:cNvPr id="0" name=""/>
        <dsp:cNvSpPr/>
      </dsp:nvSpPr>
      <dsp:spPr>
        <a:xfrm>
          <a:off x="1744824" y="2259573"/>
          <a:ext cx="2387207" cy="1301350"/>
        </a:xfrm>
        <a:prstGeom prst="trapezoid">
          <a:avLst>
            <a:gd name="adj" fmla="val 3352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bg1"/>
              </a:solidFill>
            </a:rPr>
            <a:t>20%</a:t>
          </a:r>
          <a:endParaRPr lang="en-US" sz="3000" b="1" kern="1200" dirty="0">
            <a:solidFill>
              <a:schemeClr val="bg1"/>
            </a:solidFill>
          </a:endParaRPr>
        </a:p>
      </dsp:txBody>
      <dsp:txXfrm>
        <a:off x="2162585" y="2259573"/>
        <a:ext cx="1551685" cy="1301350"/>
      </dsp:txXfrm>
    </dsp:sp>
    <dsp:sp modelId="{9DC97612-5A11-4314-8E0D-7BE45323DAB8}">
      <dsp:nvSpPr>
        <dsp:cNvPr id="0" name=""/>
        <dsp:cNvSpPr/>
      </dsp:nvSpPr>
      <dsp:spPr>
        <a:xfrm>
          <a:off x="1308618" y="3560923"/>
          <a:ext cx="3259620" cy="1301350"/>
        </a:xfrm>
        <a:prstGeom prst="trapezoid">
          <a:avLst>
            <a:gd name="adj" fmla="val 33520"/>
          </a:avLst>
        </a:prstGeom>
        <a:solidFill>
          <a:srgbClr val="00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bg1"/>
              </a:solidFill>
            </a:rPr>
            <a:t>30%</a:t>
          </a:r>
          <a:endParaRPr lang="en-US" sz="3000" b="1" kern="1200" dirty="0">
            <a:solidFill>
              <a:schemeClr val="bg1"/>
            </a:solidFill>
          </a:endParaRPr>
        </a:p>
      </dsp:txBody>
      <dsp:txXfrm>
        <a:off x="1879051" y="3560923"/>
        <a:ext cx="2118753" cy="1301350"/>
      </dsp:txXfrm>
    </dsp:sp>
    <dsp:sp modelId="{0825705A-27CC-4498-B85B-C2423EF624BE}">
      <dsp:nvSpPr>
        <dsp:cNvPr id="0" name=""/>
        <dsp:cNvSpPr/>
      </dsp:nvSpPr>
      <dsp:spPr>
        <a:xfrm>
          <a:off x="872412" y="4862273"/>
          <a:ext cx="4132032" cy="1301350"/>
        </a:xfrm>
        <a:prstGeom prst="trapezoid">
          <a:avLst>
            <a:gd name="adj" fmla="val 3352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bg1"/>
              </a:solidFill>
            </a:rPr>
            <a:t>50%</a:t>
          </a:r>
          <a:endParaRPr lang="en-US" sz="3000" b="1" kern="1200" dirty="0">
            <a:solidFill>
              <a:schemeClr val="bg1"/>
            </a:solidFill>
          </a:endParaRPr>
        </a:p>
      </dsp:txBody>
      <dsp:txXfrm>
        <a:off x="1595517" y="4862273"/>
        <a:ext cx="2685821" cy="1301350"/>
      </dsp:txXfrm>
    </dsp:sp>
    <dsp:sp modelId="{2414C77F-C574-4E5C-B6BA-4033B1964EF2}">
      <dsp:nvSpPr>
        <dsp:cNvPr id="0" name=""/>
        <dsp:cNvSpPr/>
      </dsp:nvSpPr>
      <dsp:spPr>
        <a:xfrm>
          <a:off x="436206" y="6163623"/>
          <a:ext cx="5004444" cy="1301350"/>
        </a:xfrm>
        <a:prstGeom prst="trapezoid">
          <a:avLst>
            <a:gd name="adj" fmla="val 3352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bg1"/>
              </a:solidFill>
            </a:rPr>
            <a:t>75%</a:t>
          </a:r>
          <a:endParaRPr lang="en-US" sz="3000" b="1" kern="1200" dirty="0">
            <a:solidFill>
              <a:schemeClr val="bg1"/>
            </a:solidFill>
          </a:endParaRPr>
        </a:p>
      </dsp:txBody>
      <dsp:txXfrm>
        <a:off x="1311983" y="6163623"/>
        <a:ext cx="3252889" cy="1301350"/>
      </dsp:txXfrm>
    </dsp:sp>
    <dsp:sp modelId="{AB3EBBC7-C72C-45F5-AAAE-1F516F92A303}">
      <dsp:nvSpPr>
        <dsp:cNvPr id="0" name=""/>
        <dsp:cNvSpPr/>
      </dsp:nvSpPr>
      <dsp:spPr>
        <a:xfrm>
          <a:off x="0" y="7346225"/>
          <a:ext cx="5876856" cy="1301350"/>
        </a:xfrm>
        <a:prstGeom prst="trapezoid">
          <a:avLst>
            <a:gd name="adj" fmla="val 3352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bg1"/>
              </a:solidFill>
            </a:rPr>
            <a:t>90%</a:t>
          </a:r>
          <a:endParaRPr lang="en-US" sz="3000" b="1" kern="1200" dirty="0">
            <a:solidFill>
              <a:schemeClr val="bg1"/>
            </a:solidFill>
          </a:endParaRPr>
        </a:p>
      </dsp:txBody>
      <dsp:txXfrm>
        <a:off x="1028449" y="7346225"/>
        <a:ext cx="3819957" cy="130135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4900" b="0" i="0">
                <a:solidFill>
                  <a:srgbClr val="1A1A1A"/>
                </a:solidFill>
                <a:latin typeface="Arial MT"/>
                <a:cs typeface="Arial MT"/>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256506" y="5968404"/>
            <a:ext cx="1413569" cy="785316"/>
          </a:xfrm>
          <a:prstGeom prst="rect">
            <a:avLst/>
          </a:prstGeom>
        </p:spPr>
      </p:pic>
      <p:sp>
        <p:nvSpPr>
          <p:cNvPr id="2" name="Holder 2"/>
          <p:cNvSpPr>
            <a:spLocks noGrp="1"/>
          </p:cNvSpPr>
          <p:nvPr>
            <p:ph type="title"/>
          </p:nvPr>
        </p:nvSpPr>
        <p:spPr/>
        <p:txBody>
          <a:bodyPr lIns="0" tIns="0" rIns="0" bIns="0"/>
          <a:lstStyle>
            <a:lvl1pPr>
              <a:defRPr sz="4900" b="0" i="0">
                <a:solidFill>
                  <a:srgbClr val="1A1A1A"/>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00" b="0" i="0">
                <a:solidFill>
                  <a:srgbClr val="1A1A1A"/>
                </a:solidFill>
                <a:latin typeface="Arial MT"/>
                <a:cs typeface="Arial MT"/>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7484065" y="7342708"/>
            <a:ext cx="604693" cy="164916"/>
          </a:xfrm>
          <a:prstGeom prst="rect">
            <a:avLst/>
          </a:prstGeom>
        </p:spPr>
      </p:pic>
      <p:pic>
        <p:nvPicPr>
          <p:cNvPr id="17" name="bg object 17"/>
          <p:cNvPicPr/>
          <p:nvPr/>
        </p:nvPicPr>
        <p:blipFill>
          <a:blip r:embed="rId3" cstate="print"/>
          <a:stretch>
            <a:fillRect/>
          </a:stretch>
        </p:blipFill>
        <p:spPr>
          <a:xfrm>
            <a:off x="11960369" y="7342708"/>
            <a:ext cx="667518" cy="172769"/>
          </a:xfrm>
          <a:prstGeom prst="rect">
            <a:avLst/>
          </a:prstGeom>
        </p:spPr>
      </p:pic>
      <p:sp>
        <p:nvSpPr>
          <p:cNvPr id="18" name="bg object 18"/>
          <p:cNvSpPr/>
          <p:nvPr/>
        </p:nvSpPr>
        <p:spPr>
          <a:xfrm>
            <a:off x="15965482" y="6624143"/>
            <a:ext cx="526415" cy="0"/>
          </a:xfrm>
          <a:custGeom>
            <a:avLst/>
            <a:gdLst/>
            <a:ahLst/>
            <a:cxnLst/>
            <a:rect l="l" t="t" r="r" b="b"/>
            <a:pathLst>
              <a:path w="526415">
                <a:moveTo>
                  <a:pt x="0" y="0"/>
                </a:moveTo>
                <a:lnTo>
                  <a:pt x="526162" y="0"/>
                </a:lnTo>
              </a:path>
            </a:pathLst>
          </a:custGeom>
          <a:ln w="23559">
            <a:solidFill>
              <a:srgbClr val="4B545B"/>
            </a:solidFill>
          </a:ln>
        </p:spPr>
        <p:txBody>
          <a:bodyPr wrap="square" lIns="0" tIns="0" rIns="0" bIns="0" rtlCol="0"/>
          <a:lstStyle/>
          <a:p>
            <a:endParaRPr/>
          </a:p>
        </p:txBody>
      </p:sp>
      <p:pic>
        <p:nvPicPr>
          <p:cNvPr id="19" name="bg object 19"/>
          <p:cNvPicPr/>
          <p:nvPr/>
        </p:nvPicPr>
        <p:blipFill>
          <a:blip r:embed="rId4" cstate="print"/>
          <a:stretch>
            <a:fillRect/>
          </a:stretch>
        </p:blipFill>
        <p:spPr>
          <a:xfrm>
            <a:off x="1390010" y="6950050"/>
            <a:ext cx="17221988" cy="267007"/>
          </a:xfrm>
          <a:prstGeom prst="rect">
            <a:avLst/>
          </a:prstGeom>
        </p:spPr>
      </p:pic>
      <p:pic>
        <p:nvPicPr>
          <p:cNvPr id="20" name="bg object 20"/>
          <p:cNvPicPr/>
          <p:nvPr/>
        </p:nvPicPr>
        <p:blipFill>
          <a:blip r:embed="rId5" cstate="print"/>
          <a:stretch>
            <a:fillRect/>
          </a:stretch>
        </p:blipFill>
        <p:spPr>
          <a:xfrm>
            <a:off x="1664870" y="6054789"/>
            <a:ext cx="3235503" cy="824582"/>
          </a:xfrm>
          <a:prstGeom prst="rect">
            <a:avLst/>
          </a:prstGeom>
        </p:spPr>
      </p:pic>
      <p:pic>
        <p:nvPicPr>
          <p:cNvPr id="21" name="bg object 21"/>
          <p:cNvPicPr/>
          <p:nvPr/>
        </p:nvPicPr>
        <p:blipFill>
          <a:blip r:embed="rId6" cstate="print"/>
          <a:stretch>
            <a:fillRect/>
          </a:stretch>
        </p:blipFill>
        <p:spPr>
          <a:xfrm>
            <a:off x="10303350" y="6054789"/>
            <a:ext cx="4005113" cy="793169"/>
          </a:xfrm>
          <a:prstGeom prst="rect">
            <a:avLst/>
          </a:prstGeom>
        </p:spPr>
      </p:pic>
      <p:pic>
        <p:nvPicPr>
          <p:cNvPr id="22" name="bg object 22"/>
          <p:cNvPicPr/>
          <p:nvPr/>
        </p:nvPicPr>
        <p:blipFill>
          <a:blip r:embed="rId7" cstate="print"/>
          <a:stretch>
            <a:fillRect/>
          </a:stretch>
        </p:blipFill>
        <p:spPr>
          <a:xfrm>
            <a:off x="5787781" y="6062642"/>
            <a:ext cx="4012966" cy="816729"/>
          </a:xfrm>
          <a:prstGeom prst="rect">
            <a:avLst/>
          </a:prstGeom>
        </p:spPr>
      </p:pic>
      <p:pic>
        <p:nvPicPr>
          <p:cNvPr id="23" name="bg object 23"/>
          <p:cNvPicPr/>
          <p:nvPr/>
        </p:nvPicPr>
        <p:blipFill>
          <a:blip r:embed="rId8" cstate="print"/>
          <a:stretch>
            <a:fillRect/>
          </a:stretch>
        </p:blipFill>
        <p:spPr>
          <a:xfrm>
            <a:off x="15030955" y="6109761"/>
            <a:ext cx="3581042" cy="706784"/>
          </a:xfrm>
          <a:prstGeom prst="rect">
            <a:avLst/>
          </a:prstGeom>
        </p:spPr>
      </p:pic>
      <p:sp>
        <p:nvSpPr>
          <p:cNvPr id="2" name="Holder 2"/>
          <p:cNvSpPr>
            <a:spLocks noGrp="1"/>
          </p:cNvSpPr>
          <p:nvPr>
            <p:ph type="title"/>
          </p:nvPr>
        </p:nvSpPr>
        <p:spPr/>
        <p:txBody>
          <a:bodyPr lIns="0" tIns="0" rIns="0" bIns="0"/>
          <a:lstStyle>
            <a:lvl1pPr>
              <a:defRPr sz="4900" b="0" i="0">
                <a:solidFill>
                  <a:srgbClr val="1A1A1A"/>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47067" y="943422"/>
            <a:ext cx="10155862" cy="791210"/>
          </a:xfrm>
          <a:prstGeom prst="rect">
            <a:avLst/>
          </a:prstGeom>
        </p:spPr>
        <p:txBody>
          <a:bodyPr wrap="square" lIns="0" tIns="0" rIns="0" bIns="0">
            <a:spAutoFit/>
          </a:bodyPr>
          <a:lstStyle>
            <a:lvl1pPr>
              <a:defRPr sz="4900" b="0" i="0">
                <a:solidFill>
                  <a:srgbClr val="1A1A1A"/>
                </a:solidFill>
                <a:latin typeface="Arial MT"/>
                <a:cs typeface="Arial MT"/>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6/8/2026</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hyperlink" Target="https://education.nationalgeographic.org/?utm_source=chatgpt.com" TargetMode="External"/><Relationship Id="rId3" Type="http://schemas.openxmlformats.org/officeDocument/2006/relationships/hyperlink" Target="https://phet.colorado.edu/?utm_source=chatgpt.com" TargetMode="External"/><Relationship Id="rId7" Type="http://schemas.openxmlformats.org/officeDocument/2006/relationships/hyperlink" Target="https://www.nasa.gov/stem?utm_source=chatgpt.com" TargetMode="External"/><Relationship Id="rId12" Type="http://schemas.openxmlformats.org/officeDocument/2006/relationships/hyperlink" Target="https://www.baamboozle.com/?utm_source=chatgpt.com" TargetMode="External"/><Relationship Id="rId2"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hyperlink" Target="https://www.explorelearning.com/?utm_source=chatgpt.com" TargetMode="External"/><Relationship Id="rId11" Type="http://schemas.openxmlformats.org/officeDocument/2006/relationships/hyperlink" Target="https://wordwall.net/?utm_source=chatgpt.com" TargetMode="External"/><Relationship Id="rId5" Type="http://schemas.openxmlformats.org/officeDocument/2006/relationships/hyperlink" Target="https://www.ck12.org/?utm_source=chatgpt.com" TargetMode="External"/><Relationship Id="rId10" Type="http://schemas.openxmlformats.org/officeDocument/2006/relationships/hyperlink" Target="https://www.tinkercad.com/?utm_source=chatgpt.com" TargetMode="External"/><Relationship Id="rId4" Type="http://schemas.openxmlformats.org/officeDocument/2006/relationships/hyperlink" Target="https://www.geogebra.org/?utm_source=chatgpt.com" TargetMode="External"/><Relationship Id="rId9" Type="http://schemas.openxmlformats.org/officeDocument/2006/relationships/hyperlink" Target="https://scratch.mit.edu/?utm_source=chatgpt.com"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kahoot.com/" TargetMode="External"/><Relationship Id="rId13" Type="http://schemas.openxmlformats.org/officeDocument/2006/relationships/hyperlink" Target="https://www.canva.com/education" TargetMode="External"/><Relationship Id="rId3" Type="http://schemas.openxmlformats.org/officeDocument/2006/relationships/hyperlink" Target="https://www.teachers.gov.bd/" TargetMode="External"/><Relationship Id="rId7" Type="http://schemas.openxmlformats.org/officeDocument/2006/relationships/hyperlink" Target="https://www.bbc.co.uk/bitesize" TargetMode="External"/><Relationship Id="rId12" Type="http://schemas.openxmlformats.org/officeDocument/2006/relationships/hyperlink" Target="https://nearpod.com/" TargetMode="External"/><Relationship Id="rId17" Type="http://schemas.openxmlformats.org/officeDocument/2006/relationships/hyperlink" Target="https://www.pexels.com/" TargetMode="External"/><Relationship Id="rId2" Type="http://schemas.openxmlformats.org/officeDocument/2006/relationships/image" Target="../media/image10.jpeg"/><Relationship Id="rId16" Type="http://schemas.openxmlformats.org/officeDocument/2006/relationships/hyperlink" Target="https://pixabay.com/" TargetMode="External"/><Relationship Id="rId1" Type="http://schemas.openxmlformats.org/officeDocument/2006/relationships/slideLayout" Target="../slideLayouts/slideLayout5.xml"/><Relationship Id="rId6" Type="http://schemas.openxmlformats.org/officeDocument/2006/relationships/hyperlink" Target="https://ed.ted.com/" TargetMode="External"/><Relationship Id="rId11" Type="http://schemas.openxmlformats.org/officeDocument/2006/relationships/hyperlink" Target="https://padlet.com/" TargetMode="External"/><Relationship Id="rId5" Type="http://schemas.openxmlformats.org/officeDocument/2006/relationships/hyperlink" Target="https://www.khanacademy.org/" TargetMode="External"/><Relationship Id="rId15" Type="http://schemas.openxmlformats.org/officeDocument/2006/relationships/hyperlink" Target="https://forms.google.com/" TargetMode="External"/><Relationship Id="rId10" Type="http://schemas.openxmlformats.org/officeDocument/2006/relationships/hyperlink" Target="https://www.mentimeter.com/" TargetMode="External"/><Relationship Id="rId4" Type="http://schemas.openxmlformats.org/officeDocument/2006/relationships/hyperlink" Target="https://www.muktopaath.gov.bd/" TargetMode="External"/><Relationship Id="rId9" Type="http://schemas.openxmlformats.org/officeDocument/2006/relationships/hyperlink" Target="https://quizizz.com/" TargetMode="External"/><Relationship Id="rId14" Type="http://schemas.openxmlformats.org/officeDocument/2006/relationships/hyperlink" Target="https://slidesgo.com/"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forms.google.com/?utm_source=chatgpt.com" TargetMode="External"/><Relationship Id="rId13" Type="http://schemas.openxmlformats.org/officeDocument/2006/relationships/hyperlink" Target="https://padlet.com/?utm_source=chatgpt.com" TargetMode="External"/><Relationship Id="rId18" Type="http://schemas.openxmlformats.org/officeDocument/2006/relationships/hyperlink" Target="https://www.teachers.gov.bd/?utm_source=chatgpt.com" TargetMode="External"/><Relationship Id="rId3" Type="http://schemas.openxmlformats.org/officeDocument/2006/relationships/hyperlink" Target="https://www.khanacademy.org/?utm_source=chatgpt.com" TargetMode="External"/><Relationship Id="rId7" Type="http://schemas.openxmlformats.org/officeDocument/2006/relationships/hyperlink" Target="https://quizizz.com/?utm_source=chatgpt.com" TargetMode="External"/><Relationship Id="rId12" Type="http://schemas.openxmlformats.org/officeDocument/2006/relationships/hyperlink" Target="https://www.mentimeter.com/?utm_source=chatgpt.com" TargetMode="External"/><Relationship Id="rId17" Type="http://schemas.openxmlformats.org/officeDocument/2006/relationships/hyperlink" Target="https://www.flaticon.com/?utm_source=chatgpt.com" TargetMode="External"/><Relationship Id="rId2" Type="http://schemas.openxmlformats.org/officeDocument/2006/relationships/image" Target="../media/image10.jpeg"/><Relationship Id="rId16" Type="http://schemas.openxmlformats.org/officeDocument/2006/relationships/hyperlink" Target="https://www.pexels.com/?utm_source=chatgpt.com" TargetMode="External"/><Relationship Id="rId1" Type="http://schemas.openxmlformats.org/officeDocument/2006/relationships/slideLayout" Target="../slideLayouts/slideLayout5.xml"/><Relationship Id="rId6" Type="http://schemas.openxmlformats.org/officeDocument/2006/relationships/hyperlink" Target="https://kahoot.com/?utm_source=chatgpt.com" TargetMode="External"/><Relationship Id="rId11" Type="http://schemas.openxmlformats.org/officeDocument/2006/relationships/hyperlink" Target="https://www.slidescarnival.com/?utm_source=chatgpt.com" TargetMode="External"/><Relationship Id="rId5" Type="http://schemas.openxmlformats.org/officeDocument/2006/relationships/hyperlink" Target="https://ed.ted.com/?utm_source=chatgpt.com" TargetMode="External"/><Relationship Id="rId15" Type="http://schemas.openxmlformats.org/officeDocument/2006/relationships/hyperlink" Target="https://pixabay.com/?utm_source=chatgpt.com" TargetMode="External"/><Relationship Id="rId10" Type="http://schemas.openxmlformats.org/officeDocument/2006/relationships/hyperlink" Target="https://slidesgo.com/?utm_source=chatgpt.com" TargetMode="External"/><Relationship Id="rId19" Type="http://schemas.openxmlformats.org/officeDocument/2006/relationships/hyperlink" Target="https://www.muktopaath.gov.bd/?utm_source=chatgpt.com" TargetMode="External"/><Relationship Id="rId4" Type="http://schemas.openxmlformats.org/officeDocument/2006/relationships/hyperlink" Target="https://www.bbc.co.uk/bitesize?utm_source=chatgpt.com" TargetMode="External"/><Relationship Id="rId9" Type="http://schemas.openxmlformats.org/officeDocument/2006/relationships/hyperlink" Target="https://www.canva.com/education?utm_source=chatgpt.com" TargetMode="External"/><Relationship Id="rId14" Type="http://schemas.openxmlformats.org/officeDocument/2006/relationships/hyperlink" Target="https://nearpod.com/?utm_source=chatgpt.co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6.jpeg"/><Relationship Id="rId4" Type="http://schemas.openxmlformats.org/officeDocument/2006/relationships/diagramLayout" Target="../diagrams/layout1.xml"/><Relationship Id="rId9" Type="http://schemas.openxmlformats.org/officeDocument/2006/relationships/hyperlink" Target="https://www.growthengineering.co.uk/what-is-edgar-dales-cone-of-experie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360_F_804778228_iDtqC3lhNvPBdh53mNJsj43GzKS9AiY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04100" cy="1130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20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HP\Desktop\ChatGPT Image Jun 8, 2026, 01_10_37 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04100" cy="113093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HP\Desktop\Screenshot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082675"/>
            <a:ext cx="9129937" cy="59515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HP\Desktop\Screenshot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49" y="3902075"/>
            <a:ext cx="9592361" cy="716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570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ChatGPT Image Jun 8, 2026, 01_10_37 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04100" cy="113093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60850" y="701675"/>
            <a:ext cx="11049000" cy="1692771"/>
          </a:xfrm>
          <a:prstGeom prst="rect">
            <a:avLst/>
          </a:prstGeom>
        </p:spPr>
        <p:txBody>
          <a:bodyPr wrap="square">
            <a:spAutoFit/>
          </a:bodyPr>
          <a:lstStyle/>
          <a:p>
            <a:pPr lvl="0" algn="ctr" rtl="0"/>
            <a:r>
              <a:rPr lang="en-US" sz="3600" b="1" dirty="0" smtClean="0"/>
              <a:t>Active Learning Vs. Passive Learning </a:t>
            </a:r>
          </a:p>
          <a:p>
            <a:pPr lvl="0" algn="l" rtl="0"/>
            <a:r>
              <a:rPr kumimoji="0" lang="en-US" sz="4000" b="1" i="0" u="none" strike="noStrike" cap="none" normalizeH="0" baseline="0" dirty="0" smtClean="0">
                <a:ln>
                  <a:noFill/>
                </a:ln>
                <a:solidFill>
                  <a:srgbClr val="002060"/>
                </a:solidFill>
                <a:effectLst/>
                <a:latin typeface="Raleway" pitchFamily="2" charset="0"/>
                <a:cs typeface="Arial" pitchFamily="34" charset="0"/>
              </a:rPr>
              <a:t>Comparison Chart:</a:t>
            </a:r>
          </a:p>
          <a:p>
            <a:pPr algn="ctr"/>
            <a:endParaRPr lang="en-US" sz="2800" b="1" dirty="0"/>
          </a:p>
        </p:txBody>
      </p:sp>
      <p:graphicFrame>
        <p:nvGraphicFramePr>
          <p:cNvPr id="3" name="Table 2"/>
          <p:cNvGraphicFramePr>
            <a:graphicFrameLocks noGrp="1"/>
          </p:cNvGraphicFramePr>
          <p:nvPr>
            <p:extLst>
              <p:ext uri="{D42A27DB-BD31-4B8C-83A1-F6EECF244321}">
                <p14:modId xmlns:p14="http://schemas.microsoft.com/office/powerpoint/2010/main" val="1591433665"/>
              </p:ext>
            </p:extLst>
          </p:nvPr>
        </p:nvGraphicFramePr>
        <p:xfrm>
          <a:off x="1160364" y="2271335"/>
          <a:ext cx="17145000" cy="6948122"/>
        </p:xfrm>
        <a:graphic>
          <a:graphicData uri="http://schemas.openxmlformats.org/drawingml/2006/table">
            <a:tbl>
              <a:tblPr>
                <a:tableStyleId>{BDBED569-4797-4DF1-A0F4-6AAB3CD982D8}</a:tableStyleId>
              </a:tblPr>
              <a:tblGrid>
                <a:gridCol w="3481486"/>
                <a:gridCol w="6858000"/>
                <a:gridCol w="6805514"/>
              </a:tblGrid>
              <a:tr h="503079">
                <a:tc>
                  <a:txBody>
                    <a:bodyPr/>
                    <a:lstStyle/>
                    <a:p>
                      <a:pPr algn="ctr" fontAlgn="ctr" latinLnBrk="0"/>
                      <a:r>
                        <a:rPr lang="en-US" sz="2400" b="1" cap="all" dirty="0">
                          <a:effectLst/>
                        </a:rPr>
                        <a:t>Basis for Comparison</a:t>
                      </a:r>
                      <a:endParaRPr lang="en-US" sz="2400" b="1" cap="all" dirty="0">
                        <a:solidFill>
                          <a:srgbClr val="111111"/>
                        </a:solidFill>
                        <a:effectLst/>
                      </a:endParaRPr>
                    </a:p>
                  </a:txBody>
                  <a:tcPr marL="37210" marR="37210" marT="37210" marB="372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latinLnBrk="0"/>
                      <a:r>
                        <a:rPr lang="en-US" sz="2400" b="1" cap="all" dirty="0">
                          <a:effectLst/>
                        </a:rPr>
                        <a:t>Active Learning</a:t>
                      </a:r>
                      <a:endParaRPr lang="en-US" sz="2400" b="1" cap="all" dirty="0">
                        <a:solidFill>
                          <a:srgbClr val="111111"/>
                        </a:solidFill>
                        <a:effectLst/>
                      </a:endParaRPr>
                    </a:p>
                  </a:txBody>
                  <a:tcPr marL="37210" marR="37210" marT="37210" marB="372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latinLnBrk="0"/>
                      <a:r>
                        <a:rPr lang="en-US" sz="2400" b="1" cap="all" dirty="0">
                          <a:effectLst/>
                        </a:rPr>
                        <a:t>Passive Learning</a:t>
                      </a:r>
                      <a:endParaRPr lang="en-US" sz="2400" b="1" cap="all" dirty="0">
                        <a:solidFill>
                          <a:srgbClr val="111111"/>
                        </a:solidFill>
                        <a:effectLst/>
                      </a:endParaRPr>
                    </a:p>
                  </a:txBody>
                  <a:tcPr marL="37210" marR="37210" marT="37210" marB="372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r h="1097121">
                <a:tc>
                  <a:txBody>
                    <a:bodyPr/>
                    <a:lstStyle/>
                    <a:p>
                      <a:pPr algn="l" fontAlgn="t"/>
                      <a:r>
                        <a:rPr lang="en-US" sz="2800" dirty="0">
                          <a:effectLst/>
                        </a:rPr>
                        <a:t>Meaning</a:t>
                      </a:r>
                      <a:endParaRPr lang="en-US" sz="2800" dirty="0">
                        <a:solidFill>
                          <a:srgbClr val="111111"/>
                        </a:solidFill>
                        <a:effectLst/>
                      </a:endParaRP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2800" dirty="0">
                          <a:effectLst/>
                        </a:rPr>
                        <a:t>Active Learning is that form of learning </a:t>
                      </a:r>
                      <a:r>
                        <a:rPr lang="en-US" sz="2800" dirty="0" smtClean="0">
                          <a:effectLst/>
                        </a:rPr>
                        <a:t>where in </a:t>
                      </a:r>
                      <a:r>
                        <a:rPr lang="en-US" sz="2800" dirty="0">
                          <a:effectLst/>
                        </a:rPr>
                        <a:t>there is active involvement of the students in the concerned activities and discussions.</a:t>
                      </a:r>
                      <a:endParaRPr lang="en-US" sz="2800" dirty="0">
                        <a:solidFill>
                          <a:srgbClr val="111111"/>
                        </a:solidFill>
                        <a:effectLst/>
                      </a:endParaRP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2800" dirty="0">
                          <a:effectLst/>
                        </a:rPr>
                        <a:t>Passive learning is when the learners acquire knowledge without making any conscious efforts, in this regard.</a:t>
                      </a:r>
                      <a:endParaRPr lang="en-US" sz="2800" dirty="0">
                        <a:solidFill>
                          <a:srgbClr val="111111"/>
                        </a:solidFill>
                        <a:effectLst/>
                      </a:endParaRP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3079">
                <a:tc>
                  <a:txBody>
                    <a:bodyPr/>
                    <a:lstStyle/>
                    <a:p>
                      <a:pPr algn="l" fontAlgn="t"/>
                      <a:r>
                        <a:rPr lang="en-US" sz="2800" dirty="0">
                          <a:effectLst/>
                        </a:rPr>
                        <a:t>Student Involvement</a:t>
                      </a:r>
                      <a:endParaRPr lang="en-US" sz="2800" dirty="0">
                        <a:solidFill>
                          <a:srgbClr val="111111"/>
                        </a:solidFill>
                        <a:effectLst/>
                      </a:endParaRP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2800" dirty="0">
                          <a:effectLst/>
                        </a:rPr>
                        <a:t>Highly Involved</a:t>
                      </a:r>
                      <a:endParaRPr lang="en-US" sz="2800" dirty="0">
                        <a:solidFill>
                          <a:srgbClr val="111111"/>
                        </a:solidFill>
                        <a:effectLst/>
                      </a:endParaRP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2800" dirty="0">
                          <a:effectLst/>
                        </a:rPr>
                        <a:t>Very less involved</a:t>
                      </a:r>
                      <a:endParaRPr lang="en-US" sz="2800" dirty="0">
                        <a:solidFill>
                          <a:srgbClr val="111111"/>
                        </a:solidFill>
                        <a:effectLst/>
                      </a:endParaRP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8750">
                <a:tc>
                  <a:txBody>
                    <a:bodyPr/>
                    <a:lstStyle/>
                    <a:p>
                      <a:pPr algn="l" fontAlgn="t"/>
                      <a:r>
                        <a:rPr lang="en-US" sz="2800" dirty="0">
                          <a:effectLst/>
                        </a:rPr>
                        <a:t>Learning</a:t>
                      </a:r>
                      <a:endParaRPr lang="en-US" sz="2800" dirty="0">
                        <a:solidFill>
                          <a:srgbClr val="111111"/>
                        </a:solidFill>
                        <a:effectLst/>
                      </a:endParaRP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2800" dirty="0">
                          <a:effectLst/>
                        </a:rPr>
                        <a:t>Student-</a:t>
                      </a:r>
                      <a:r>
                        <a:rPr lang="en-US" sz="2800" dirty="0" err="1">
                          <a:effectLst/>
                        </a:rPr>
                        <a:t>centred</a:t>
                      </a:r>
                      <a:endParaRPr lang="en-US" sz="2800" dirty="0">
                        <a:solidFill>
                          <a:srgbClr val="111111"/>
                        </a:solidFill>
                        <a:effectLst/>
                      </a:endParaRP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2800">
                          <a:effectLst/>
                        </a:rPr>
                        <a:t>Teacher centred</a:t>
                      </a:r>
                      <a:endParaRPr lang="en-US" sz="2800">
                        <a:solidFill>
                          <a:srgbClr val="111111"/>
                        </a:solidFill>
                        <a:effectLst/>
                      </a:endParaRP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3079">
                <a:tc>
                  <a:txBody>
                    <a:bodyPr/>
                    <a:lstStyle/>
                    <a:p>
                      <a:pPr algn="l" fontAlgn="t"/>
                      <a:r>
                        <a:rPr lang="en-US" sz="2800" dirty="0">
                          <a:effectLst/>
                        </a:rPr>
                        <a:t>Knowledge Retention</a:t>
                      </a:r>
                      <a:endParaRPr lang="en-US" sz="2800" dirty="0">
                        <a:solidFill>
                          <a:srgbClr val="111111"/>
                        </a:solidFill>
                        <a:effectLst/>
                      </a:endParaRP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2800" dirty="0">
                          <a:effectLst/>
                        </a:rPr>
                        <a:t>Very high</a:t>
                      </a:r>
                      <a:endParaRPr lang="en-US" sz="2800" dirty="0">
                        <a:solidFill>
                          <a:srgbClr val="111111"/>
                        </a:solidFill>
                        <a:effectLst/>
                      </a:endParaRP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2800">
                          <a:effectLst/>
                        </a:rPr>
                        <a:t>Comparatively low</a:t>
                      </a:r>
                      <a:endParaRPr lang="en-US" sz="2800">
                        <a:solidFill>
                          <a:srgbClr val="111111"/>
                        </a:solidFill>
                        <a:effectLst/>
                      </a:endParaRP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17409">
                <a:tc>
                  <a:txBody>
                    <a:bodyPr/>
                    <a:lstStyle/>
                    <a:p>
                      <a:pPr algn="l" fontAlgn="t"/>
                      <a:r>
                        <a:rPr lang="en-US" sz="2800">
                          <a:effectLst/>
                        </a:rPr>
                        <a:t>Thinking Skills</a:t>
                      </a:r>
                      <a:endParaRPr lang="en-US" sz="2800">
                        <a:solidFill>
                          <a:srgbClr val="111111"/>
                        </a:solidFill>
                        <a:effectLst/>
                      </a:endParaRP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2800" dirty="0">
                          <a:effectLst/>
                        </a:rPr>
                        <a:t>Higher Order Thinking Skills (HOTS)</a:t>
                      </a:r>
                      <a:endParaRPr lang="en-US" sz="2800" dirty="0">
                        <a:solidFill>
                          <a:srgbClr val="111111"/>
                        </a:solidFill>
                        <a:effectLst/>
                      </a:endParaRP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2800">
                          <a:effectLst/>
                        </a:rPr>
                        <a:t>Lower Order Thinking Skills (LOTS)</a:t>
                      </a:r>
                      <a:endParaRPr lang="en-US" sz="2800">
                        <a:solidFill>
                          <a:srgbClr val="111111"/>
                        </a:solidFill>
                        <a:effectLst/>
                      </a:endParaRP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31738">
                <a:tc>
                  <a:txBody>
                    <a:bodyPr/>
                    <a:lstStyle/>
                    <a:p>
                      <a:pPr algn="l" fontAlgn="t"/>
                      <a:r>
                        <a:rPr lang="en-US" sz="2800">
                          <a:effectLst/>
                        </a:rPr>
                        <a:t>Responsibility</a:t>
                      </a:r>
                      <a:endParaRPr lang="en-US" sz="2800">
                        <a:solidFill>
                          <a:srgbClr val="111111"/>
                        </a:solidFill>
                        <a:effectLst/>
                      </a:endParaRP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2800" dirty="0">
                          <a:effectLst/>
                        </a:rPr>
                        <a:t>Responsibility of learning is taken by the Student.</a:t>
                      </a:r>
                      <a:endParaRPr lang="en-US" sz="2800" dirty="0">
                        <a:solidFill>
                          <a:srgbClr val="111111"/>
                        </a:solidFill>
                        <a:effectLst/>
                      </a:endParaRP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2800" dirty="0">
                          <a:effectLst/>
                        </a:rPr>
                        <a:t>The teacher takes the responsibility for the student's learning.</a:t>
                      </a:r>
                      <a:endParaRPr lang="en-US" sz="2800" dirty="0">
                        <a:solidFill>
                          <a:srgbClr val="111111"/>
                        </a:solidFill>
                        <a:effectLst/>
                      </a:endParaRP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8750">
                <a:tc>
                  <a:txBody>
                    <a:bodyPr/>
                    <a:lstStyle/>
                    <a:p>
                      <a:pPr algn="l" fontAlgn="t"/>
                      <a:r>
                        <a:rPr lang="en-US" sz="2800">
                          <a:effectLst/>
                        </a:rPr>
                        <a:t>Role of teacher</a:t>
                      </a:r>
                      <a:endParaRPr lang="en-US" sz="2800">
                        <a:solidFill>
                          <a:srgbClr val="111111"/>
                        </a:solidFill>
                        <a:effectLst/>
                      </a:endParaRP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2800" dirty="0">
                          <a:effectLst/>
                        </a:rPr>
                        <a:t>Facilitator</a:t>
                      </a:r>
                      <a:endParaRPr lang="en-US" sz="2800" dirty="0">
                        <a:solidFill>
                          <a:srgbClr val="111111"/>
                        </a:solidFill>
                        <a:effectLst/>
                      </a:endParaRP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2800" dirty="0">
                          <a:effectLst/>
                        </a:rPr>
                        <a:t>Commander</a:t>
                      </a:r>
                      <a:endParaRPr lang="en-US" sz="2800" dirty="0">
                        <a:solidFill>
                          <a:srgbClr val="111111"/>
                        </a:solidFill>
                        <a:effectLst/>
                      </a:endParaRP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88750">
                <a:tc>
                  <a:txBody>
                    <a:bodyPr/>
                    <a:lstStyle/>
                    <a:p>
                      <a:pPr algn="l" fontAlgn="t"/>
                      <a:r>
                        <a:rPr lang="en-US" sz="2800">
                          <a:effectLst/>
                        </a:rPr>
                        <a:t>Initiates</a:t>
                      </a:r>
                      <a:endParaRPr lang="en-US" sz="2800">
                        <a:solidFill>
                          <a:srgbClr val="111111"/>
                        </a:solidFill>
                        <a:effectLst/>
                      </a:endParaRP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2800" dirty="0">
                          <a:effectLst/>
                        </a:rPr>
                        <a:t>Divergent thinking</a:t>
                      </a:r>
                      <a:endParaRPr lang="en-US" sz="2800" dirty="0">
                        <a:solidFill>
                          <a:srgbClr val="111111"/>
                        </a:solidFill>
                        <a:effectLst/>
                      </a:endParaRP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2800" dirty="0">
                          <a:effectLst/>
                        </a:rPr>
                        <a:t>Convergent </a:t>
                      </a:r>
                      <a:r>
                        <a:rPr lang="en-US" sz="2800" dirty="0" smtClean="0">
                          <a:effectLst/>
                        </a:rPr>
                        <a:t>thinking.</a:t>
                      </a:r>
                      <a:endParaRPr lang="en-US" sz="2800" dirty="0">
                        <a:solidFill>
                          <a:srgbClr val="111111"/>
                        </a:solidFill>
                        <a:effectLst/>
                      </a:endParaRP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31738">
                <a:tc>
                  <a:txBody>
                    <a:bodyPr/>
                    <a:lstStyle/>
                    <a:p>
                      <a:pPr algn="l" fontAlgn="t"/>
                      <a:r>
                        <a:rPr lang="en-US" sz="2800">
                          <a:effectLst/>
                        </a:rPr>
                        <a:t>Source of knowledge</a:t>
                      </a:r>
                      <a:endParaRPr lang="en-US" sz="2800">
                        <a:solidFill>
                          <a:srgbClr val="111111"/>
                        </a:solidFill>
                        <a:effectLst/>
                      </a:endParaRP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2800" dirty="0">
                          <a:effectLst/>
                        </a:rPr>
                        <a:t>Teacher/Instructor, Books or Online Resources</a:t>
                      </a:r>
                      <a:endParaRPr lang="en-US" sz="2800" dirty="0">
                        <a:solidFill>
                          <a:srgbClr val="111111"/>
                        </a:solidFill>
                        <a:effectLst/>
                      </a:endParaRP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2800" dirty="0">
                          <a:effectLst/>
                        </a:rPr>
                        <a:t>Hands-on observation, </a:t>
                      </a:r>
                      <a:r>
                        <a:rPr lang="en-US" sz="2800" dirty="0" smtClean="0">
                          <a:effectLst/>
                        </a:rPr>
                        <a:t>practical. </a:t>
                      </a:r>
                      <a:r>
                        <a:rPr lang="en-US" sz="2800" dirty="0">
                          <a:effectLst/>
                        </a:rPr>
                        <a:t>application, simulations etc</a:t>
                      </a:r>
                      <a:r>
                        <a:rPr lang="en-US" sz="2800" dirty="0" smtClean="0">
                          <a:effectLst/>
                        </a:rPr>
                        <a:t>..</a:t>
                      </a:r>
                      <a:endParaRPr lang="en-US" sz="2800" dirty="0">
                        <a:solidFill>
                          <a:srgbClr val="111111"/>
                        </a:solidFill>
                        <a:effectLst/>
                      </a:endParaRP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575960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HP\Desktop\ChatGPT Image Jun 8, 2026, 01_10_37 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04100" cy="11309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4188788930"/>
              </p:ext>
            </p:extLst>
          </p:nvPr>
        </p:nvGraphicFramePr>
        <p:xfrm>
          <a:off x="9823450" y="2816225"/>
          <a:ext cx="9372600" cy="2914650"/>
        </p:xfrm>
        <a:graphic>
          <a:graphicData uri="http://schemas.openxmlformats.org/drawingml/2006/table">
            <a:tbl>
              <a:tblPr>
                <a:tableStyleId>{5DA37D80-6434-44D0-A028-1B22A696006F}</a:tableStyleId>
              </a:tblPr>
              <a:tblGrid>
                <a:gridCol w="5188404"/>
                <a:gridCol w="4184196"/>
              </a:tblGrid>
              <a:tr h="0">
                <a:tc>
                  <a:txBody>
                    <a:bodyPr/>
                    <a:lstStyle/>
                    <a:p>
                      <a:pPr algn="ctr" fontAlgn="ctr" latinLnBrk="0"/>
                      <a:r>
                        <a:rPr lang="en-US" sz="3200" b="1" cap="all" dirty="0">
                          <a:effectLst/>
                        </a:rPr>
                        <a:t>Active Learning</a:t>
                      </a:r>
                      <a:endParaRPr lang="en-US" sz="3200" b="1" cap="all" dirty="0">
                        <a:solidFill>
                          <a:srgbClr val="111111"/>
                        </a:solidFill>
                        <a:effectLst/>
                      </a:endParaRPr>
                    </a:p>
                  </a:txBody>
                  <a:tcPr marL="47625" marR="47625" marT="47625" marB="47625" anchor="ctr">
                    <a:solidFill>
                      <a:schemeClr val="accent6">
                        <a:lumMod val="60000"/>
                        <a:lumOff val="40000"/>
                      </a:schemeClr>
                    </a:solidFill>
                  </a:tcPr>
                </a:tc>
                <a:tc>
                  <a:txBody>
                    <a:bodyPr/>
                    <a:lstStyle/>
                    <a:p>
                      <a:pPr algn="ctr" fontAlgn="ctr" latinLnBrk="0"/>
                      <a:r>
                        <a:rPr lang="en-US" sz="3200" b="1" cap="all" dirty="0">
                          <a:effectLst/>
                        </a:rPr>
                        <a:t>Passive Learning</a:t>
                      </a:r>
                      <a:endParaRPr lang="en-US" sz="3200" b="1" cap="all" dirty="0">
                        <a:solidFill>
                          <a:srgbClr val="111111"/>
                        </a:solidFill>
                        <a:effectLst/>
                      </a:endParaRPr>
                    </a:p>
                  </a:txBody>
                  <a:tcPr marL="47625" marR="47625" marT="47625" marB="47625" anchor="ctr">
                    <a:solidFill>
                      <a:schemeClr val="accent6">
                        <a:lumMod val="60000"/>
                        <a:lumOff val="40000"/>
                      </a:schemeClr>
                    </a:solidFill>
                  </a:tcPr>
                </a:tc>
              </a:tr>
              <a:tr h="0">
                <a:tc>
                  <a:txBody>
                    <a:bodyPr/>
                    <a:lstStyle/>
                    <a:p>
                      <a:pPr marL="457200" indent="-279400" algn="l" fontAlgn="t">
                        <a:buFont typeface="Arial" pitchFamily="34" charset="0"/>
                        <a:buChar char="•"/>
                      </a:pPr>
                      <a:r>
                        <a:rPr lang="en-US" sz="3200" dirty="0">
                          <a:effectLst/>
                        </a:rPr>
                        <a:t>Analyzing</a:t>
                      </a:r>
                      <a:endParaRPr lang="en-US" sz="3200" dirty="0">
                        <a:solidFill>
                          <a:srgbClr val="111111"/>
                        </a:solidFill>
                        <a:effectLst/>
                      </a:endParaRPr>
                    </a:p>
                  </a:txBody>
                  <a:tcPr marL="47625" marR="47625" marT="47625" marB="47625">
                    <a:solidFill>
                      <a:schemeClr val="accent6">
                        <a:lumMod val="60000"/>
                        <a:lumOff val="40000"/>
                      </a:schemeClr>
                    </a:solidFill>
                  </a:tcPr>
                </a:tc>
                <a:tc>
                  <a:txBody>
                    <a:bodyPr/>
                    <a:lstStyle/>
                    <a:p>
                      <a:pPr marL="457200" indent="-279400" algn="l" fontAlgn="t">
                        <a:buFont typeface="Arial" pitchFamily="34" charset="0"/>
                        <a:buChar char="•"/>
                      </a:pPr>
                      <a:r>
                        <a:rPr lang="en-US" sz="3200" dirty="0">
                          <a:effectLst/>
                        </a:rPr>
                        <a:t>Defining</a:t>
                      </a:r>
                      <a:endParaRPr lang="en-US" sz="3200" dirty="0">
                        <a:solidFill>
                          <a:srgbClr val="111111"/>
                        </a:solidFill>
                        <a:effectLst/>
                      </a:endParaRPr>
                    </a:p>
                  </a:txBody>
                  <a:tcPr marL="47625" marR="47625" marT="47625" marB="47625">
                    <a:solidFill>
                      <a:schemeClr val="accent6">
                        <a:lumMod val="60000"/>
                        <a:lumOff val="40000"/>
                      </a:schemeClr>
                    </a:solidFill>
                  </a:tcPr>
                </a:tc>
              </a:tr>
              <a:tr h="0">
                <a:tc>
                  <a:txBody>
                    <a:bodyPr/>
                    <a:lstStyle/>
                    <a:p>
                      <a:pPr marL="457200" indent="-279400" algn="l" fontAlgn="t">
                        <a:buFont typeface="Arial" pitchFamily="34" charset="0"/>
                        <a:buChar char="•"/>
                      </a:pPr>
                      <a:r>
                        <a:rPr lang="en-US" sz="3200" dirty="0">
                          <a:effectLst/>
                        </a:rPr>
                        <a:t>Critical or Creative Thinking</a:t>
                      </a:r>
                      <a:endParaRPr lang="en-US" sz="3200" dirty="0">
                        <a:solidFill>
                          <a:srgbClr val="111111"/>
                        </a:solidFill>
                        <a:effectLst/>
                      </a:endParaRPr>
                    </a:p>
                  </a:txBody>
                  <a:tcPr marL="47625" marR="47625" marT="47625" marB="47625">
                    <a:solidFill>
                      <a:schemeClr val="accent6">
                        <a:lumMod val="60000"/>
                        <a:lumOff val="40000"/>
                      </a:schemeClr>
                    </a:solidFill>
                  </a:tcPr>
                </a:tc>
                <a:tc>
                  <a:txBody>
                    <a:bodyPr/>
                    <a:lstStyle/>
                    <a:p>
                      <a:pPr marL="457200" indent="-279400" algn="l" fontAlgn="t">
                        <a:buFont typeface="Arial" pitchFamily="34" charset="0"/>
                        <a:buChar char="•"/>
                      </a:pPr>
                      <a:r>
                        <a:rPr lang="en-US" sz="3200" dirty="0">
                          <a:effectLst/>
                        </a:rPr>
                        <a:t>Describing</a:t>
                      </a:r>
                      <a:endParaRPr lang="en-US" sz="3200" dirty="0">
                        <a:solidFill>
                          <a:srgbClr val="111111"/>
                        </a:solidFill>
                        <a:effectLst/>
                      </a:endParaRPr>
                    </a:p>
                  </a:txBody>
                  <a:tcPr marL="47625" marR="47625" marT="47625" marB="47625">
                    <a:solidFill>
                      <a:schemeClr val="accent6">
                        <a:lumMod val="60000"/>
                        <a:lumOff val="40000"/>
                      </a:schemeClr>
                    </a:solidFill>
                  </a:tcPr>
                </a:tc>
              </a:tr>
              <a:tr h="0">
                <a:tc>
                  <a:txBody>
                    <a:bodyPr/>
                    <a:lstStyle/>
                    <a:p>
                      <a:pPr marL="457200" indent="-279400" algn="l" fontAlgn="t">
                        <a:buFont typeface="Arial" pitchFamily="34" charset="0"/>
                        <a:buChar char="•"/>
                      </a:pPr>
                      <a:r>
                        <a:rPr lang="en-US" sz="3200" dirty="0">
                          <a:effectLst/>
                        </a:rPr>
                        <a:t>Synthesizing</a:t>
                      </a:r>
                      <a:endParaRPr lang="en-US" sz="3200" dirty="0">
                        <a:solidFill>
                          <a:srgbClr val="111111"/>
                        </a:solidFill>
                        <a:effectLst/>
                      </a:endParaRPr>
                    </a:p>
                  </a:txBody>
                  <a:tcPr marL="47625" marR="47625" marT="47625" marB="47625">
                    <a:solidFill>
                      <a:schemeClr val="accent6">
                        <a:lumMod val="60000"/>
                        <a:lumOff val="40000"/>
                      </a:schemeClr>
                    </a:solidFill>
                  </a:tcPr>
                </a:tc>
                <a:tc>
                  <a:txBody>
                    <a:bodyPr/>
                    <a:lstStyle/>
                    <a:p>
                      <a:pPr marL="457200" indent="-279400" algn="l" fontAlgn="t">
                        <a:buFont typeface="Arial" pitchFamily="34" charset="0"/>
                        <a:buChar char="•"/>
                      </a:pPr>
                      <a:r>
                        <a:rPr lang="en-US" sz="3200" dirty="0">
                          <a:effectLst/>
                        </a:rPr>
                        <a:t>Listening</a:t>
                      </a:r>
                      <a:endParaRPr lang="en-US" sz="3200" dirty="0">
                        <a:solidFill>
                          <a:srgbClr val="111111"/>
                        </a:solidFill>
                        <a:effectLst/>
                      </a:endParaRPr>
                    </a:p>
                  </a:txBody>
                  <a:tcPr marL="47625" marR="47625" marT="47625" marB="47625">
                    <a:solidFill>
                      <a:schemeClr val="accent6">
                        <a:lumMod val="60000"/>
                        <a:lumOff val="40000"/>
                      </a:schemeClr>
                    </a:solidFill>
                  </a:tcPr>
                </a:tc>
              </a:tr>
              <a:tr h="0">
                <a:tc>
                  <a:txBody>
                    <a:bodyPr/>
                    <a:lstStyle/>
                    <a:p>
                      <a:pPr marL="457200" indent="-279400" algn="l" fontAlgn="t">
                        <a:buFont typeface="Arial" pitchFamily="34" charset="0"/>
                        <a:buChar char="•"/>
                      </a:pPr>
                      <a:r>
                        <a:rPr lang="en-US" sz="3200" dirty="0">
                          <a:effectLst/>
                        </a:rPr>
                        <a:t>Evaluation</a:t>
                      </a:r>
                      <a:endParaRPr lang="en-US" sz="3200" dirty="0">
                        <a:solidFill>
                          <a:srgbClr val="111111"/>
                        </a:solidFill>
                        <a:effectLst/>
                      </a:endParaRPr>
                    </a:p>
                  </a:txBody>
                  <a:tcPr marL="47625" marR="47625" marT="47625" marB="47625">
                    <a:solidFill>
                      <a:schemeClr val="accent6">
                        <a:lumMod val="60000"/>
                        <a:lumOff val="40000"/>
                      </a:schemeClr>
                    </a:solidFill>
                  </a:tcPr>
                </a:tc>
                <a:tc>
                  <a:txBody>
                    <a:bodyPr/>
                    <a:lstStyle/>
                    <a:p>
                      <a:pPr marL="457200" indent="-279400" algn="l" fontAlgn="t">
                        <a:buFont typeface="Arial" pitchFamily="34" charset="0"/>
                        <a:buChar char="•"/>
                      </a:pPr>
                      <a:r>
                        <a:rPr lang="en-US" sz="3200" dirty="0">
                          <a:effectLst/>
                        </a:rPr>
                        <a:t>Writing</a:t>
                      </a:r>
                      <a:endParaRPr lang="en-US" sz="3200" dirty="0">
                        <a:solidFill>
                          <a:srgbClr val="111111"/>
                        </a:solidFill>
                        <a:effectLst/>
                      </a:endParaRPr>
                    </a:p>
                  </a:txBody>
                  <a:tcPr marL="47625" marR="47625" marT="47625" marB="47625">
                    <a:solidFill>
                      <a:schemeClr val="accent6">
                        <a:lumMod val="60000"/>
                        <a:lumOff val="40000"/>
                      </a:schemeClr>
                    </a:solidFill>
                  </a:tcPr>
                </a:tc>
              </a:tr>
            </a:tbl>
          </a:graphicData>
        </a:graphic>
      </p:graphicFrame>
      <p:sp>
        <p:nvSpPr>
          <p:cNvPr id="4" name="Rectangle 1"/>
          <p:cNvSpPr>
            <a:spLocks noChangeArrowheads="1"/>
          </p:cNvSpPr>
          <p:nvPr/>
        </p:nvSpPr>
        <p:spPr bwMode="auto">
          <a:xfrm>
            <a:off x="1746250" y="620772"/>
            <a:ext cx="172212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222222"/>
                </a:solidFill>
                <a:effectLst/>
                <a:latin typeface="Raleway" pitchFamily="2" charset="0"/>
                <a:cs typeface="Arial" pitchFamily="34" charset="0"/>
              </a:rPr>
              <a:t>Development of Skills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0" i="0" u="none" strike="noStrike" cap="none" normalizeH="0" baseline="0" dirty="0" smtClean="0">
                <a:ln>
                  <a:noFill/>
                </a:ln>
                <a:solidFill>
                  <a:srgbClr val="222222"/>
                </a:solidFill>
                <a:effectLst/>
                <a:latin typeface="Nunito Sans"/>
                <a:cs typeface="Arial" pitchFamily="34" charset="0"/>
              </a:rPr>
              <a:t>			Both active learning and passive learning tends to develop 			specific skills in learners, namely:</a:t>
            </a:r>
            <a:endParaRPr kumimoji="0" lang="en-US" sz="6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11067373"/>
              </p:ext>
            </p:extLst>
          </p:nvPr>
        </p:nvGraphicFramePr>
        <p:xfrm>
          <a:off x="527050" y="6035675"/>
          <a:ext cx="14706600" cy="3558540"/>
        </p:xfrm>
        <a:graphic>
          <a:graphicData uri="http://schemas.openxmlformats.org/drawingml/2006/table">
            <a:tbl>
              <a:tblPr>
                <a:tableStyleId>{3C2FFA5D-87B4-456A-9821-1D502468CF0F}</a:tableStyleId>
              </a:tblPr>
              <a:tblGrid>
                <a:gridCol w="7086600"/>
                <a:gridCol w="7620000"/>
              </a:tblGrid>
              <a:tr h="418642">
                <a:tc>
                  <a:txBody>
                    <a:bodyPr/>
                    <a:lstStyle/>
                    <a:p>
                      <a:pPr marL="0" indent="0" algn="ctr" fontAlgn="ctr" latinLnBrk="0">
                        <a:buFont typeface="Arial" pitchFamily="34" charset="0"/>
                        <a:buNone/>
                      </a:pPr>
                      <a:r>
                        <a:rPr lang="en-US" sz="2800" b="1" cap="all" dirty="0">
                          <a:effectLst/>
                        </a:rPr>
                        <a:t>Active Learning</a:t>
                      </a:r>
                      <a:endParaRPr lang="en-US" sz="2800" b="1" cap="all" dirty="0">
                        <a:solidFill>
                          <a:srgbClr val="111111"/>
                        </a:solidFill>
                        <a:effectLst/>
                      </a:endParaRPr>
                    </a:p>
                  </a:txBody>
                  <a:tcPr marL="47625" marR="47625" marT="47625" marB="47625" anchor="ctr"/>
                </a:tc>
                <a:tc>
                  <a:txBody>
                    <a:bodyPr/>
                    <a:lstStyle/>
                    <a:p>
                      <a:pPr marL="0" indent="0" algn="ctr" fontAlgn="ctr" latinLnBrk="0">
                        <a:buFont typeface="Arial" pitchFamily="34" charset="0"/>
                        <a:buNone/>
                      </a:pPr>
                      <a:r>
                        <a:rPr lang="en-US" sz="2800" b="1" cap="all" dirty="0">
                          <a:effectLst/>
                        </a:rPr>
                        <a:t>Passive Learning</a:t>
                      </a:r>
                      <a:endParaRPr lang="en-US" sz="2800" b="1" cap="all" dirty="0">
                        <a:solidFill>
                          <a:srgbClr val="111111"/>
                        </a:solidFill>
                        <a:effectLst/>
                      </a:endParaRPr>
                    </a:p>
                  </a:txBody>
                  <a:tcPr marL="47625" marR="47625" marT="47625" marB="47625" anchor="ctr"/>
                </a:tc>
              </a:tr>
              <a:tr h="467534">
                <a:tc>
                  <a:txBody>
                    <a:bodyPr/>
                    <a:lstStyle/>
                    <a:p>
                      <a:pPr marL="457200" indent="-457200" algn="l" fontAlgn="t">
                        <a:buFont typeface="Arial" pitchFamily="34" charset="0"/>
                        <a:buChar char="•"/>
                      </a:pPr>
                      <a:r>
                        <a:rPr lang="en-US" sz="2800" dirty="0">
                          <a:effectLst/>
                        </a:rPr>
                        <a:t>Taking part in Group Discussion</a:t>
                      </a:r>
                      <a:endParaRPr lang="en-US" sz="2800" dirty="0">
                        <a:solidFill>
                          <a:srgbClr val="111111"/>
                        </a:solidFill>
                        <a:effectLst/>
                      </a:endParaRPr>
                    </a:p>
                  </a:txBody>
                  <a:tcPr marL="47625" marR="47625" marT="47625" marB="47625"/>
                </a:tc>
                <a:tc>
                  <a:txBody>
                    <a:bodyPr/>
                    <a:lstStyle/>
                    <a:p>
                      <a:pPr marL="457200" indent="-457200" algn="l" fontAlgn="t">
                        <a:buFont typeface="Arial" pitchFamily="34" charset="0"/>
                        <a:buChar char="•"/>
                      </a:pPr>
                      <a:r>
                        <a:rPr lang="en-US" sz="2800" dirty="0">
                          <a:effectLst/>
                        </a:rPr>
                        <a:t>Hearing lecture during the class</a:t>
                      </a:r>
                      <a:endParaRPr lang="en-US" sz="2800" dirty="0">
                        <a:solidFill>
                          <a:srgbClr val="111111"/>
                        </a:solidFill>
                        <a:effectLst/>
                      </a:endParaRPr>
                    </a:p>
                  </a:txBody>
                  <a:tcPr marL="47625" marR="47625" marT="47625" marB="47625"/>
                </a:tc>
              </a:tr>
              <a:tr h="467534">
                <a:tc>
                  <a:txBody>
                    <a:bodyPr/>
                    <a:lstStyle/>
                    <a:p>
                      <a:pPr marL="457200" indent="-457200" algn="l" fontAlgn="t">
                        <a:buFont typeface="Arial" pitchFamily="34" charset="0"/>
                        <a:buChar char="•"/>
                      </a:pPr>
                      <a:r>
                        <a:rPr lang="en-US" sz="2800" dirty="0">
                          <a:effectLst/>
                        </a:rPr>
                        <a:t>Doing Presentation in front of audience</a:t>
                      </a:r>
                      <a:endParaRPr lang="en-US" sz="2800" dirty="0">
                        <a:solidFill>
                          <a:srgbClr val="111111"/>
                        </a:solidFill>
                        <a:effectLst/>
                      </a:endParaRPr>
                    </a:p>
                  </a:txBody>
                  <a:tcPr marL="47625" marR="47625" marT="47625" marB="47625"/>
                </a:tc>
                <a:tc>
                  <a:txBody>
                    <a:bodyPr/>
                    <a:lstStyle/>
                    <a:p>
                      <a:pPr marL="457200" indent="-457200" algn="l" fontAlgn="t">
                        <a:buFont typeface="Arial" pitchFamily="34" charset="0"/>
                        <a:buChar char="•"/>
                      </a:pPr>
                      <a:r>
                        <a:rPr lang="en-US" sz="2800" dirty="0">
                          <a:effectLst/>
                        </a:rPr>
                        <a:t>Reading of a textbook</a:t>
                      </a:r>
                      <a:endParaRPr lang="en-US" sz="2800" dirty="0">
                        <a:solidFill>
                          <a:srgbClr val="111111"/>
                        </a:solidFill>
                        <a:effectLst/>
                      </a:endParaRPr>
                    </a:p>
                  </a:txBody>
                  <a:tcPr marL="47625" marR="47625" marT="47625" marB="47625"/>
                </a:tc>
              </a:tr>
              <a:tr h="467534">
                <a:tc>
                  <a:txBody>
                    <a:bodyPr/>
                    <a:lstStyle/>
                    <a:p>
                      <a:pPr marL="457200" indent="-457200" algn="l" fontAlgn="t">
                        <a:buFont typeface="Arial" pitchFamily="34" charset="0"/>
                        <a:buChar char="•"/>
                      </a:pPr>
                      <a:r>
                        <a:rPr lang="en-US" sz="2800" dirty="0">
                          <a:effectLst/>
                        </a:rPr>
                        <a:t>Playing a role in Role Play</a:t>
                      </a:r>
                      <a:endParaRPr lang="en-US" sz="2800" dirty="0">
                        <a:solidFill>
                          <a:srgbClr val="111111"/>
                        </a:solidFill>
                        <a:effectLst/>
                      </a:endParaRPr>
                    </a:p>
                  </a:txBody>
                  <a:tcPr marL="47625" marR="47625" marT="47625" marB="47625"/>
                </a:tc>
                <a:tc>
                  <a:txBody>
                    <a:bodyPr/>
                    <a:lstStyle/>
                    <a:p>
                      <a:pPr marL="457200" indent="-457200" algn="l" fontAlgn="t">
                        <a:buFont typeface="Arial" pitchFamily="34" charset="0"/>
                        <a:buChar char="•"/>
                      </a:pPr>
                      <a:r>
                        <a:rPr lang="en-US" sz="2800" dirty="0">
                          <a:effectLst/>
                        </a:rPr>
                        <a:t>Seeing pictures, charts, tables and graphs</a:t>
                      </a:r>
                      <a:endParaRPr lang="en-US" sz="2800" dirty="0">
                        <a:solidFill>
                          <a:srgbClr val="111111"/>
                        </a:solidFill>
                        <a:effectLst/>
                      </a:endParaRPr>
                    </a:p>
                  </a:txBody>
                  <a:tcPr marL="47625" marR="47625" marT="47625" marB="47625"/>
                </a:tc>
              </a:tr>
              <a:tr h="467534">
                <a:tc>
                  <a:txBody>
                    <a:bodyPr/>
                    <a:lstStyle/>
                    <a:p>
                      <a:pPr marL="457200" indent="-457200" algn="l" fontAlgn="t">
                        <a:buFont typeface="Arial" pitchFamily="34" charset="0"/>
                        <a:buChar char="•"/>
                      </a:pPr>
                      <a:r>
                        <a:rPr lang="en-US" sz="2800" dirty="0">
                          <a:effectLst/>
                        </a:rPr>
                        <a:t>In-depth examination of case study</a:t>
                      </a:r>
                      <a:endParaRPr lang="en-US" sz="2800" dirty="0">
                        <a:solidFill>
                          <a:srgbClr val="111111"/>
                        </a:solidFill>
                        <a:effectLst/>
                      </a:endParaRPr>
                    </a:p>
                  </a:txBody>
                  <a:tcPr marL="47625" marR="47625" marT="47625" marB="47625"/>
                </a:tc>
                <a:tc>
                  <a:txBody>
                    <a:bodyPr/>
                    <a:lstStyle/>
                    <a:p>
                      <a:pPr marL="457200" indent="-457200" algn="l" fontAlgn="t">
                        <a:buFont typeface="Arial" pitchFamily="34" charset="0"/>
                        <a:buChar char="•"/>
                      </a:pPr>
                      <a:r>
                        <a:rPr lang="en-US" sz="2800" dirty="0">
                          <a:effectLst/>
                        </a:rPr>
                        <a:t>Watching videos</a:t>
                      </a:r>
                      <a:endParaRPr lang="en-US" sz="2800" dirty="0">
                        <a:solidFill>
                          <a:srgbClr val="111111"/>
                        </a:solidFill>
                        <a:effectLst/>
                      </a:endParaRPr>
                    </a:p>
                  </a:txBody>
                  <a:tcPr marL="47625" marR="47625" marT="47625" marB="47625"/>
                </a:tc>
              </a:tr>
              <a:tr h="675581">
                <a:tc>
                  <a:txBody>
                    <a:bodyPr/>
                    <a:lstStyle/>
                    <a:p>
                      <a:pPr marL="457200" indent="-457200" algn="l" fontAlgn="t">
                        <a:buFont typeface="Arial" pitchFamily="34" charset="0"/>
                        <a:buChar char="•"/>
                      </a:pPr>
                      <a:r>
                        <a:rPr lang="en-US" sz="2800" dirty="0">
                          <a:effectLst/>
                        </a:rPr>
                        <a:t>Researching, designing and completing the project assigned.</a:t>
                      </a:r>
                      <a:endParaRPr lang="en-US" sz="2800" dirty="0">
                        <a:solidFill>
                          <a:srgbClr val="111111"/>
                        </a:solidFill>
                        <a:effectLst/>
                      </a:endParaRPr>
                    </a:p>
                  </a:txBody>
                  <a:tcPr marL="47625" marR="47625" marT="47625" marB="47625"/>
                </a:tc>
                <a:tc>
                  <a:txBody>
                    <a:bodyPr/>
                    <a:lstStyle/>
                    <a:p>
                      <a:pPr marL="457200" indent="-457200">
                        <a:buFont typeface="Arial" pitchFamily="34" charset="0"/>
                        <a:buChar char="•"/>
                      </a:pPr>
                      <a:endParaRPr lang="en-US" sz="2800" dirty="0"/>
                    </a:p>
                  </a:txBody>
                  <a:tcPr/>
                </a:tc>
              </a:tr>
            </a:tbl>
          </a:graphicData>
        </a:graphic>
      </p:graphicFrame>
      <p:sp>
        <p:nvSpPr>
          <p:cNvPr id="6" name="Rectangle 2"/>
          <p:cNvSpPr>
            <a:spLocks noChangeArrowheads="1"/>
          </p:cNvSpPr>
          <p:nvPr/>
        </p:nvSpPr>
        <p:spPr bwMode="auto">
          <a:xfrm>
            <a:off x="755650" y="4752399"/>
            <a:ext cx="6934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222222"/>
                </a:solidFill>
                <a:effectLst/>
                <a:latin typeface="Raleway" pitchFamily="2" charset="0"/>
                <a:cs typeface="Arial" pitchFamily="34" charset="0"/>
              </a:rPr>
              <a:t>Examples:</a:t>
            </a:r>
          </a:p>
        </p:txBody>
      </p:sp>
    </p:spTree>
    <p:extLst>
      <p:ext uri="{BB962C8B-B14F-4D97-AF65-F5344CB8AC3E}">
        <p14:creationId xmlns:p14="http://schemas.microsoft.com/office/powerpoint/2010/main" val="2044994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HP\Desktop\ChatGPT Image Jun 8, 2026, 01_10_37 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04100" cy="11309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3301137412"/>
              </p:ext>
            </p:extLst>
          </p:nvPr>
        </p:nvGraphicFramePr>
        <p:xfrm>
          <a:off x="3117850" y="2378075"/>
          <a:ext cx="14020800" cy="6247620"/>
        </p:xfrm>
        <a:graphic>
          <a:graphicData uri="http://schemas.openxmlformats.org/drawingml/2006/table">
            <a:tbl>
              <a:tblPr firstRow="1" bandRow="1">
                <a:tableStyleId>{5C22544A-7EE6-4342-B048-85BDC9FD1C3A}</a:tableStyleId>
              </a:tblPr>
              <a:tblGrid>
                <a:gridCol w="6209212"/>
                <a:gridCol w="7811588"/>
              </a:tblGrid>
              <a:tr h="519154">
                <a:tc>
                  <a:txBody>
                    <a:bodyPr/>
                    <a:lstStyle/>
                    <a:p>
                      <a:pPr marL="0" marR="0" indent="0" algn="ctr" defTabSz="914400" eaLnBrk="1" fontAlgn="ctr" latinLnBrk="0" hangingPunct="1">
                        <a:lnSpc>
                          <a:spcPct val="100000"/>
                        </a:lnSpc>
                        <a:spcBef>
                          <a:spcPts val="0"/>
                        </a:spcBef>
                        <a:spcAft>
                          <a:spcPts val="0"/>
                        </a:spcAft>
                        <a:buClrTx/>
                        <a:buSzTx/>
                        <a:buFontTx/>
                        <a:buNone/>
                        <a:tabLst/>
                        <a:defRPr/>
                      </a:pPr>
                      <a:r>
                        <a:rPr lang="en-US" sz="3600" dirty="0" smtClean="0">
                          <a:solidFill>
                            <a:schemeClr val="bg1"/>
                          </a:solidFill>
                        </a:rPr>
                        <a:t>Active Learning Methods</a:t>
                      </a:r>
                      <a:endParaRPr lang="en-US" sz="3600" b="1" dirty="0" smtClean="0">
                        <a:solidFill>
                          <a:schemeClr val="bg1"/>
                        </a:solidFill>
                      </a:endParaRPr>
                    </a:p>
                  </a:txBody>
                  <a:tcPr marL="37210" marR="37210" marT="37210" marB="372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alpha val="54000"/>
                      </a:srgbClr>
                    </a:solidFill>
                  </a:tcPr>
                </a:tc>
                <a:tc>
                  <a:txBody>
                    <a:bodyPr/>
                    <a:lstStyle/>
                    <a:p>
                      <a:pPr marL="0" marR="0" indent="0" algn="ctr" defTabSz="914400" eaLnBrk="1" fontAlgn="ctr" latinLnBrk="0" hangingPunct="1">
                        <a:lnSpc>
                          <a:spcPct val="100000"/>
                        </a:lnSpc>
                        <a:spcBef>
                          <a:spcPts val="0"/>
                        </a:spcBef>
                        <a:spcAft>
                          <a:spcPts val="0"/>
                        </a:spcAft>
                        <a:buClrTx/>
                        <a:buSzTx/>
                        <a:buFontTx/>
                        <a:buNone/>
                        <a:tabLst/>
                        <a:defRPr/>
                      </a:pPr>
                      <a:r>
                        <a:rPr lang="en-US" sz="3600" dirty="0" smtClean="0">
                          <a:solidFill>
                            <a:schemeClr val="bg1"/>
                          </a:solidFill>
                        </a:rPr>
                        <a:t>Passive Learning Methods</a:t>
                      </a:r>
                      <a:endParaRPr lang="en-US" sz="3600" b="1" dirty="0" smtClean="0">
                        <a:solidFill>
                          <a:schemeClr val="bg1"/>
                        </a:solidFill>
                      </a:endParaRPr>
                    </a:p>
                  </a:txBody>
                  <a:tcPr marL="37210" marR="37210" marT="37210" marB="372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alpha val="54000"/>
                      </a:srgbClr>
                    </a:solidFill>
                  </a:tcPr>
                </a:tc>
              </a:tr>
              <a:tr h="569948">
                <a:tc>
                  <a:txBody>
                    <a:bodyPr/>
                    <a:lstStyle/>
                    <a:p>
                      <a:pPr marL="1828800" indent="-457200">
                        <a:buFont typeface="Arial" pitchFamily="34" charset="0"/>
                        <a:buChar char="•"/>
                      </a:pPr>
                      <a:r>
                        <a:rPr lang="en-US" sz="3600" dirty="0" smtClean="0">
                          <a:solidFill>
                            <a:schemeClr val="tx1"/>
                          </a:solidFill>
                        </a:rPr>
                        <a:t>Question-answer</a:t>
                      </a: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alpha val="54000"/>
                      </a:srgbClr>
                    </a:solidFill>
                  </a:tcPr>
                </a:tc>
                <a:tc>
                  <a:txBody>
                    <a:bodyPr/>
                    <a:lstStyle/>
                    <a:p>
                      <a:pPr marL="1320800" indent="-736600">
                        <a:buFont typeface="Arial" pitchFamily="34" charset="0"/>
                        <a:buChar char="•"/>
                      </a:pPr>
                      <a:r>
                        <a:rPr lang="en-US" sz="3600" dirty="0" smtClean="0">
                          <a:solidFill>
                            <a:schemeClr val="tx1"/>
                          </a:solidFill>
                        </a:rPr>
                        <a:t>Lectures</a:t>
                      </a: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alpha val="54000"/>
                      </a:srgbClr>
                    </a:solidFill>
                  </a:tcPr>
                </a:tc>
              </a:tr>
              <a:tr h="569948">
                <a:tc>
                  <a:txBody>
                    <a:bodyPr/>
                    <a:lstStyle/>
                    <a:p>
                      <a:pPr marL="1828800" marR="0" indent="-457200" algn="l" defTabSz="914400" eaLnBrk="1" fontAlgn="t" latinLnBrk="0" hangingPunct="1">
                        <a:lnSpc>
                          <a:spcPct val="100000"/>
                        </a:lnSpc>
                        <a:spcBef>
                          <a:spcPts val="0"/>
                        </a:spcBef>
                        <a:spcAft>
                          <a:spcPts val="0"/>
                        </a:spcAft>
                        <a:buClrTx/>
                        <a:buSzTx/>
                        <a:buFont typeface="Arial" pitchFamily="34" charset="0"/>
                        <a:buChar char="•"/>
                        <a:tabLst/>
                        <a:defRPr/>
                      </a:pPr>
                      <a:r>
                        <a:rPr lang="en-US" sz="3600" dirty="0" smtClean="0">
                          <a:solidFill>
                            <a:schemeClr val="tx1"/>
                          </a:solidFill>
                        </a:rPr>
                        <a:t>Excursion</a:t>
                      </a: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alpha val="54000"/>
                      </a:srgbClr>
                    </a:solidFill>
                  </a:tcPr>
                </a:tc>
                <a:tc>
                  <a:txBody>
                    <a:bodyPr/>
                    <a:lstStyle/>
                    <a:p>
                      <a:pPr marL="1371600" marR="0" indent="-787400" algn="l" defTabSz="914400" eaLnBrk="1" fontAlgn="t" latinLnBrk="0" hangingPunct="1">
                        <a:lnSpc>
                          <a:spcPct val="100000"/>
                        </a:lnSpc>
                        <a:spcBef>
                          <a:spcPts val="0"/>
                        </a:spcBef>
                        <a:spcAft>
                          <a:spcPts val="0"/>
                        </a:spcAft>
                        <a:buClrTx/>
                        <a:buSzTx/>
                        <a:buFont typeface="Arial" pitchFamily="34" charset="0"/>
                        <a:buChar char="•"/>
                        <a:tabLst/>
                        <a:defRPr/>
                      </a:pPr>
                      <a:r>
                        <a:rPr lang="en-US" sz="3600" dirty="0" smtClean="0">
                          <a:solidFill>
                            <a:schemeClr val="tx1"/>
                          </a:solidFill>
                        </a:rPr>
                        <a:t>Tutorials</a:t>
                      </a: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alpha val="54000"/>
                      </a:srgbClr>
                    </a:solidFill>
                  </a:tcPr>
                </a:tc>
              </a:tr>
              <a:tr h="569948">
                <a:tc>
                  <a:txBody>
                    <a:bodyPr/>
                    <a:lstStyle/>
                    <a:p>
                      <a:pPr marL="1828800" marR="0" indent="-457200" algn="l" defTabSz="914400" eaLnBrk="1" fontAlgn="t" latinLnBrk="0" hangingPunct="1">
                        <a:lnSpc>
                          <a:spcPct val="100000"/>
                        </a:lnSpc>
                        <a:spcBef>
                          <a:spcPts val="0"/>
                        </a:spcBef>
                        <a:spcAft>
                          <a:spcPts val="0"/>
                        </a:spcAft>
                        <a:buClrTx/>
                        <a:buSzTx/>
                        <a:buFont typeface="Arial" pitchFamily="34" charset="0"/>
                        <a:buChar char="•"/>
                        <a:tabLst/>
                        <a:defRPr/>
                      </a:pPr>
                      <a:r>
                        <a:rPr lang="en-US" sz="3600" dirty="0" smtClean="0">
                          <a:solidFill>
                            <a:schemeClr val="tx1"/>
                          </a:solidFill>
                        </a:rPr>
                        <a:t>Brainstorming</a:t>
                      </a: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alpha val="54000"/>
                      </a:srgbClr>
                    </a:solidFill>
                  </a:tcPr>
                </a:tc>
                <a:tc>
                  <a:txBody>
                    <a:bodyPr/>
                    <a:lstStyle/>
                    <a:p>
                      <a:pPr marL="1371600" marR="0" indent="-787400" algn="l" defTabSz="914400" eaLnBrk="1" fontAlgn="t" latinLnBrk="0" hangingPunct="1">
                        <a:lnSpc>
                          <a:spcPct val="100000"/>
                        </a:lnSpc>
                        <a:spcBef>
                          <a:spcPts val="0"/>
                        </a:spcBef>
                        <a:spcAft>
                          <a:spcPts val="0"/>
                        </a:spcAft>
                        <a:buClrTx/>
                        <a:buSzTx/>
                        <a:buFont typeface="Arial" pitchFamily="34" charset="0"/>
                        <a:buChar char="•"/>
                        <a:tabLst/>
                        <a:defRPr/>
                      </a:pPr>
                      <a:r>
                        <a:rPr lang="en-US" sz="3600" dirty="0" smtClean="0">
                          <a:solidFill>
                            <a:schemeClr val="tx1"/>
                          </a:solidFill>
                        </a:rPr>
                        <a:t>Seminar</a:t>
                      </a: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alpha val="54000"/>
                      </a:srgbClr>
                    </a:solidFill>
                  </a:tcPr>
                </a:tc>
              </a:tr>
              <a:tr h="569948">
                <a:tc>
                  <a:txBody>
                    <a:bodyPr/>
                    <a:lstStyle/>
                    <a:p>
                      <a:pPr marL="1774825" marR="0" indent="-403225" algn="l" defTabSz="914400" eaLnBrk="1" fontAlgn="t" latinLnBrk="0" hangingPunct="1">
                        <a:lnSpc>
                          <a:spcPct val="100000"/>
                        </a:lnSpc>
                        <a:spcBef>
                          <a:spcPts val="0"/>
                        </a:spcBef>
                        <a:spcAft>
                          <a:spcPts val="0"/>
                        </a:spcAft>
                        <a:buClrTx/>
                        <a:buSzTx/>
                        <a:buFont typeface="Arial" pitchFamily="34" charset="0"/>
                        <a:buChar char="•"/>
                        <a:tabLst/>
                        <a:defRPr/>
                      </a:pPr>
                      <a:r>
                        <a:rPr lang="en-US" sz="3600" dirty="0" smtClean="0">
                          <a:solidFill>
                            <a:schemeClr val="tx1"/>
                          </a:solidFill>
                        </a:rPr>
                        <a:t>Debates</a:t>
                      </a: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alpha val="54000"/>
                      </a:srgbClr>
                    </a:solidFill>
                  </a:tcPr>
                </a:tc>
                <a:tc>
                  <a:txBody>
                    <a:bodyPr/>
                    <a:lstStyle/>
                    <a:p>
                      <a:pPr marL="1371600" marR="0" indent="-787400" algn="l" defTabSz="914400" eaLnBrk="1" fontAlgn="t" latinLnBrk="0" hangingPunct="1">
                        <a:lnSpc>
                          <a:spcPct val="100000"/>
                        </a:lnSpc>
                        <a:spcBef>
                          <a:spcPts val="0"/>
                        </a:spcBef>
                        <a:spcAft>
                          <a:spcPts val="0"/>
                        </a:spcAft>
                        <a:buClrTx/>
                        <a:buSzTx/>
                        <a:buFont typeface="Arial" pitchFamily="34" charset="0"/>
                        <a:buChar char="•"/>
                        <a:tabLst/>
                        <a:defRPr/>
                      </a:pPr>
                      <a:r>
                        <a:rPr lang="en-US" sz="3600" dirty="0" smtClean="0">
                          <a:solidFill>
                            <a:schemeClr val="tx1"/>
                          </a:solidFill>
                        </a:rPr>
                        <a:t>Programmed Instructions</a:t>
                      </a: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alpha val="54000"/>
                      </a:srgbClr>
                    </a:solidFill>
                  </a:tcPr>
                </a:tc>
              </a:tr>
              <a:tr h="569948">
                <a:tc>
                  <a:txBody>
                    <a:bodyPr/>
                    <a:lstStyle/>
                    <a:p>
                      <a:pPr marL="1371600" marR="0" indent="403225" algn="l" defTabSz="914400" eaLnBrk="1" fontAlgn="t" latinLnBrk="0" hangingPunct="1">
                        <a:lnSpc>
                          <a:spcPct val="100000"/>
                        </a:lnSpc>
                        <a:spcBef>
                          <a:spcPts val="0"/>
                        </a:spcBef>
                        <a:spcAft>
                          <a:spcPts val="0"/>
                        </a:spcAft>
                        <a:buClrTx/>
                        <a:buSzTx/>
                        <a:buFont typeface="Arial" pitchFamily="34" charset="0"/>
                        <a:buChar char="•"/>
                        <a:tabLst/>
                        <a:defRPr/>
                      </a:pPr>
                      <a:r>
                        <a:rPr lang="en-US" sz="3600" dirty="0" smtClean="0">
                          <a:solidFill>
                            <a:schemeClr val="tx1"/>
                          </a:solidFill>
                        </a:rPr>
                        <a:t>Strip story</a:t>
                      </a: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alpha val="54000"/>
                      </a:srgbClr>
                    </a:solidFill>
                  </a:tcPr>
                </a:tc>
                <a:tc>
                  <a:txBody>
                    <a:bodyPr/>
                    <a:lstStyle/>
                    <a:p>
                      <a:pPr marL="1371600" marR="0" indent="-787400" algn="l" defTabSz="914400" eaLnBrk="1" fontAlgn="t" latinLnBrk="0" hangingPunct="1">
                        <a:lnSpc>
                          <a:spcPct val="100000"/>
                        </a:lnSpc>
                        <a:spcBef>
                          <a:spcPts val="0"/>
                        </a:spcBef>
                        <a:spcAft>
                          <a:spcPts val="0"/>
                        </a:spcAft>
                        <a:buClrTx/>
                        <a:buSzTx/>
                        <a:buFont typeface="Arial" pitchFamily="34" charset="0"/>
                        <a:buChar char="•"/>
                        <a:tabLst>
                          <a:tab pos="1371600" algn="l"/>
                        </a:tabLst>
                        <a:defRPr/>
                      </a:pPr>
                      <a:r>
                        <a:rPr lang="en-US" sz="3600" dirty="0" smtClean="0">
                          <a:solidFill>
                            <a:schemeClr val="tx1"/>
                          </a:solidFill>
                        </a:rPr>
                        <a:t>Power-Point Presentation</a:t>
                      </a: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alpha val="54000"/>
                      </a:srgbClr>
                    </a:solidFill>
                  </a:tcPr>
                </a:tc>
              </a:tr>
              <a:tr h="569948">
                <a:tc>
                  <a:txBody>
                    <a:bodyPr/>
                    <a:lstStyle/>
                    <a:p>
                      <a:pPr marL="1774825" marR="0" indent="-403225" algn="l" defTabSz="914400" eaLnBrk="1" fontAlgn="t" latinLnBrk="0" hangingPunct="1">
                        <a:lnSpc>
                          <a:spcPct val="100000"/>
                        </a:lnSpc>
                        <a:spcBef>
                          <a:spcPts val="0"/>
                        </a:spcBef>
                        <a:spcAft>
                          <a:spcPts val="0"/>
                        </a:spcAft>
                        <a:buClrTx/>
                        <a:buSzTx/>
                        <a:buFont typeface="Arial" pitchFamily="34" charset="0"/>
                        <a:buChar char="•"/>
                        <a:tabLst/>
                        <a:defRPr/>
                      </a:pPr>
                      <a:r>
                        <a:rPr lang="en-US" sz="3600" dirty="0" smtClean="0">
                          <a:solidFill>
                            <a:schemeClr val="tx1"/>
                          </a:solidFill>
                        </a:rPr>
                        <a:t>Dramatization</a:t>
                      </a: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alpha val="54000"/>
                      </a:srgbClr>
                    </a:solidFill>
                  </a:tcPr>
                </a:tc>
                <a:tc>
                  <a:txBody>
                    <a:bodyPr/>
                    <a:lstStyle/>
                    <a:p>
                      <a:pPr marL="1371600" marR="0" indent="-787400" algn="l" defTabSz="914400" eaLnBrk="1" fontAlgn="t" latinLnBrk="0" hangingPunct="1">
                        <a:lnSpc>
                          <a:spcPct val="100000"/>
                        </a:lnSpc>
                        <a:spcBef>
                          <a:spcPts val="0"/>
                        </a:spcBef>
                        <a:spcAft>
                          <a:spcPts val="0"/>
                        </a:spcAft>
                        <a:buClrTx/>
                        <a:buSzTx/>
                        <a:buFont typeface="Arial" pitchFamily="34" charset="0"/>
                        <a:buChar char="•"/>
                        <a:tabLst/>
                        <a:defRPr/>
                      </a:pPr>
                      <a:r>
                        <a:rPr lang="en-US" sz="3600" dirty="0" smtClean="0">
                          <a:solidFill>
                            <a:schemeClr val="tx1"/>
                          </a:solidFill>
                        </a:rPr>
                        <a:t>Illustration</a:t>
                      </a: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alpha val="54000"/>
                      </a:srgbClr>
                    </a:solidFill>
                  </a:tcPr>
                </a:tc>
              </a:tr>
              <a:tr h="569948">
                <a:tc>
                  <a:txBody>
                    <a:bodyPr/>
                    <a:lstStyle/>
                    <a:p>
                      <a:pPr marL="1774825" marR="0" indent="-457200" algn="l" defTabSz="914400" eaLnBrk="1" fontAlgn="t" latinLnBrk="0" hangingPunct="1">
                        <a:lnSpc>
                          <a:spcPct val="100000"/>
                        </a:lnSpc>
                        <a:spcBef>
                          <a:spcPts val="0"/>
                        </a:spcBef>
                        <a:spcAft>
                          <a:spcPts val="0"/>
                        </a:spcAft>
                        <a:buClrTx/>
                        <a:buSzTx/>
                        <a:buFont typeface="Arial" pitchFamily="34" charset="0"/>
                        <a:buChar char="•"/>
                        <a:tabLst/>
                        <a:defRPr/>
                      </a:pPr>
                      <a:r>
                        <a:rPr lang="en-US" sz="3600" dirty="0" smtClean="0">
                          <a:solidFill>
                            <a:schemeClr val="tx1"/>
                          </a:solidFill>
                        </a:rPr>
                        <a:t>Assignments</a:t>
                      </a: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alpha val="54000"/>
                      </a:srgbClr>
                    </a:solidFill>
                  </a:tcPr>
                </a:tc>
                <a:tc>
                  <a:txBody>
                    <a:bodyPr/>
                    <a:lstStyle/>
                    <a:p>
                      <a:pPr marL="1371600" marR="0" indent="-787400" algn="l" defTabSz="914400" eaLnBrk="1" fontAlgn="t" latinLnBrk="0" hangingPunct="1">
                        <a:lnSpc>
                          <a:spcPct val="100000"/>
                        </a:lnSpc>
                        <a:spcBef>
                          <a:spcPts val="0"/>
                        </a:spcBef>
                        <a:spcAft>
                          <a:spcPts val="0"/>
                        </a:spcAft>
                        <a:buClrTx/>
                        <a:buSzTx/>
                        <a:buFont typeface="Arial" pitchFamily="34" charset="0"/>
                        <a:buChar char="•"/>
                        <a:tabLst/>
                        <a:defRPr/>
                      </a:pPr>
                      <a:r>
                        <a:rPr lang="en-US" sz="3600" dirty="0" smtClean="0">
                          <a:solidFill>
                            <a:schemeClr val="tx1"/>
                          </a:solidFill>
                        </a:rPr>
                        <a:t>Textbook</a:t>
                      </a: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alpha val="54000"/>
                      </a:srgbClr>
                    </a:solidFill>
                  </a:tcPr>
                </a:tc>
              </a:tr>
              <a:tr h="569948">
                <a:tc>
                  <a:txBody>
                    <a:bodyPr/>
                    <a:lstStyle/>
                    <a:p>
                      <a:pPr marL="1774825" marR="0" indent="-457200" algn="l" defTabSz="914400" eaLnBrk="1" fontAlgn="t" latinLnBrk="0" hangingPunct="1">
                        <a:lnSpc>
                          <a:spcPct val="100000"/>
                        </a:lnSpc>
                        <a:spcBef>
                          <a:spcPts val="0"/>
                        </a:spcBef>
                        <a:spcAft>
                          <a:spcPts val="0"/>
                        </a:spcAft>
                        <a:buClrTx/>
                        <a:buSzTx/>
                        <a:buFont typeface="Arial" pitchFamily="34" charset="0"/>
                        <a:buChar char="•"/>
                        <a:tabLst/>
                        <a:defRPr/>
                      </a:pPr>
                      <a:r>
                        <a:rPr lang="en-US" sz="3600" dirty="0" smtClean="0">
                          <a:solidFill>
                            <a:schemeClr val="tx1"/>
                          </a:solidFill>
                        </a:rPr>
                        <a:t>Independent study</a:t>
                      </a: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alpha val="54000"/>
                      </a:srgbClr>
                    </a:solidFill>
                  </a:tcPr>
                </a:tc>
                <a:tc>
                  <a:txBody>
                    <a:bodyPr/>
                    <a:lstStyle/>
                    <a:p>
                      <a:pPr marL="1320800" indent="-812800">
                        <a:buFont typeface="Arial" pitchFamily="34" charset="0"/>
                        <a:buChar char="•"/>
                      </a:pPr>
                      <a:r>
                        <a:rPr lang="en-US" sz="3600" dirty="0" smtClean="0">
                          <a:solidFill>
                            <a:schemeClr val="tx1"/>
                          </a:solidFill>
                        </a:rPr>
                        <a:t>Monitorial System of Education</a:t>
                      </a:r>
                      <a:endParaRPr lang="en-US" sz="3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alpha val="54000"/>
                      </a:srgbClr>
                    </a:solidFill>
                  </a:tcPr>
                </a:tc>
              </a:tr>
              <a:tr h="569948">
                <a:tc>
                  <a:txBody>
                    <a:bodyPr/>
                    <a:lstStyle/>
                    <a:p>
                      <a:pPr marL="1828800" marR="0" indent="-511175" algn="l" defTabSz="914400" eaLnBrk="1" fontAlgn="t" latinLnBrk="0" hangingPunct="1">
                        <a:lnSpc>
                          <a:spcPct val="100000"/>
                        </a:lnSpc>
                        <a:spcBef>
                          <a:spcPts val="0"/>
                        </a:spcBef>
                        <a:spcAft>
                          <a:spcPts val="0"/>
                        </a:spcAft>
                        <a:buClrTx/>
                        <a:buSzTx/>
                        <a:buFont typeface="Arial" pitchFamily="34" charset="0"/>
                        <a:buChar char="•"/>
                        <a:tabLst/>
                        <a:defRPr/>
                      </a:pPr>
                      <a:r>
                        <a:rPr lang="en-US" sz="3600" dirty="0" smtClean="0">
                          <a:solidFill>
                            <a:schemeClr val="tx1"/>
                          </a:solidFill>
                        </a:rPr>
                        <a:t>Problem-solving</a:t>
                      </a:r>
                    </a:p>
                  </a:txBody>
                  <a:tcPr marL="37210" marR="37210" marT="37210" marB="37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alpha val="54000"/>
                      </a:srgbClr>
                    </a:solid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alpha val="54000"/>
                      </a:srgbClr>
                    </a:solidFill>
                  </a:tcPr>
                </a:tc>
              </a:tr>
            </a:tbl>
          </a:graphicData>
        </a:graphic>
      </p:graphicFrame>
      <p:sp>
        <p:nvSpPr>
          <p:cNvPr id="9" name="Rectangle 8"/>
          <p:cNvSpPr/>
          <p:nvPr/>
        </p:nvSpPr>
        <p:spPr>
          <a:xfrm>
            <a:off x="3354492" y="1485761"/>
            <a:ext cx="15087784" cy="707886"/>
          </a:xfrm>
          <a:prstGeom prst="rect">
            <a:avLst/>
          </a:prstGeom>
        </p:spPr>
        <p:txBody>
          <a:bodyPr wrap="none">
            <a:spAutoFit/>
          </a:bodyPr>
          <a:lstStyle/>
          <a:p>
            <a:pPr algn="ctr" fontAlgn="ctr">
              <a:defRPr/>
            </a:pPr>
            <a:r>
              <a:rPr lang="en-US" sz="4000" b="1" dirty="0" smtClean="0"/>
              <a:t>Some Active </a:t>
            </a:r>
            <a:r>
              <a:rPr lang="en-US" sz="4000" b="1" dirty="0"/>
              <a:t>Learning </a:t>
            </a:r>
            <a:r>
              <a:rPr lang="en-US" sz="4000" b="1" dirty="0" smtClean="0"/>
              <a:t>Methods &amp; Passive </a:t>
            </a:r>
            <a:r>
              <a:rPr lang="en-US" sz="4000" b="1" dirty="0"/>
              <a:t>Learning </a:t>
            </a:r>
            <a:r>
              <a:rPr lang="en-US" sz="4000" b="1" dirty="0" smtClean="0"/>
              <a:t>Methods </a:t>
            </a:r>
            <a:endParaRPr lang="en-US" sz="4000" b="1" dirty="0"/>
          </a:p>
        </p:txBody>
      </p:sp>
    </p:spTree>
    <p:extLst>
      <p:ext uri="{BB962C8B-B14F-4D97-AF65-F5344CB8AC3E}">
        <p14:creationId xmlns:p14="http://schemas.microsoft.com/office/powerpoint/2010/main" val="209736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HP\Downloads\ChatGPT Image Jun 8, 2026, 05_22_13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0104100" cy="1130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783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HP\Desktop\ChatGPT Image Jun 8, 2026, 01_10_37 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04100" cy="11309350"/>
          </a:xfrm>
          <a:prstGeom prst="rect">
            <a:avLst/>
          </a:prstGeom>
          <a:noFill/>
          <a:extLst>
            <a:ext uri="{909E8E84-426E-40DD-AFC4-6F175D3DCCD1}">
              <a14:hiddenFill xmlns:a14="http://schemas.microsoft.com/office/drawing/2010/main">
                <a:solidFill>
                  <a:srgbClr val="FFFFFF"/>
                </a:solidFill>
              </a14:hiddenFill>
            </a:ext>
          </a:extLst>
        </p:spPr>
      </p:pic>
      <p:pic>
        <p:nvPicPr>
          <p:cNvPr id="5" name="object 2"/>
          <p:cNvPicPr/>
          <p:nvPr/>
        </p:nvPicPr>
        <p:blipFill>
          <a:blip r:embed="rId3" cstate="print"/>
          <a:stretch>
            <a:fillRect/>
          </a:stretch>
        </p:blipFill>
        <p:spPr>
          <a:xfrm>
            <a:off x="2203450" y="2225675"/>
            <a:ext cx="15386050" cy="64162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18434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HP\Desktop\ChatGPT Image Jun 8, 2026, 01_10_37 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04100" cy="113093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60850" y="3216275"/>
            <a:ext cx="12039600" cy="4339650"/>
          </a:xfrm>
          <a:prstGeom prst="rect">
            <a:avLst/>
          </a:prstGeom>
        </p:spPr>
        <p:txBody>
          <a:bodyPr wrap="square">
            <a:spAutoFit/>
          </a:bodyPr>
          <a:lstStyle/>
          <a:p>
            <a:pPr marL="342900" indent="-342900" algn="just">
              <a:buFont typeface="Wingdings" pitchFamily="2" charset="2"/>
              <a:buChar char="ü"/>
            </a:pPr>
            <a:r>
              <a:rPr lang="as-IN" sz="2400" b="1" u="sng" dirty="0" smtClean="0">
                <a:solidFill>
                  <a:srgbClr val="0070C0"/>
                </a:solidFill>
              </a:rPr>
              <a:t>ভীতিহীন ও আনন্দদায়ক পরিবেশ সৃষ্টি</a:t>
            </a:r>
            <a:r>
              <a:rPr lang="as-IN" sz="2400" b="1" u="sng" dirty="0" smtClean="0">
                <a:solidFill>
                  <a:srgbClr val="FFC000"/>
                </a:solidFill>
              </a:rPr>
              <a:t> </a:t>
            </a:r>
            <a:endParaRPr lang="en-US" sz="2400" b="1" u="sng" dirty="0" smtClean="0">
              <a:solidFill>
                <a:srgbClr val="FFC000"/>
              </a:solidFill>
            </a:endParaRPr>
          </a:p>
          <a:p>
            <a:pPr algn="just">
              <a:lnSpc>
                <a:spcPct val="150000"/>
              </a:lnSpc>
            </a:pPr>
            <a:r>
              <a:rPr lang="en-US" sz="2400" dirty="0" smtClean="0"/>
              <a:t>	</a:t>
            </a:r>
            <a:r>
              <a:rPr lang="as-IN" sz="2400" dirty="0" smtClean="0"/>
              <a:t>ভয় বা শাস্তির পরিবেশ পরিহার করে শ্রেণীকক্ষে বন্ধুত্বপূর্ণ ও স্বস্তিদায়ক </a:t>
            </a:r>
            <a:endParaRPr lang="en-US" sz="2400" dirty="0" smtClean="0"/>
          </a:p>
          <a:p>
            <a:pPr algn="just"/>
            <a:r>
              <a:rPr lang="en-US" sz="2400" dirty="0" smtClean="0"/>
              <a:t>	</a:t>
            </a:r>
            <a:r>
              <a:rPr lang="as-IN" sz="2400" dirty="0" smtClean="0"/>
              <a:t>পরিবেশ তৈরি করা,</a:t>
            </a:r>
            <a:r>
              <a:rPr lang="en-US" sz="2400" dirty="0" smtClean="0"/>
              <a:t> </a:t>
            </a:r>
            <a:r>
              <a:rPr lang="as-IN" sz="2400" dirty="0" smtClean="0"/>
              <a:t>যেখানে শিক্ষার্থী প্রশ্ন করতে দ্বিধা করবে না। </a:t>
            </a:r>
            <a:endParaRPr lang="en-US" sz="2400" dirty="0" smtClean="0"/>
          </a:p>
          <a:p>
            <a:pPr algn="just"/>
            <a:endParaRPr lang="en-US" sz="2400" b="1" u="sng" dirty="0" smtClean="0">
              <a:solidFill>
                <a:srgbClr val="0070C0"/>
              </a:solidFill>
            </a:endParaRPr>
          </a:p>
          <a:p>
            <a:pPr marL="342900" indent="-342900" algn="just">
              <a:buFont typeface="Wingdings" pitchFamily="2" charset="2"/>
              <a:buChar char="ü"/>
            </a:pPr>
            <a:r>
              <a:rPr lang="as-IN" sz="2400" b="1" u="sng" dirty="0" smtClean="0">
                <a:solidFill>
                  <a:srgbClr val="0070C0"/>
                </a:solidFill>
              </a:rPr>
              <a:t>বাস্তব উপকরণ ও প্রযুক্তির চমৎকার ব্যবহার </a:t>
            </a:r>
            <a:endParaRPr lang="en-US" sz="2400" b="1" u="sng" dirty="0" smtClean="0">
              <a:solidFill>
                <a:srgbClr val="0070C0"/>
              </a:solidFill>
            </a:endParaRPr>
          </a:p>
          <a:p>
            <a:pPr algn="just"/>
            <a:r>
              <a:rPr lang="en-US" sz="2400" dirty="0" smtClean="0"/>
              <a:t>	</a:t>
            </a:r>
            <a:r>
              <a:rPr lang="as-IN" sz="2400" dirty="0" smtClean="0"/>
              <a:t>শুধুমাত্র পাঠ্যবইয়ের ভেতরে সীমাবদ্ধ না থেকে বিভিন্ন বাস্তব জিনিস বা </a:t>
            </a:r>
            <a:endParaRPr lang="en-US" sz="2400" dirty="0" smtClean="0"/>
          </a:p>
          <a:p>
            <a:pPr algn="just"/>
            <a:r>
              <a:rPr lang="en-US" sz="2400" dirty="0" smtClean="0"/>
              <a:t>	</a:t>
            </a:r>
            <a:r>
              <a:rPr lang="as-IN" sz="2400" dirty="0" smtClean="0"/>
              <a:t>মাল্টিমিডিয়া</a:t>
            </a:r>
            <a:r>
              <a:rPr lang="en-US" sz="2400" dirty="0" smtClean="0"/>
              <a:t> </a:t>
            </a:r>
            <a:r>
              <a:rPr lang="as-IN" sz="2400" dirty="0" smtClean="0"/>
              <a:t>প্রজেক্টর ব্যবহার করে বিষয়বস্তু দৃশ্যমান করা। </a:t>
            </a:r>
            <a:endParaRPr lang="en-US" sz="2400" dirty="0" smtClean="0"/>
          </a:p>
          <a:p>
            <a:pPr algn="just"/>
            <a:endParaRPr lang="en-US" sz="2400" b="1" u="sng" dirty="0" smtClean="0">
              <a:solidFill>
                <a:srgbClr val="0070C0"/>
              </a:solidFill>
            </a:endParaRPr>
          </a:p>
          <a:p>
            <a:pPr marL="342900" indent="-342900" algn="just">
              <a:buFont typeface="Wingdings" pitchFamily="2" charset="2"/>
              <a:buChar char="ü"/>
            </a:pPr>
            <a:r>
              <a:rPr lang="as-IN" sz="2400" b="1" u="sng" dirty="0" smtClean="0">
                <a:solidFill>
                  <a:srgbClr val="0070C0"/>
                </a:solidFill>
              </a:rPr>
              <a:t>নিয়মিত প্রশংসা ও ইতিবাচক অনুপ্রেরণা </a:t>
            </a:r>
            <a:endParaRPr lang="en-US" sz="2400" b="1" u="sng" dirty="0" smtClean="0">
              <a:solidFill>
                <a:srgbClr val="0070C0"/>
              </a:solidFill>
            </a:endParaRPr>
          </a:p>
          <a:p>
            <a:pPr algn="just"/>
            <a:r>
              <a:rPr lang="en-US" sz="2400" dirty="0" smtClean="0"/>
              <a:t>	</a:t>
            </a:r>
            <a:r>
              <a:rPr lang="as-IN" sz="2400" dirty="0" smtClean="0"/>
              <a:t>শিক্ষার্থীদের ছোট বড় প্রতিটি সফল প্রচেষ্টাকে সাধুবাদ জানানো, যা তাদের শিখন ও </a:t>
            </a:r>
            <a:r>
              <a:rPr lang="en-US" sz="2400" dirty="0" smtClean="0"/>
              <a:t>	</a:t>
            </a:r>
            <a:r>
              <a:rPr lang="as-IN" sz="2400" dirty="0" smtClean="0"/>
              <a:t>পরবর্তী ক্লাসের প্রতি আগ্রহ বহুগুণ বাড়িয়ে দেয়।</a:t>
            </a:r>
            <a:endParaRPr lang="en-US" sz="2400" dirty="0"/>
          </a:p>
        </p:txBody>
      </p:sp>
      <p:sp>
        <p:nvSpPr>
          <p:cNvPr id="4" name="Rectangle 3"/>
          <p:cNvSpPr/>
          <p:nvPr/>
        </p:nvSpPr>
        <p:spPr>
          <a:xfrm>
            <a:off x="3341444" y="2189807"/>
            <a:ext cx="8382423" cy="646331"/>
          </a:xfrm>
          <a:prstGeom prst="rect">
            <a:avLst/>
          </a:prstGeom>
        </p:spPr>
        <p:txBody>
          <a:bodyPr wrap="none">
            <a:spAutoFit/>
          </a:bodyPr>
          <a:lstStyle/>
          <a:p>
            <a:r>
              <a:rPr lang="as-IN" sz="3600" b="1" dirty="0" smtClean="0"/>
              <a:t>শ্রেণী ব্যবস্থাপনা ও আকর্ষণীয় পরিবেশ</a:t>
            </a:r>
            <a:endParaRPr lang="en-US" sz="3600" b="1" dirty="0" smtClean="0"/>
          </a:p>
        </p:txBody>
      </p:sp>
      <p:sp>
        <p:nvSpPr>
          <p:cNvPr id="7" name="Left Brace 6"/>
          <p:cNvSpPr/>
          <p:nvPr/>
        </p:nvSpPr>
        <p:spPr>
          <a:xfrm>
            <a:off x="3194051" y="2077740"/>
            <a:ext cx="228600" cy="747355"/>
          </a:xfrm>
          <a:prstGeom prst="leftBrace">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66660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P\Desktop\ChatGPT Image Jun 8, 2026, 01_10_37 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04100" cy="11309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89050" y="3140075"/>
            <a:ext cx="9601200" cy="7786747"/>
          </a:xfrm>
          <a:prstGeom prst="rect">
            <a:avLst/>
          </a:prstGeom>
        </p:spPr>
        <p:txBody>
          <a:bodyPr wrap="square">
            <a:spAutoFit/>
          </a:bodyPr>
          <a:lstStyle/>
          <a:p>
            <a:r>
              <a:rPr lang="as-IN" sz="3600" b="1" dirty="0" smtClean="0">
                <a:solidFill>
                  <a:srgbClr val="FFC000"/>
                </a:solidFill>
              </a:rPr>
              <a:t>শিক্ষকের ভূমিকা এখানে 'সহায়তাকারী‘</a:t>
            </a:r>
            <a:endParaRPr lang="en-US" sz="3600" b="1" dirty="0" smtClean="0">
              <a:solidFill>
                <a:srgbClr val="FFC000"/>
              </a:solidFill>
            </a:endParaRPr>
          </a:p>
          <a:p>
            <a:r>
              <a:rPr lang="as-IN" sz="3200" b="1" dirty="0" smtClean="0">
                <a:solidFill>
                  <a:srgbClr val="FFC000"/>
                </a:solidFill>
              </a:rPr>
              <a:t> </a:t>
            </a:r>
            <a:endParaRPr lang="en-US" sz="3200" b="1" dirty="0" smtClean="0">
              <a:solidFill>
                <a:srgbClr val="FFC000"/>
              </a:solidFill>
            </a:endParaRPr>
          </a:p>
          <a:p>
            <a:pPr marL="342900" indent="-342900" algn="just">
              <a:lnSpc>
                <a:spcPct val="150000"/>
              </a:lnSpc>
              <a:buFont typeface="Wingdings" pitchFamily="2" charset="2"/>
              <a:buChar char="ü"/>
            </a:pPr>
            <a:r>
              <a:rPr lang="as-IN" sz="3200" dirty="0" smtClean="0"/>
              <a:t>শিক্ষার্থীদের নিজস্ব চিন্তাভাবনা ও স্বাধীন প্রকাশের মাধ্যমে সুপ্ত প্রতিভার সৃজনশীল বিকাশ ঘাট। </a:t>
            </a:r>
            <a:endParaRPr lang="en-US" sz="3200" dirty="0" smtClean="0"/>
          </a:p>
          <a:p>
            <a:pPr marL="342900" indent="-342900" algn="just">
              <a:lnSpc>
                <a:spcPct val="150000"/>
              </a:lnSpc>
              <a:buFont typeface="Wingdings" pitchFamily="2" charset="2"/>
              <a:buChar char="ü"/>
            </a:pPr>
            <a:r>
              <a:rPr lang="as-IN" sz="3200" dirty="0" smtClean="0"/>
              <a:t>মুখস্থ বিদ্যার পরিবর্তে হাতে-কলমে এবং বাস্তব অভিজ্ঞতার ভিত্তিতে স্থায়ী জ্ঞান ও দক্ষতা অর্জন। </a:t>
            </a:r>
            <a:endParaRPr lang="en-US" sz="3200" dirty="0" smtClean="0"/>
          </a:p>
          <a:p>
            <a:pPr marL="342900" indent="-342900" algn="just">
              <a:lnSpc>
                <a:spcPct val="150000"/>
              </a:lnSpc>
              <a:buFont typeface="Wingdings" pitchFamily="2" charset="2"/>
              <a:buChar char="ü"/>
            </a:pPr>
            <a:r>
              <a:rPr lang="as-IN" sz="3200" dirty="0" smtClean="0"/>
              <a:t>পারস্পরিক সহমর্মিতা ও সহযোগিতাপূর্ণ পরিবেশের মাধ্যমে দলগত কাজের অভ্যাস গড়ে ওঠে। </a:t>
            </a:r>
            <a:endParaRPr lang="en-US" sz="3200" dirty="0" smtClean="0"/>
          </a:p>
          <a:p>
            <a:pPr marL="342900" indent="-342900" algn="just">
              <a:lnSpc>
                <a:spcPct val="150000"/>
              </a:lnSpc>
              <a:buFont typeface="Wingdings" pitchFamily="2" charset="2"/>
              <a:buChar char="ü"/>
            </a:pPr>
            <a:r>
              <a:rPr lang="as-IN" sz="3200" dirty="0" smtClean="0"/>
              <a:t>শিক্ষক নিজে সব উত্তর না দিয়ে শিল্ডার্থীদের সঠিক উত্তরের পথ খুঁজে পেতে পথপ্রদর্শক হিসেবে সাহায্য করেন।</a:t>
            </a:r>
            <a:endParaRPr lang="en-US" sz="3200" dirty="0"/>
          </a:p>
        </p:txBody>
      </p:sp>
      <p:sp>
        <p:nvSpPr>
          <p:cNvPr id="8" name="Rectangle 7"/>
          <p:cNvSpPr/>
          <p:nvPr/>
        </p:nvSpPr>
        <p:spPr>
          <a:xfrm>
            <a:off x="3575050" y="2077740"/>
            <a:ext cx="8683626" cy="923330"/>
          </a:xfrm>
          <a:prstGeom prst="rect">
            <a:avLst/>
          </a:prstGeom>
        </p:spPr>
        <p:txBody>
          <a:bodyPr wrap="square">
            <a:spAutoFit/>
          </a:bodyPr>
          <a:lstStyle/>
          <a:p>
            <a:r>
              <a:rPr lang="en-US" sz="5400" b="1" dirty="0" err="1" smtClean="0"/>
              <a:t>শিক্ষার্থী-কেন্দ্রীক</a:t>
            </a:r>
            <a:r>
              <a:rPr lang="en-US" sz="5400" b="1" dirty="0" smtClean="0"/>
              <a:t> </a:t>
            </a:r>
            <a:r>
              <a:rPr lang="en-US" sz="5400" b="1" dirty="0" err="1" smtClean="0"/>
              <a:t>শিখন</a:t>
            </a:r>
            <a:endParaRPr lang="en-US" sz="5400" b="1" dirty="0"/>
          </a:p>
        </p:txBody>
      </p:sp>
      <p:sp>
        <p:nvSpPr>
          <p:cNvPr id="10" name="Left Brace 9"/>
          <p:cNvSpPr/>
          <p:nvPr/>
        </p:nvSpPr>
        <p:spPr>
          <a:xfrm>
            <a:off x="3194050" y="2077740"/>
            <a:ext cx="346075" cy="923330"/>
          </a:xfrm>
          <a:prstGeom prst="leftBrace">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9458" name="Picture 2" descr="C:\Users\HP\Desktop\176957404469798e9c1bc61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7050" y="1463674"/>
            <a:ext cx="7772400" cy="55697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523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HP\Desktop\ChatGPT Image Jun 8, 2026, 01_10_37 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04100" cy="113093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630131553"/>
              </p:ext>
            </p:extLst>
          </p:nvPr>
        </p:nvGraphicFramePr>
        <p:xfrm>
          <a:off x="3041650" y="3140075"/>
          <a:ext cx="14164734" cy="4175760"/>
        </p:xfrm>
        <a:graphic>
          <a:graphicData uri="http://schemas.openxmlformats.org/drawingml/2006/table">
            <a:tbl>
              <a:tblPr firstRow="1" bandRow="1">
                <a:tableStyleId>{35758FB7-9AC5-4552-8A53-C91805E547FA}</a:tableStyleId>
              </a:tblPr>
              <a:tblGrid>
                <a:gridCol w="6781800"/>
                <a:gridCol w="7382934"/>
              </a:tblGrid>
              <a:tr h="313187">
                <a:tc>
                  <a:txBody>
                    <a:bodyPr/>
                    <a:lstStyle/>
                    <a:p>
                      <a:r>
                        <a:rPr lang="as-IN" sz="4000" dirty="0" smtClean="0">
                          <a:latin typeface="Nikosh" pitchFamily="2" charset="0"/>
                          <a:cs typeface="Nikosh" pitchFamily="2" charset="0"/>
                        </a:rPr>
                        <a:t>সনাতন পদ্ধতি (বক্তৃতা-নির্ভর) </a:t>
                      </a:r>
                      <a:endParaRPr lang="en-US" sz="4000" b="1" dirty="0">
                        <a:latin typeface="Nikosh" pitchFamily="2" charset="0"/>
                        <a:cs typeface="Nikosh" pitchFamily="2" charset="0"/>
                      </a:endParaRPr>
                    </a:p>
                  </a:txBody>
                  <a:tcPr/>
                </a:tc>
                <a:tc>
                  <a:txBody>
                    <a:bodyPr/>
                    <a:lstStyle/>
                    <a:p>
                      <a:r>
                        <a:rPr lang="as-IN" sz="4000" dirty="0" smtClean="0">
                          <a:latin typeface="Nikosh" pitchFamily="2" charset="0"/>
                          <a:cs typeface="Nikosh" pitchFamily="2" charset="0"/>
                        </a:rPr>
                        <a:t>আধুনিক পদ্ধতি (অংশগ্রহণমূলক) </a:t>
                      </a:r>
                      <a:endParaRPr lang="en-US" sz="4000" b="1" dirty="0">
                        <a:latin typeface="Nikosh" pitchFamily="2" charset="0"/>
                        <a:cs typeface="Nikosh" pitchFamily="2" charset="0"/>
                      </a:endParaRPr>
                    </a:p>
                  </a:txBody>
                  <a:tcPr/>
                </a:tc>
              </a:tr>
              <a:tr h="548078">
                <a:tc>
                  <a:txBody>
                    <a:bodyPr/>
                    <a:lstStyle/>
                    <a:p>
                      <a:r>
                        <a:rPr lang="as-IN" sz="3500" dirty="0" smtClean="0">
                          <a:latin typeface="Nikosh" pitchFamily="2" charset="0"/>
                          <a:cs typeface="Nikosh" pitchFamily="2" charset="0"/>
                        </a:rPr>
                        <a:t>শিক্ষক-প্রধান: শিক্ষক একতরফাভাবে পুরো ক্লাসে কথা বলেন এবং তথ্য সরবরাহ করেন। </a:t>
                      </a:r>
                      <a:endParaRPr lang="en-US" sz="3500" dirty="0">
                        <a:latin typeface="Nikosh" pitchFamily="2" charset="0"/>
                        <a:cs typeface="Nikosh" pitchFamily="2" charset="0"/>
                      </a:endParaRPr>
                    </a:p>
                  </a:txBody>
                  <a:tcPr/>
                </a:tc>
                <a:tc>
                  <a:txBody>
                    <a:bodyPr/>
                    <a:lstStyle/>
                    <a:p>
                      <a:r>
                        <a:rPr lang="as-IN" sz="3500" dirty="0" smtClean="0">
                          <a:latin typeface="Nikosh" pitchFamily="2" charset="0"/>
                          <a:cs typeface="Nikosh" pitchFamily="2" charset="0"/>
                        </a:rPr>
                        <a:t>শিক্ষার্থী-প্রধান: শিক্ষার্থীরা সতীর্থদের সাথে মিলে আলোচনার মাধ্যমে নতুন জ্ঞান তৈরি করে। </a:t>
                      </a:r>
                      <a:endParaRPr lang="en-US" sz="3500" dirty="0">
                        <a:latin typeface="Nikosh" pitchFamily="2" charset="0"/>
                        <a:cs typeface="Nikosh" pitchFamily="2" charset="0"/>
                      </a:endParaRPr>
                    </a:p>
                  </a:txBody>
                  <a:tcPr/>
                </a:tc>
              </a:tr>
              <a:tr h="548078">
                <a:tc>
                  <a:txBody>
                    <a:bodyPr/>
                    <a:lstStyle/>
                    <a:p>
                      <a:r>
                        <a:rPr lang="as-IN" sz="3500" dirty="0" smtClean="0">
                          <a:latin typeface="Nikosh" pitchFamily="2" charset="0"/>
                          <a:cs typeface="Nikosh" pitchFamily="2" charset="0"/>
                        </a:rPr>
                        <a:t>মুখস্থের প্রাধান্য: শিক্ষার্থীরা না বুঝে মূলত তথ্যসমূহ স্মৃতিতে ধরে রাখার চেষ্টা করে। </a:t>
                      </a:r>
                      <a:endParaRPr lang="en-US" sz="3500" dirty="0">
                        <a:latin typeface="Nikosh" pitchFamily="2" charset="0"/>
                        <a:cs typeface="Nikosh" pitchFamily="2" charset="0"/>
                      </a:endParaRPr>
                    </a:p>
                  </a:txBody>
                  <a:tcPr/>
                </a:tc>
                <a:tc>
                  <a:txBody>
                    <a:bodyPr/>
                    <a:lstStyle/>
                    <a:p>
                      <a:r>
                        <a:rPr lang="as-IN" sz="3500" dirty="0" smtClean="0">
                          <a:latin typeface="Nikosh" pitchFamily="2" charset="0"/>
                          <a:cs typeface="Nikosh" pitchFamily="2" charset="0"/>
                        </a:rPr>
                        <a:t>দক্ষতা-ভিত্তিক: মুখস্থের পরিবর্তে প্রয়োগ, বিশ্লেষণ ও বাস্তব সমস্যা সমাধানের উপর জোর দেওয়া হয়। </a:t>
                      </a:r>
                      <a:endParaRPr lang="en-US" sz="3500" dirty="0">
                        <a:latin typeface="Nikosh" pitchFamily="2" charset="0"/>
                        <a:cs typeface="Nikosh" pitchFamily="2" charset="0"/>
                      </a:endParaRPr>
                    </a:p>
                  </a:txBody>
                  <a:tcPr/>
                </a:tc>
              </a:tr>
              <a:tr h="0">
                <a:tc>
                  <a:txBody>
                    <a:bodyPr/>
                    <a:lstStyle/>
                    <a:p>
                      <a:r>
                        <a:rPr lang="as-IN" sz="3500" dirty="0" smtClean="0">
                          <a:latin typeface="Nikosh" pitchFamily="2" charset="0"/>
                          <a:cs typeface="Nikosh" pitchFamily="2" charset="0"/>
                        </a:rPr>
                        <a:t>শিক্ষার্থীদের নিষ্ক্রিয়তা: প্রশ্ন করা বা সৃজনশীল চিন্তা করার সুযোগ অনেক সীমিত থাকে। </a:t>
                      </a:r>
                      <a:endParaRPr lang="en-US" sz="3500" dirty="0">
                        <a:latin typeface="Nikosh" pitchFamily="2" charset="0"/>
                        <a:cs typeface="Nikosh" pitchFamily="2" charset="0"/>
                      </a:endParaRP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as-IN" sz="3500" dirty="0" smtClean="0">
                          <a:latin typeface="Nikosh" pitchFamily="2" charset="0"/>
                          <a:cs typeface="Nikosh" pitchFamily="2" charset="0"/>
                        </a:rPr>
                        <a:t>সক্রিয় শিক্ষক ও শিক্ষার্থী: শিক্ষক সার্বক্ষণিক গাইড এবং পরামর্শদাতার ভূমিকা পালন করেন।</a:t>
                      </a:r>
                      <a:endParaRPr lang="en-US" sz="3500" dirty="0" smtClean="0">
                        <a:latin typeface="Nikosh" pitchFamily="2" charset="0"/>
                        <a:cs typeface="Nikosh" pitchFamily="2" charset="0"/>
                      </a:endParaRPr>
                    </a:p>
                  </a:txBody>
                  <a:tcPr/>
                </a:tc>
              </a:tr>
            </a:tbl>
          </a:graphicData>
        </a:graphic>
      </p:graphicFrame>
      <p:sp>
        <p:nvSpPr>
          <p:cNvPr id="5" name="Rectangle 4"/>
          <p:cNvSpPr/>
          <p:nvPr/>
        </p:nvSpPr>
        <p:spPr>
          <a:xfrm>
            <a:off x="4870450" y="1465598"/>
            <a:ext cx="9679253" cy="769441"/>
          </a:xfrm>
          <a:prstGeom prst="rect">
            <a:avLst/>
          </a:prstGeom>
        </p:spPr>
        <p:txBody>
          <a:bodyPr wrap="none">
            <a:spAutoFit/>
          </a:bodyPr>
          <a:lstStyle/>
          <a:p>
            <a:r>
              <a:rPr lang="as-IN" sz="4400" b="1" dirty="0" smtClean="0"/>
              <a:t>সনাতন বনাম আধুনিক শিখন পদ্ধতি </a:t>
            </a:r>
            <a:endParaRPr lang="en-US" sz="4400" b="1" dirty="0"/>
          </a:p>
        </p:txBody>
      </p:sp>
      <p:sp>
        <p:nvSpPr>
          <p:cNvPr id="6" name="Left Brace 5"/>
          <p:cNvSpPr/>
          <p:nvPr/>
        </p:nvSpPr>
        <p:spPr>
          <a:xfrm>
            <a:off x="4641850" y="1487684"/>
            <a:ext cx="228600" cy="747355"/>
          </a:xfrm>
          <a:prstGeom prst="leftBrace">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18791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P\Desktop\ChatGPT Image Jun 8, 2026, 01_10_37 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04100" cy="11309349"/>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5708650" y="1844675"/>
            <a:ext cx="10467930" cy="584775"/>
          </a:xfrm>
          <a:prstGeom prst="rect">
            <a:avLst/>
          </a:prstGeom>
        </p:spPr>
        <p:txBody>
          <a:bodyPr wrap="none">
            <a:spAutoFit/>
          </a:bodyPr>
          <a:lstStyle/>
          <a:p>
            <a:r>
              <a:rPr lang="en-US" sz="3200" b="1" dirty="0" err="1">
                <a:solidFill>
                  <a:srgbClr val="C00000"/>
                </a:solidFill>
              </a:rPr>
              <a:t>শ্রেণিকক্ষে</a:t>
            </a:r>
            <a:r>
              <a:rPr lang="en-US" sz="3200" b="1" dirty="0">
                <a:solidFill>
                  <a:srgbClr val="C00000"/>
                </a:solidFill>
              </a:rPr>
              <a:t> </a:t>
            </a:r>
            <a:r>
              <a:rPr lang="en-US" sz="3200" b="1" dirty="0" err="1">
                <a:solidFill>
                  <a:srgbClr val="C00000"/>
                </a:solidFill>
              </a:rPr>
              <a:t>শিক্ষার্থী-উপযোগী</a:t>
            </a:r>
            <a:r>
              <a:rPr lang="en-US" sz="3200" b="1" dirty="0">
                <a:solidFill>
                  <a:srgbClr val="C00000"/>
                </a:solidFill>
              </a:rPr>
              <a:t> </a:t>
            </a:r>
            <a:r>
              <a:rPr lang="en-US" sz="3200" b="1" dirty="0" err="1">
                <a:solidFill>
                  <a:srgbClr val="C00000"/>
                </a:solidFill>
              </a:rPr>
              <a:t>ক্লাস</a:t>
            </a:r>
            <a:r>
              <a:rPr lang="en-US" sz="3200" b="1" dirty="0">
                <a:solidFill>
                  <a:srgbClr val="C00000"/>
                </a:solidFill>
              </a:rPr>
              <a:t> </a:t>
            </a:r>
            <a:r>
              <a:rPr lang="en-US" sz="3200" b="1" dirty="0" err="1">
                <a:solidFill>
                  <a:srgbClr val="C00000"/>
                </a:solidFill>
              </a:rPr>
              <a:t>পরিচালনার</a:t>
            </a:r>
            <a:r>
              <a:rPr lang="en-US" sz="3200" b="1" dirty="0">
                <a:solidFill>
                  <a:srgbClr val="C00000"/>
                </a:solidFill>
              </a:rPr>
              <a:t> </a:t>
            </a:r>
            <a:r>
              <a:rPr lang="en-US" sz="3200" b="1" dirty="0" err="1">
                <a:solidFill>
                  <a:srgbClr val="C00000"/>
                </a:solidFill>
              </a:rPr>
              <a:t>কৌশল</a:t>
            </a:r>
            <a:endParaRPr lang="en-US" sz="3200" dirty="0">
              <a:solidFill>
                <a:srgbClr val="C00000"/>
              </a:solidFill>
            </a:endParaRPr>
          </a:p>
        </p:txBody>
      </p:sp>
      <p:sp>
        <p:nvSpPr>
          <p:cNvPr id="3" name="Rectangle 2"/>
          <p:cNvSpPr/>
          <p:nvPr/>
        </p:nvSpPr>
        <p:spPr>
          <a:xfrm>
            <a:off x="5026025" y="3023186"/>
            <a:ext cx="10052050" cy="7232749"/>
          </a:xfrm>
          <a:prstGeom prst="rect">
            <a:avLst/>
          </a:prstGeom>
        </p:spPr>
        <p:txBody>
          <a:bodyPr>
            <a:spAutoFit/>
          </a:bodyPr>
          <a:lstStyle/>
          <a:p>
            <a:pPr marL="742950" lvl="3" indent="-457200">
              <a:buFont typeface="Arial" pitchFamily="34" charset="0"/>
              <a:buChar char="•"/>
            </a:pPr>
            <a:r>
              <a:rPr lang="en-US" sz="2800" dirty="0" err="1" smtClean="0">
                <a:solidFill>
                  <a:srgbClr val="0070C0"/>
                </a:solidFill>
              </a:rPr>
              <a:t>শিক্ষার্থীদের</a:t>
            </a:r>
            <a:r>
              <a:rPr lang="en-US" sz="2800" dirty="0" smtClean="0">
                <a:solidFill>
                  <a:srgbClr val="0070C0"/>
                </a:solidFill>
              </a:rPr>
              <a:t> </a:t>
            </a:r>
            <a:r>
              <a:rPr lang="en-US" sz="2800" dirty="0" err="1" smtClean="0">
                <a:solidFill>
                  <a:srgbClr val="0070C0"/>
                </a:solidFill>
              </a:rPr>
              <a:t>পূর্বজ্ঞান</a:t>
            </a:r>
            <a:r>
              <a:rPr lang="en-US" sz="2800" dirty="0" smtClean="0">
                <a:solidFill>
                  <a:srgbClr val="0070C0"/>
                </a:solidFill>
              </a:rPr>
              <a:t> </a:t>
            </a:r>
            <a:r>
              <a:rPr lang="en-US" sz="2800" dirty="0" err="1" smtClean="0">
                <a:solidFill>
                  <a:srgbClr val="0070C0"/>
                </a:solidFill>
              </a:rPr>
              <a:t>যাচাই</a:t>
            </a:r>
            <a:r>
              <a:rPr lang="en-US" sz="2800" dirty="0" smtClean="0">
                <a:solidFill>
                  <a:srgbClr val="0070C0"/>
                </a:solidFill>
              </a:rPr>
              <a:t>:</a:t>
            </a:r>
          </a:p>
          <a:p>
            <a:pPr marL="1200150" lvl="3" indent="-914400">
              <a:buAutoNum type="arabicPeriod"/>
            </a:pPr>
            <a:endParaRPr lang="en-US" sz="1000" dirty="0" smtClean="0">
              <a:solidFill>
                <a:srgbClr val="0070C0"/>
              </a:solidFill>
            </a:endParaRPr>
          </a:p>
          <a:p>
            <a:pPr marL="742950" indent="-457200">
              <a:buFont typeface="Arial" pitchFamily="34" charset="0"/>
              <a:buChar char="•"/>
            </a:pPr>
            <a:r>
              <a:rPr lang="en-US" sz="2800" dirty="0" err="1" smtClean="0">
                <a:solidFill>
                  <a:srgbClr val="0070C0"/>
                </a:solidFill>
              </a:rPr>
              <a:t>আকর্ষণীয়</a:t>
            </a:r>
            <a:r>
              <a:rPr lang="en-US" sz="2800" dirty="0" smtClean="0">
                <a:solidFill>
                  <a:srgbClr val="0070C0"/>
                </a:solidFill>
              </a:rPr>
              <a:t> </a:t>
            </a:r>
            <a:r>
              <a:rPr lang="en-US" sz="2800" dirty="0" err="1" smtClean="0">
                <a:solidFill>
                  <a:srgbClr val="0070C0"/>
                </a:solidFill>
              </a:rPr>
              <a:t>সূচনা</a:t>
            </a:r>
            <a:r>
              <a:rPr lang="en-US" sz="2800" dirty="0" smtClean="0">
                <a:solidFill>
                  <a:srgbClr val="0070C0"/>
                </a:solidFill>
              </a:rPr>
              <a:t>: </a:t>
            </a:r>
          </a:p>
          <a:p>
            <a:pPr marL="1200150" indent="-914400">
              <a:buAutoNum type="arabicPeriod"/>
            </a:pPr>
            <a:endParaRPr lang="en-US" sz="1000" dirty="0" smtClean="0">
              <a:solidFill>
                <a:srgbClr val="0070C0"/>
              </a:solidFill>
            </a:endParaRPr>
          </a:p>
          <a:p>
            <a:pPr marL="742950" indent="-457200">
              <a:buFont typeface="Arial" pitchFamily="34" charset="0"/>
              <a:buChar char="•"/>
            </a:pPr>
            <a:r>
              <a:rPr lang="en-US" sz="2800" dirty="0" err="1" smtClean="0">
                <a:solidFill>
                  <a:srgbClr val="0070C0"/>
                </a:solidFill>
              </a:rPr>
              <a:t>শিক্ষার্থীকেন্দ্রিক</a:t>
            </a:r>
            <a:r>
              <a:rPr lang="en-US" sz="2800" dirty="0" smtClean="0">
                <a:solidFill>
                  <a:srgbClr val="0070C0"/>
                </a:solidFill>
              </a:rPr>
              <a:t> </a:t>
            </a:r>
            <a:r>
              <a:rPr lang="en-US" sz="2800" dirty="0" err="1" smtClean="0">
                <a:solidFill>
                  <a:srgbClr val="0070C0"/>
                </a:solidFill>
              </a:rPr>
              <a:t>পদ্ধতি</a:t>
            </a:r>
            <a:r>
              <a:rPr lang="en-US" sz="2800" dirty="0" smtClean="0">
                <a:solidFill>
                  <a:srgbClr val="0070C0"/>
                </a:solidFill>
              </a:rPr>
              <a:t> </a:t>
            </a:r>
            <a:r>
              <a:rPr lang="en-US" sz="2800" dirty="0" err="1" smtClean="0">
                <a:solidFill>
                  <a:srgbClr val="0070C0"/>
                </a:solidFill>
              </a:rPr>
              <a:t>অনুসরণ</a:t>
            </a:r>
            <a:endParaRPr lang="en-US" sz="2800" dirty="0" smtClean="0">
              <a:solidFill>
                <a:srgbClr val="0070C0"/>
              </a:solidFill>
            </a:endParaRPr>
          </a:p>
          <a:p>
            <a:pPr marL="1200150" indent="-914400">
              <a:buAutoNum type="arabicPeriod"/>
            </a:pPr>
            <a:endParaRPr lang="en-US" sz="1000" dirty="0" smtClean="0">
              <a:solidFill>
                <a:srgbClr val="0070C0"/>
              </a:solidFill>
            </a:endParaRPr>
          </a:p>
          <a:p>
            <a:pPr marL="742950" indent="-457200">
              <a:buFont typeface="Arial" pitchFamily="34" charset="0"/>
              <a:buChar char="•"/>
            </a:pPr>
            <a:r>
              <a:rPr lang="en-US" sz="2800" dirty="0" err="1" smtClean="0">
                <a:solidFill>
                  <a:srgbClr val="0070C0"/>
                </a:solidFill>
              </a:rPr>
              <a:t>সক্রিয়</a:t>
            </a:r>
            <a:r>
              <a:rPr lang="en-US" sz="2800" dirty="0" smtClean="0">
                <a:solidFill>
                  <a:srgbClr val="0070C0"/>
                </a:solidFill>
              </a:rPr>
              <a:t> </a:t>
            </a:r>
            <a:r>
              <a:rPr lang="en-US" sz="2800" dirty="0" err="1" smtClean="0">
                <a:solidFill>
                  <a:srgbClr val="0070C0"/>
                </a:solidFill>
              </a:rPr>
              <a:t>অংশগ্রহণ</a:t>
            </a:r>
            <a:r>
              <a:rPr lang="en-US" sz="2800" dirty="0" smtClean="0">
                <a:solidFill>
                  <a:srgbClr val="0070C0"/>
                </a:solidFill>
              </a:rPr>
              <a:t> </a:t>
            </a:r>
            <a:r>
              <a:rPr lang="en-US" sz="2800" dirty="0" err="1" smtClean="0">
                <a:solidFill>
                  <a:srgbClr val="0070C0"/>
                </a:solidFill>
              </a:rPr>
              <a:t>নিশ্চিত</a:t>
            </a:r>
            <a:r>
              <a:rPr lang="en-US" sz="2800" dirty="0" smtClean="0">
                <a:solidFill>
                  <a:srgbClr val="0070C0"/>
                </a:solidFill>
              </a:rPr>
              <a:t> </a:t>
            </a:r>
            <a:r>
              <a:rPr lang="en-US" sz="2800" dirty="0" err="1" smtClean="0">
                <a:solidFill>
                  <a:srgbClr val="0070C0"/>
                </a:solidFill>
              </a:rPr>
              <a:t>করা</a:t>
            </a:r>
            <a:r>
              <a:rPr lang="en-US" sz="2800" dirty="0" smtClean="0">
                <a:solidFill>
                  <a:srgbClr val="0070C0"/>
                </a:solidFill>
              </a:rPr>
              <a:t>: </a:t>
            </a:r>
          </a:p>
          <a:p>
            <a:pPr marL="1200150" indent="-914400">
              <a:buAutoNum type="arabicPeriod"/>
            </a:pPr>
            <a:endParaRPr lang="en-US" sz="1000" dirty="0" smtClean="0">
              <a:solidFill>
                <a:srgbClr val="0070C0"/>
              </a:solidFill>
            </a:endParaRPr>
          </a:p>
          <a:p>
            <a:pPr marL="742950" indent="-457200">
              <a:buFont typeface="Arial" pitchFamily="34" charset="0"/>
              <a:buChar char="•"/>
            </a:pPr>
            <a:r>
              <a:rPr lang="en-US" sz="2800" dirty="0" err="1" smtClean="0">
                <a:solidFill>
                  <a:srgbClr val="0070C0"/>
                </a:solidFill>
              </a:rPr>
              <a:t>বিভিন্ন</a:t>
            </a:r>
            <a:r>
              <a:rPr lang="en-US" sz="2800" dirty="0" smtClean="0">
                <a:solidFill>
                  <a:srgbClr val="0070C0"/>
                </a:solidFill>
              </a:rPr>
              <a:t> </a:t>
            </a:r>
            <a:r>
              <a:rPr lang="en-US" sz="2800" dirty="0" err="1" smtClean="0">
                <a:solidFill>
                  <a:srgbClr val="0070C0"/>
                </a:solidFill>
              </a:rPr>
              <a:t>শিক্ষণ</a:t>
            </a:r>
            <a:r>
              <a:rPr lang="en-US" sz="2800" dirty="0" smtClean="0">
                <a:solidFill>
                  <a:srgbClr val="0070C0"/>
                </a:solidFill>
              </a:rPr>
              <a:t> </a:t>
            </a:r>
            <a:r>
              <a:rPr lang="en-US" sz="2800" dirty="0" err="1" smtClean="0">
                <a:solidFill>
                  <a:srgbClr val="0070C0"/>
                </a:solidFill>
              </a:rPr>
              <a:t>কৌশল</a:t>
            </a:r>
            <a:r>
              <a:rPr lang="en-US" sz="2800" dirty="0" smtClean="0">
                <a:solidFill>
                  <a:srgbClr val="0070C0"/>
                </a:solidFill>
              </a:rPr>
              <a:t> </a:t>
            </a:r>
            <a:r>
              <a:rPr lang="en-US" sz="2800" dirty="0" err="1" smtClean="0">
                <a:solidFill>
                  <a:srgbClr val="0070C0"/>
                </a:solidFill>
              </a:rPr>
              <a:t>ব্যবহার</a:t>
            </a:r>
            <a:r>
              <a:rPr lang="en-US" sz="2800" dirty="0" smtClean="0">
                <a:solidFill>
                  <a:srgbClr val="0070C0"/>
                </a:solidFill>
              </a:rPr>
              <a:t>: </a:t>
            </a:r>
          </a:p>
          <a:p>
            <a:pPr marL="1200150" indent="-914400">
              <a:buAutoNum type="arabicPeriod"/>
            </a:pPr>
            <a:endParaRPr lang="en-US" sz="1000" dirty="0" smtClean="0">
              <a:solidFill>
                <a:srgbClr val="0070C0"/>
              </a:solidFill>
            </a:endParaRPr>
          </a:p>
          <a:p>
            <a:pPr marL="742950" indent="-457200">
              <a:buFont typeface="Arial" pitchFamily="34" charset="0"/>
              <a:buChar char="•"/>
            </a:pPr>
            <a:r>
              <a:rPr lang="en-US" sz="2800" dirty="0" err="1" smtClean="0">
                <a:solidFill>
                  <a:srgbClr val="0070C0"/>
                </a:solidFill>
              </a:rPr>
              <a:t>প্রযুক্তির</a:t>
            </a:r>
            <a:r>
              <a:rPr lang="en-US" sz="2800" dirty="0" smtClean="0">
                <a:solidFill>
                  <a:srgbClr val="0070C0"/>
                </a:solidFill>
              </a:rPr>
              <a:t> </a:t>
            </a:r>
            <a:r>
              <a:rPr lang="en-US" sz="2800" dirty="0" err="1" smtClean="0">
                <a:solidFill>
                  <a:srgbClr val="0070C0"/>
                </a:solidFill>
              </a:rPr>
              <a:t>ব্যবহার</a:t>
            </a:r>
            <a:r>
              <a:rPr lang="en-US" sz="2800" dirty="0" smtClean="0">
                <a:solidFill>
                  <a:srgbClr val="0070C0"/>
                </a:solidFill>
              </a:rPr>
              <a:t>:</a:t>
            </a:r>
          </a:p>
          <a:p>
            <a:pPr marL="1200150" indent="-914400">
              <a:buAutoNum type="arabicPeriod"/>
            </a:pPr>
            <a:endParaRPr lang="en-US" sz="1000" dirty="0" smtClean="0">
              <a:solidFill>
                <a:srgbClr val="0070C0"/>
              </a:solidFill>
            </a:endParaRPr>
          </a:p>
          <a:p>
            <a:pPr marL="742950" indent="-457200">
              <a:buFont typeface="Arial" pitchFamily="34" charset="0"/>
              <a:buChar char="•"/>
            </a:pPr>
            <a:r>
              <a:rPr lang="en-US" sz="2800" dirty="0" err="1" smtClean="0">
                <a:solidFill>
                  <a:srgbClr val="0070C0"/>
                </a:solidFill>
              </a:rPr>
              <a:t>ইতিবাচক</a:t>
            </a:r>
            <a:r>
              <a:rPr lang="en-US" sz="2800" dirty="0" smtClean="0">
                <a:solidFill>
                  <a:srgbClr val="0070C0"/>
                </a:solidFill>
              </a:rPr>
              <a:t> </a:t>
            </a:r>
            <a:r>
              <a:rPr lang="en-US" sz="2800" dirty="0" err="1" smtClean="0">
                <a:solidFill>
                  <a:srgbClr val="0070C0"/>
                </a:solidFill>
              </a:rPr>
              <a:t>শ্রেণিকক্ষ</a:t>
            </a:r>
            <a:r>
              <a:rPr lang="en-US" sz="2800" dirty="0" smtClean="0">
                <a:solidFill>
                  <a:srgbClr val="0070C0"/>
                </a:solidFill>
              </a:rPr>
              <a:t> </a:t>
            </a:r>
            <a:r>
              <a:rPr lang="en-US" sz="2800" dirty="0" err="1" smtClean="0">
                <a:solidFill>
                  <a:srgbClr val="0070C0"/>
                </a:solidFill>
              </a:rPr>
              <a:t>পরিবেশ</a:t>
            </a:r>
            <a:r>
              <a:rPr lang="en-US" sz="2800" dirty="0" smtClean="0">
                <a:solidFill>
                  <a:srgbClr val="0070C0"/>
                </a:solidFill>
              </a:rPr>
              <a:t> </a:t>
            </a:r>
            <a:r>
              <a:rPr lang="en-US" sz="2800" dirty="0" err="1" smtClean="0">
                <a:solidFill>
                  <a:srgbClr val="0070C0"/>
                </a:solidFill>
              </a:rPr>
              <a:t>সৃষ্টি</a:t>
            </a:r>
            <a:r>
              <a:rPr lang="en-US" sz="2800" dirty="0" smtClean="0">
                <a:solidFill>
                  <a:srgbClr val="0070C0"/>
                </a:solidFill>
              </a:rPr>
              <a:t>: </a:t>
            </a:r>
          </a:p>
          <a:p>
            <a:pPr marL="285750"/>
            <a:endParaRPr lang="en-US" sz="1000" dirty="0" smtClean="0">
              <a:solidFill>
                <a:srgbClr val="0070C0"/>
              </a:solidFill>
            </a:endParaRPr>
          </a:p>
          <a:p>
            <a:pPr marL="742950" indent="-457200">
              <a:buFont typeface="Arial" pitchFamily="34" charset="0"/>
              <a:buChar char="•"/>
            </a:pPr>
            <a:r>
              <a:rPr lang="en-US" sz="2800" dirty="0" err="1" smtClean="0">
                <a:solidFill>
                  <a:srgbClr val="0070C0"/>
                </a:solidFill>
              </a:rPr>
              <a:t>বাস্তব</a:t>
            </a:r>
            <a:r>
              <a:rPr lang="en-US" sz="2800" dirty="0" smtClean="0">
                <a:solidFill>
                  <a:srgbClr val="0070C0"/>
                </a:solidFill>
              </a:rPr>
              <a:t> </a:t>
            </a:r>
            <a:r>
              <a:rPr lang="en-US" sz="2800" dirty="0" err="1" smtClean="0">
                <a:solidFill>
                  <a:srgbClr val="0070C0"/>
                </a:solidFill>
              </a:rPr>
              <a:t>জীবনের</a:t>
            </a:r>
            <a:r>
              <a:rPr lang="en-US" sz="2800" dirty="0" smtClean="0">
                <a:solidFill>
                  <a:srgbClr val="0070C0"/>
                </a:solidFill>
              </a:rPr>
              <a:t> </a:t>
            </a:r>
            <a:r>
              <a:rPr lang="en-US" sz="2800" dirty="0" err="1" smtClean="0">
                <a:solidFill>
                  <a:srgbClr val="0070C0"/>
                </a:solidFill>
              </a:rPr>
              <a:t>সাথে</a:t>
            </a:r>
            <a:r>
              <a:rPr lang="en-US" sz="2800" dirty="0" smtClean="0">
                <a:solidFill>
                  <a:srgbClr val="0070C0"/>
                </a:solidFill>
              </a:rPr>
              <a:t> </a:t>
            </a:r>
            <a:r>
              <a:rPr lang="en-US" sz="2800" dirty="0" err="1" smtClean="0">
                <a:solidFill>
                  <a:srgbClr val="0070C0"/>
                </a:solidFill>
              </a:rPr>
              <a:t>সংযোগ</a:t>
            </a:r>
            <a:r>
              <a:rPr lang="en-US" sz="2800" dirty="0" smtClean="0">
                <a:solidFill>
                  <a:srgbClr val="0070C0"/>
                </a:solidFill>
              </a:rPr>
              <a:t> </a:t>
            </a:r>
            <a:r>
              <a:rPr lang="en-US" sz="2800" dirty="0" err="1" smtClean="0">
                <a:solidFill>
                  <a:srgbClr val="0070C0"/>
                </a:solidFill>
              </a:rPr>
              <a:t>স্থাপন</a:t>
            </a:r>
            <a:endParaRPr lang="en-US" sz="2800" dirty="0" smtClean="0">
              <a:solidFill>
                <a:srgbClr val="0070C0"/>
              </a:solidFill>
            </a:endParaRPr>
          </a:p>
          <a:p>
            <a:pPr marL="742950" indent="-457200">
              <a:buFont typeface="Arial" pitchFamily="34" charset="0"/>
              <a:buChar char="•"/>
            </a:pPr>
            <a:endParaRPr lang="en-US" sz="1000" dirty="0" smtClean="0">
              <a:solidFill>
                <a:srgbClr val="0070C0"/>
              </a:solidFill>
            </a:endParaRPr>
          </a:p>
          <a:p>
            <a:pPr marL="742950" indent="-457200">
              <a:buFont typeface="Arial" pitchFamily="34" charset="0"/>
              <a:buChar char="•"/>
            </a:pPr>
            <a:r>
              <a:rPr lang="en-US" sz="2800" dirty="0" err="1" smtClean="0">
                <a:solidFill>
                  <a:srgbClr val="0070C0"/>
                </a:solidFill>
              </a:rPr>
              <a:t>প্রশ্ন</a:t>
            </a:r>
            <a:r>
              <a:rPr lang="en-US" sz="2800" dirty="0" smtClean="0">
                <a:solidFill>
                  <a:srgbClr val="0070C0"/>
                </a:solidFill>
              </a:rPr>
              <a:t> </a:t>
            </a:r>
            <a:r>
              <a:rPr lang="en-US" sz="2800" dirty="0" err="1" smtClean="0">
                <a:solidFill>
                  <a:srgbClr val="0070C0"/>
                </a:solidFill>
              </a:rPr>
              <a:t>করার</a:t>
            </a:r>
            <a:r>
              <a:rPr lang="en-US" sz="2800" dirty="0" smtClean="0">
                <a:solidFill>
                  <a:srgbClr val="0070C0"/>
                </a:solidFill>
              </a:rPr>
              <a:t> </a:t>
            </a:r>
            <a:r>
              <a:rPr lang="en-US" sz="2800" dirty="0" err="1" smtClean="0">
                <a:solidFill>
                  <a:srgbClr val="0070C0"/>
                </a:solidFill>
              </a:rPr>
              <a:t>দক্ষতা</a:t>
            </a:r>
            <a:r>
              <a:rPr lang="en-US" sz="2800" dirty="0" smtClean="0">
                <a:solidFill>
                  <a:srgbClr val="0070C0"/>
                </a:solidFill>
              </a:rPr>
              <a:t> </a:t>
            </a:r>
            <a:r>
              <a:rPr lang="en-US" sz="2800" dirty="0" err="1" smtClean="0">
                <a:solidFill>
                  <a:srgbClr val="0070C0"/>
                </a:solidFill>
              </a:rPr>
              <a:t>বৃদ্ধি</a:t>
            </a:r>
            <a:r>
              <a:rPr lang="en-US" sz="2800" dirty="0" smtClean="0">
                <a:solidFill>
                  <a:srgbClr val="0070C0"/>
                </a:solidFill>
              </a:rPr>
              <a:t>: </a:t>
            </a:r>
          </a:p>
          <a:p>
            <a:pPr marL="1200150" indent="-914400">
              <a:buAutoNum type="arabicPeriod"/>
            </a:pPr>
            <a:endParaRPr lang="en-US" sz="1000" dirty="0" smtClean="0">
              <a:solidFill>
                <a:srgbClr val="0070C0"/>
              </a:solidFill>
            </a:endParaRPr>
          </a:p>
          <a:p>
            <a:pPr marL="742950" indent="-457200">
              <a:buFont typeface="Arial" pitchFamily="34" charset="0"/>
              <a:buChar char="•"/>
            </a:pPr>
            <a:r>
              <a:rPr lang="en-US" sz="2800" dirty="0" err="1" smtClean="0">
                <a:solidFill>
                  <a:srgbClr val="0070C0"/>
                </a:solidFill>
              </a:rPr>
              <a:t>ধারাবাহিক</a:t>
            </a:r>
            <a:r>
              <a:rPr lang="en-US" sz="2800" dirty="0" smtClean="0">
                <a:solidFill>
                  <a:srgbClr val="0070C0"/>
                </a:solidFill>
              </a:rPr>
              <a:t> </a:t>
            </a:r>
            <a:r>
              <a:rPr lang="en-US" sz="2800" dirty="0" err="1" smtClean="0">
                <a:solidFill>
                  <a:srgbClr val="0070C0"/>
                </a:solidFill>
              </a:rPr>
              <a:t>মূল্যায়ন</a:t>
            </a:r>
            <a:r>
              <a:rPr lang="en-US" sz="2800" dirty="0" smtClean="0">
                <a:solidFill>
                  <a:srgbClr val="0070C0"/>
                </a:solidFill>
              </a:rPr>
              <a:t>: </a:t>
            </a:r>
          </a:p>
          <a:p>
            <a:pPr marL="1200150" indent="-914400">
              <a:buAutoNum type="arabicPeriod"/>
            </a:pPr>
            <a:endParaRPr lang="en-US" sz="1000" dirty="0" smtClean="0">
              <a:solidFill>
                <a:srgbClr val="0070C0"/>
              </a:solidFill>
            </a:endParaRPr>
          </a:p>
          <a:p>
            <a:pPr marL="742950" indent="-457200">
              <a:buFont typeface="Arial" pitchFamily="34" charset="0"/>
              <a:buChar char="•"/>
            </a:pPr>
            <a:r>
              <a:rPr lang="en-US" sz="2800" dirty="0" err="1" smtClean="0">
                <a:solidFill>
                  <a:srgbClr val="0070C0"/>
                </a:solidFill>
              </a:rPr>
              <a:t>শ্রেণি</a:t>
            </a:r>
            <a:r>
              <a:rPr lang="en-US" sz="2800" dirty="0" smtClean="0">
                <a:solidFill>
                  <a:srgbClr val="0070C0"/>
                </a:solidFill>
              </a:rPr>
              <a:t> </a:t>
            </a:r>
            <a:r>
              <a:rPr lang="en-US" sz="2800" dirty="0" err="1" smtClean="0">
                <a:solidFill>
                  <a:srgbClr val="0070C0"/>
                </a:solidFill>
              </a:rPr>
              <a:t>ব্যবস্থাপনা</a:t>
            </a:r>
            <a:r>
              <a:rPr lang="en-US" sz="2800" dirty="0" smtClean="0">
                <a:solidFill>
                  <a:srgbClr val="0070C0"/>
                </a:solidFill>
              </a:rPr>
              <a:t> </a:t>
            </a:r>
            <a:r>
              <a:rPr lang="en-US" sz="2800" dirty="0" err="1" smtClean="0">
                <a:solidFill>
                  <a:srgbClr val="0070C0"/>
                </a:solidFill>
              </a:rPr>
              <a:t>দক্ষতা</a:t>
            </a:r>
            <a:r>
              <a:rPr lang="en-US" sz="2800" dirty="0" smtClean="0">
                <a:solidFill>
                  <a:srgbClr val="0070C0"/>
                </a:solidFill>
              </a:rPr>
              <a:t>: </a:t>
            </a:r>
          </a:p>
          <a:p>
            <a:pPr marL="1200150" indent="-914400">
              <a:buAutoNum type="arabicPeriod"/>
            </a:pPr>
            <a:endParaRPr lang="en-US" sz="1000" dirty="0" smtClean="0">
              <a:solidFill>
                <a:srgbClr val="0070C0"/>
              </a:solidFill>
            </a:endParaRPr>
          </a:p>
          <a:p>
            <a:pPr marL="742950" indent="-457200">
              <a:buFont typeface="Arial" pitchFamily="34" charset="0"/>
              <a:buChar char="•"/>
            </a:pPr>
            <a:r>
              <a:rPr lang="en-US" sz="2800" dirty="0" err="1" smtClean="0">
                <a:solidFill>
                  <a:srgbClr val="0070C0"/>
                </a:solidFill>
              </a:rPr>
              <a:t>প্রতিফলন</a:t>
            </a:r>
            <a:r>
              <a:rPr lang="en-US" sz="2800" dirty="0" smtClean="0">
                <a:solidFill>
                  <a:srgbClr val="0070C0"/>
                </a:solidFill>
              </a:rPr>
              <a:t> ও </a:t>
            </a:r>
            <a:r>
              <a:rPr lang="en-US" sz="2800" dirty="0" err="1" smtClean="0">
                <a:solidFill>
                  <a:srgbClr val="0070C0"/>
                </a:solidFill>
              </a:rPr>
              <a:t>ফিডব্যাক</a:t>
            </a:r>
            <a:r>
              <a:rPr lang="en-US" sz="2800" dirty="0" smtClean="0">
                <a:solidFill>
                  <a:srgbClr val="0070C0"/>
                </a:solidFill>
              </a:rPr>
              <a:t>: </a:t>
            </a:r>
            <a:endParaRPr lang="en-US" sz="2800" dirty="0">
              <a:solidFill>
                <a:srgbClr val="0070C0"/>
              </a:solidFill>
            </a:endParaRPr>
          </a:p>
        </p:txBody>
      </p:sp>
    </p:spTree>
    <p:extLst>
      <p:ext uri="{BB962C8B-B14F-4D97-AF65-F5344CB8AC3E}">
        <p14:creationId xmlns:p14="http://schemas.microsoft.com/office/powerpoint/2010/main" val="951995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Desktop\ChatGPT Image Jun 8, 2026, 01_10_37 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04100" cy="113093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P\Desktop\Screenshot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050" y="1997075"/>
            <a:ext cx="12954000" cy="73816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478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HP\Desktop\ChatGPT Image Jun 8, 2026, 01_10_37 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04100" cy="113093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73575" y="1687869"/>
            <a:ext cx="10591800" cy="830997"/>
          </a:xfrm>
          <a:prstGeom prst="rect">
            <a:avLst/>
          </a:prstGeom>
        </p:spPr>
        <p:txBody>
          <a:bodyPr wrap="square">
            <a:spAutoFit/>
          </a:bodyPr>
          <a:lstStyle/>
          <a:p>
            <a:r>
              <a:rPr lang="en-US" sz="4800" b="1" dirty="0" smtClean="0">
                <a:solidFill>
                  <a:srgbClr val="C00000"/>
                </a:solidFill>
              </a:rPr>
              <a:t>Interactive Educational Resources</a:t>
            </a:r>
            <a:endParaRPr lang="en-US" sz="4800" b="1" dirty="0">
              <a:solidFill>
                <a:srgbClr val="C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810273547"/>
              </p:ext>
            </p:extLst>
          </p:nvPr>
        </p:nvGraphicFramePr>
        <p:xfrm>
          <a:off x="2432050" y="3368675"/>
          <a:ext cx="13030200" cy="6492240"/>
        </p:xfrm>
        <a:graphic>
          <a:graphicData uri="http://schemas.openxmlformats.org/drawingml/2006/table">
            <a:tbl>
              <a:tblPr firstRow="1" bandRow="1">
                <a:tableStyleId>{5C22544A-7EE6-4342-B048-85BDC9FD1C3A}</a:tableStyleId>
              </a:tblPr>
              <a:tblGrid>
                <a:gridCol w="5668505"/>
                <a:gridCol w="7361695"/>
              </a:tblGrid>
              <a:tr h="370840">
                <a:tc>
                  <a:txBody>
                    <a:bodyPr/>
                    <a:lstStyle/>
                    <a:p>
                      <a:pPr algn="ctr"/>
                      <a:r>
                        <a:rPr lang="as-IN" sz="4000" dirty="0" smtClean="0"/>
                        <a:t>ওয়েবসাইট</a:t>
                      </a:r>
                      <a:endParaRPr lang="en-US" sz="4000" dirty="0"/>
                    </a:p>
                  </a:txBody>
                  <a:tcPr/>
                </a:tc>
                <a:tc>
                  <a:txBody>
                    <a:bodyPr/>
                    <a:lstStyle/>
                    <a:p>
                      <a:pPr algn="ctr"/>
                      <a:r>
                        <a:rPr lang="en-US" sz="4000" dirty="0" err="1" smtClean="0"/>
                        <a:t>বিষয়</a:t>
                      </a:r>
                      <a:endParaRPr lang="en-US" sz="4000" dirty="0"/>
                    </a:p>
                  </a:txBody>
                  <a:tcPr/>
                </a:tc>
              </a:tr>
              <a:tr h="370840">
                <a:tc>
                  <a:txBody>
                    <a:bodyPr/>
                    <a:lstStyle/>
                    <a:p>
                      <a:pPr marL="285750" indent="-285750">
                        <a:buFont typeface="Arial" pitchFamily="34" charset="0"/>
                        <a:buChar char="•"/>
                      </a:pPr>
                      <a:r>
                        <a:rPr lang="en-US" sz="3200" u="sng" dirty="0" err="1" smtClean="0">
                          <a:solidFill>
                            <a:schemeClr val="tx1"/>
                          </a:solidFill>
                          <a:hlinkClick r:id="rId3"/>
                        </a:rPr>
                        <a:t>PhET</a:t>
                      </a:r>
                      <a:r>
                        <a:rPr lang="en-US" sz="3200" u="sng" dirty="0" smtClean="0">
                          <a:solidFill>
                            <a:schemeClr val="tx1"/>
                          </a:solidFill>
                          <a:hlinkClick r:id="rId3"/>
                        </a:rPr>
                        <a:t> Interactive Simulations</a:t>
                      </a:r>
                      <a:r>
                        <a:rPr lang="en-US" sz="3200" dirty="0" smtClean="0">
                          <a:solidFill>
                            <a:schemeClr val="tx1"/>
                          </a:solidFill>
                        </a:rPr>
                        <a:t> </a:t>
                      </a:r>
                      <a:endParaRPr lang="en-US" sz="3200" dirty="0">
                        <a:solidFill>
                          <a:schemeClr val="tx1"/>
                        </a:solidFill>
                      </a:endParaRPr>
                    </a:p>
                  </a:txBody>
                  <a:tcPr/>
                </a:tc>
                <a:tc>
                  <a:txBody>
                    <a:bodyPr/>
                    <a:lstStyle/>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lang="en-US" sz="3200" dirty="0" err="1" smtClean="0"/>
                        <a:t>বিজ্ঞান</a:t>
                      </a:r>
                      <a:r>
                        <a:rPr lang="en-US" sz="3200" dirty="0" smtClean="0"/>
                        <a:t> ও </a:t>
                      </a:r>
                      <a:r>
                        <a:rPr lang="en-US" sz="3200" dirty="0" err="1" smtClean="0"/>
                        <a:t>গণিতের</a:t>
                      </a:r>
                      <a:r>
                        <a:rPr lang="en-US" sz="3200" dirty="0" smtClean="0"/>
                        <a:t> </a:t>
                      </a:r>
                      <a:r>
                        <a:rPr lang="en-US" sz="3200" dirty="0" err="1" smtClean="0"/>
                        <a:t>সিমুলেশন</a:t>
                      </a:r>
                      <a:r>
                        <a:rPr lang="en-US" sz="3200" dirty="0" smtClean="0"/>
                        <a:t>। </a:t>
                      </a:r>
                    </a:p>
                  </a:txBody>
                  <a:tcPr/>
                </a:tc>
              </a:tr>
              <a:tr h="370840">
                <a:tc>
                  <a:txBody>
                    <a:bodyPr/>
                    <a:lstStyle/>
                    <a:p>
                      <a:pPr marL="285750" indent="-285750">
                        <a:buFont typeface="Arial" pitchFamily="34" charset="0"/>
                        <a:buChar char="•"/>
                      </a:pPr>
                      <a:r>
                        <a:rPr lang="en-US" sz="3200" u="sng" dirty="0" err="1" smtClean="0">
                          <a:solidFill>
                            <a:schemeClr val="tx1"/>
                          </a:solidFill>
                          <a:hlinkClick r:id="rId4"/>
                        </a:rPr>
                        <a:t>GeoGebra</a:t>
                      </a:r>
                      <a:r>
                        <a:rPr lang="en-US" sz="3200" dirty="0" smtClean="0">
                          <a:solidFill>
                            <a:schemeClr val="tx1"/>
                          </a:solidFill>
                        </a:rPr>
                        <a:t> </a:t>
                      </a:r>
                      <a:endParaRPr lang="en-US" sz="3200" dirty="0">
                        <a:solidFill>
                          <a:schemeClr val="tx1"/>
                        </a:solidFill>
                      </a:endParaRPr>
                    </a:p>
                  </a:txBody>
                  <a:tcPr/>
                </a:tc>
                <a:tc>
                  <a:txBody>
                    <a:bodyPr/>
                    <a:lstStyle/>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lang="en-US" sz="3200" dirty="0" err="1" smtClean="0"/>
                        <a:t>গণিত</a:t>
                      </a:r>
                      <a:r>
                        <a:rPr lang="en-US" sz="3200" dirty="0" smtClean="0"/>
                        <a:t>, </a:t>
                      </a:r>
                      <a:r>
                        <a:rPr lang="en-US" sz="3200" dirty="0" err="1" smtClean="0"/>
                        <a:t>জ্যামিতি</a:t>
                      </a:r>
                      <a:r>
                        <a:rPr lang="en-US" sz="3200" dirty="0" smtClean="0"/>
                        <a:t> ও </a:t>
                      </a:r>
                      <a:r>
                        <a:rPr lang="en-US" sz="3200" dirty="0" err="1" smtClean="0"/>
                        <a:t>গ্রাফিং</a:t>
                      </a:r>
                      <a:r>
                        <a:rPr lang="en-US" sz="3200" dirty="0" smtClean="0"/>
                        <a:t> </a:t>
                      </a:r>
                      <a:r>
                        <a:rPr lang="en-US" sz="3200" dirty="0" err="1" smtClean="0"/>
                        <a:t>টুল</a:t>
                      </a:r>
                      <a:r>
                        <a:rPr lang="en-US" sz="3200" dirty="0" smtClean="0"/>
                        <a:t>। </a:t>
                      </a:r>
                    </a:p>
                  </a:txBody>
                  <a:tcPr/>
                </a:tc>
              </a:tr>
              <a:tr h="370840">
                <a:tc>
                  <a:txBody>
                    <a:bodyPr/>
                    <a:lstStyle/>
                    <a:p>
                      <a:pPr marL="285750" indent="-285750">
                        <a:buFont typeface="Arial" pitchFamily="34" charset="0"/>
                        <a:buChar char="•"/>
                      </a:pPr>
                      <a:r>
                        <a:rPr lang="en-US" sz="3200" u="sng" dirty="0" smtClean="0">
                          <a:solidFill>
                            <a:schemeClr val="tx1"/>
                          </a:solidFill>
                          <a:hlinkClick r:id="rId5"/>
                        </a:rPr>
                        <a:t>CK-12 Interactive Simulations</a:t>
                      </a:r>
                      <a:r>
                        <a:rPr lang="en-US" sz="3200" dirty="0" smtClean="0">
                          <a:solidFill>
                            <a:schemeClr val="tx1"/>
                          </a:solidFill>
                        </a:rPr>
                        <a:t> </a:t>
                      </a:r>
                      <a:endParaRPr lang="en-US" sz="3200" dirty="0">
                        <a:solidFill>
                          <a:schemeClr val="tx1"/>
                        </a:solidFill>
                      </a:endParaRPr>
                    </a:p>
                  </a:txBody>
                  <a:tcPr/>
                </a:tc>
                <a:tc>
                  <a:txBody>
                    <a:bodyPr/>
                    <a:lstStyle/>
                    <a:p>
                      <a:pPr marL="285750" marR="0" indent="-285750" defTabSz="914400" eaLnBrk="1" fontAlgn="auto" latinLnBrk="0" hangingPunct="1">
                        <a:lnSpc>
                          <a:spcPct val="100000"/>
                        </a:lnSpc>
                        <a:spcBef>
                          <a:spcPts val="0"/>
                        </a:spcBef>
                        <a:spcAft>
                          <a:spcPts val="0"/>
                        </a:spcAft>
                        <a:buClrTx/>
                        <a:buSzTx/>
                        <a:buFont typeface="Arial" pitchFamily="34" charset="0"/>
                        <a:buChar char="•"/>
                        <a:tabLst/>
                        <a:defRPr/>
                      </a:pPr>
                      <a:r>
                        <a:rPr lang="en-US" sz="3200" dirty="0" smtClean="0"/>
                        <a:t>STEM </a:t>
                      </a:r>
                      <a:r>
                        <a:rPr lang="en-US" sz="3200" dirty="0" err="1" smtClean="0"/>
                        <a:t>বিষয়ক</a:t>
                      </a:r>
                      <a:r>
                        <a:rPr lang="en-US" sz="3200" dirty="0" smtClean="0"/>
                        <a:t> </a:t>
                      </a:r>
                      <a:r>
                        <a:rPr lang="en-US" sz="3200" dirty="0" err="1" smtClean="0"/>
                        <a:t>ইন্টারঅ্যাকটিভ</a:t>
                      </a:r>
                      <a:r>
                        <a:rPr lang="en-US" sz="3200" dirty="0" smtClean="0"/>
                        <a:t> </a:t>
                      </a:r>
                      <a:r>
                        <a:rPr lang="en-US" sz="3200" dirty="0" err="1" smtClean="0"/>
                        <a:t>কনটেন্ট</a:t>
                      </a:r>
                      <a:r>
                        <a:rPr lang="en-US" sz="3200" dirty="0" smtClean="0"/>
                        <a:t>।</a:t>
                      </a:r>
                    </a:p>
                  </a:txBody>
                  <a:tcPr/>
                </a:tc>
              </a:tr>
              <a:tr h="370840">
                <a:tc>
                  <a:txBody>
                    <a:bodyPr/>
                    <a:lstStyle/>
                    <a:p>
                      <a:pPr marL="285750" indent="-285750">
                        <a:buFont typeface="Arial" pitchFamily="34" charset="0"/>
                        <a:buChar char="•"/>
                      </a:pPr>
                      <a:r>
                        <a:rPr lang="en-US" sz="3200" u="sng" dirty="0" err="1" smtClean="0">
                          <a:solidFill>
                            <a:schemeClr val="tx1"/>
                          </a:solidFill>
                          <a:hlinkClick r:id="rId6"/>
                        </a:rPr>
                        <a:t>ExploreLearning</a:t>
                      </a:r>
                      <a:r>
                        <a:rPr lang="en-US" sz="3200" u="sng" dirty="0" smtClean="0">
                          <a:solidFill>
                            <a:schemeClr val="tx1"/>
                          </a:solidFill>
                          <a:hlinkClick r:id="rId6"/>
                        </a:rPr>
                        <a:t> Gizmos</a:t>
                      </a:r>
                      <a:r>
                        <a:rPr lang="en-US" sz="3200" dirty="0" smtClean="0">
                          <a:solidFill>
                            <a:schemeClr val="tx1"/>
                          </a:solidFill>
                        </a:rPr>
                        <a:t> </a:t>
                      </a:r>
                      <a:endParaRPr lang="en-US" sz="3200" dirty="0">
                        <a:solidFill>
                          <a:schemeClr val="tx1"/>
                        </a:solidFill>
                      </a:endParaRPr>
                    </a:p>
                  </a:txBody>
                  <a:tcPr/>
                </a:tc>
                <a:tc>
                  <a:txBody>
                    <a:bodyPr/>
                    <a:lstStyle/>
                    <a:p>
                      <a:pPr marL="285750" marR="0" indent="-285750" defTabSz="914400" eaLnBrk="1" fontAlgn="auto" latinLnBrk="0" hangingPunct="1">
                        <a:lnSpc>
                          <a:spcPct val="100000"/>
                        </a:lnSpc>
                        <a:spcBef>
                          <a:spcPts val="0"/>
                        </a:spcBef>
                        <a:spcAft>
                          <a:spcPts val="0"/>
                        </a:spcAft>
                        <a:buClrTx/>
                        <a:buSzTx/>
                        <a:buFont typeface="Arial" pitchFamily="34" charset="0"/>
                        <a:buChar char="•"/>
                        <a:tabLst/>
                        <a:defRPr/>
                      </a:pPr>
                      <a:r>
                        <a:rPr lang="en-US" sz="3200" dirty="0" err="1" smtClean="0"/>
                        <a:t>বিজ্ঞান</a:t>
                      </a:r>
                      <a:r>
                        <a:rPr lang="en-US" sz="3200" dirty="0" smtClean="0"/>
                        <a:t> ও </a:t>
                      </a:r>
                      <a:r>
                        <a:rPr lang="en-US" sz="3200" dirty="0" err="1" smtClean="0"/>
                        <a:t>গণিতের</a:t>
                      </a:r>
                      <a:r>
                        <a:rPr lang="en-US" sz="3200" dirty="0" smtClean="0"/>
                        <a:t> </a:t>
                      </a:r>
                      <a:r>
                        <a:rPr lang="en-US" sz="3200" dirty="0" err="1" smtClean="0"/>
                        <a:t>ভার্চুয়াল</a:t>
                      </a:r>
                      <a:r>
                        <a:rPr lang="en-US" sz="3200" dirty="0" smtClean="0"/>
                        <a:t> </a:t>
                      </a:r>
                      <a:r>
                        <a:rPr lang="en-US" sz="3200" dirty="0" err="1" smtClean="0"/>
                        <a:t>ল্যাব</a:t>
                      </a:r>
                      <a:r>
                        <a:rPr lang="en-US" sz="3200" dirty="0" smtClean="0"/>
                        <a:t>। </a:t>
                      </a:r>
                    </a:p>
                  </a:txBody>
                  <a:tcPr/>
                </a:tc>
              </a:tr>
              <a:tr h="370840">
                <a:tc>
                  <a:txBody>
                    <a:bodyPr/>
                    <a:lstStyle/>
                    <a:p>
                      <a:pPr marL="285750" indent="-285750">
                        <a:buFont typeface="Arial" pitchFamily="34" charset="0"/>
                        <a:buChar char="•"/>
                      </a:pPr>
                      <a:r>
                        <a:rPr lang="en-US" sz="3200" u="sng" dirty="0" smtClean="0">
                          <a:solidFill>
                            <a:schemeClr val="tx1"/>
                          </a:solidFill>
                          <a:hlinkClick r:id="rId7"/>
                        </a:rPr>
                        <a:t>NASA STEM Engagement</a:t>
                      </a:r>
                      <a:r>
                        <a:rPr lang="en-US" sz="3200" dirty="0" smtClean="0">
                          <a:solidFill>
                            <a:schemeClr val="tx1"/>
                          </a:solidFill>
                        </a:rPr>
                        <a:t> </a:t>
                      </a:r>
                      <a:endParaRPr lang="en-US" sz="3200" dirty="0">
                        <a:solidFill>
                          <a:schemeClr val="tx1"/>
                        </a:solidFill>
                      </a:endParaRPr>
                    </a:p>
                  </a:txBody>
                  <a:tcPr/>
                </a:tc>
                <a:tc>
                  <a:txBody>
                    <a:bodyPr/>
                    <a:lstStyle/>
                    <a:p>
                      <a:pPr marL="285750" marR="0" indent="-285750" defTabSz="914400" eaLnBrk="1" fontAlgn="auto" latinLnBrk="0" hangingPunct="1">
                        <a:lnSpc>
                          <a:spcPct val="100000"/>
                        </a:lnSpc>
                        <a:spcBef>
                          <a:spcPts val="0"/>
                        </a:spcBef>
                        <a:spcAft>
                          <a:spcPts val="0"/>
                        </a:spcAft>
                        <a:buClrTx/>
                        <a:buSzTx/>
                        <a:buFont typeface="Arial" pitchFamily="34" charset="0"/>
                        <a:buChar char="•"/>
                        <a:tabLst/>
                        <a:defRPr/>
                      </a:pPr>
                      <a:r>
                        <a:rPr lang="en-US" sz="3200" dirty="0" err="1" smtClean="0"/>
                        <a:t>মহাকাশ</a:t>
                      </a:r>
                      <a:r>
                        <a:rPr lang="en-US" sz="3200" dirty="0" smtClean="0"/>
                        <a:t> ও </a:t>
                      </a:r>
                      <a:r>
                        <a:rPr lang="en-US" sz="3200" dirty="0" err="1" smtClean="0"/>
                        <a:t>বিজ্ঞান</a:t>
                      </a:r>
                      <a:r>
                        <a:rPr lang="en-US" sz="3200" dirty="0" smtClean="0"/>
                        <a:t> </a:t>
                      </a:r>
                      <a:r>
                        <a:rPr lang="en-US" sz="3200" dirty="0" err="1" smtClean="0"/>
                        <a:t>শিক্ষা</a:t>
                      </a:r>
                      <a:r>
                        <a:rPr lang="en-US" sz="3200" dirty="0" smtClean="0"/>
                        <a:t>। </a:t>
                      </a:r>
                    </a:p>
                  </a:txBody>
                  <a:tcPr/>
                </a:tc>
              </a:tr>
              <a:tr h="370840">
                <a:tc>
                  <a:txBody>
                    <a:bodyPr/>
                    <a:lstStyle/>
                    <a:p>
                      <a:pPr marL="285750" indent="-285750">
                        <a:buFont typeface="Arial" pitchFamily="34" charset="0"/>
                        <a:buChar char="•"/>
                      </a:pPr>
                      <a:r>
                        <a:rPr lang="en-US" sz="3200" u="sng" dirty="0" smtClean="0">
                          <a:solidFill>
                            <a:schemeClr val="tx1"/>
                          </a:solidFill>
                          <a:hlinkClick r:id="rId8"/>
                        </a:rPr>
                        <a:t>National Geographic Education</a:t>
                      </a:r>
                      <a:r>
                        <a:rPr lang="en-US" sz="3200" dirty="0" smtClean="0">
                          <a:solidFill>
                            <a:schemeClr val="tx1"/>
                          </a:solidFill>
                        </a:rPr>
                        <a:t> </a:t>
                      </a:r>
                      <a:endParaRPr lang="en-US" sz="3200" dirty="0">
                        <a:solidFill>
                          <a:schemeClr val="tx1"/>
                        </a:solidFill>
                      </a:endParaRPr>
                    </a:p>
                  </a:txBody>
                  <a:tcPr/>
                </a:tc>
                <a:tc>
                  <a:txBody>
                    <a:bodyPr/>
                    <a:lstStyle/>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lang="en-US" sz="3200" dirty="0" err="1" smtClean="0"/>
                        <a:t>ভূগোল</a:t>
                      </a:r>
                      <a:r>
                        <a:rPr lang="en-US" sz="3200" dirty="0" smtClean="0"/>
                        <a:t> ও </a:t>
                      </a:r>
                      <a:r>
                        <a:rPr lang="en-US" sz="3200" dirty="0" err="1" smtClean="0"/>
                        <a:t>পরিবেশ</a:t>
                      </a:r>
                      <a:r>
                        <a:rPr lang="en-US" sz="3200" dirty="0" smtClean="0"/>
                        <a:t> </a:t>
                      </a:r>
                      <a:r>
                        <a:rPr lang="en-US" sz="3200" dirty="0" err="1" smtClean="0"/>
                        <a:t>শিক্ষা</a:t>
                      </a:r>
                      <a:r>
                        <a:rPr lang="en-US" sz="3200" dirty="0" smtClean="0"/>
                        <a:t>। </a:t>
                      </a:r>
                    </a:p>
                  </a:txBody>
                  <a:tcPr/>
                </a:tc>
              </a:tr>
              <a:tr h="370840">
                <a:tc>
                  <a:txBody>
                    <a:bodyPr/>
                    <a:lstStyle/>
                    <a:p>
                      <a:pPr marL="285750" indent="-285750">
                        <a:buFont typeface="Arial" pitchFamily="34" charset="0"/>
                        <a:buChar char="•"/>
                      </a:pPr>
                      <a:r>
                        <a:rPr lang="en-US" sz="3200" u="sng" dirty="0" smtClean="0">
                          <a:solidFill>
                            <a:schemeClr val="tx1"/>
                          </a:solidFill>
                          <a:hlinkClick r:id="rId9"/>
                        </a:rPr>
                        <a:t>Scratch</a:t>
                      </a:r>
                      <a:endParaRPr lang="en-US" sz="3200" dirty="0">
                        <a:solidFill>
                          <a:schemeClr val="tx1"/>
                        </a:solidFill>
                      </a:endParaRPr>
                    </a:p>
                  </a:txBody>
                  <a:tcPr/>
                </a:tc>
                <a:tc>
                  <a:txBody>
                    <a:bodyPr/>
                    <a:lstStyle/>
                    <a:p>
                      <a:pPr marL="285750" indent="-285750">
                        <a:buFont typeface="Arial" pitchFamily="34" charset="0"/>
                        <a:buChar char="•"/>
                      </a:pPr>
                      <a:r>
                        <a:rPr lang="en-US" sz="3200" dirty="0" err="1" smtClean="0"/>
                        <a:t>প্রোগ্রামিং</a:t>
                      </a:r>
                      <a:r>
                        <a:rPr lang="en-US" sz="3200" dirty="0" smtClean="0"/>
                        <a:t> ও </a:t>
                      </a:r>
                      <a:r>
                        <a:rPr lang="en-US" sz="3200" dirty="0" err="1" smtClean="0"/>
                        <a:t>সৃজনশীল</a:t>
                      </a:r>
                      <a:r>
                        <a:rPr lang="en-US" sz="3200" dirty="0" smtClean="0"/>
                        <a:t> </a:t>
                      </a:r>
                      <a:r>
                        <a:rPr lang="en-US" sz="3200" dirty="0" err="1" smtClean="0"/>
                        <a:t>প্রকল্প</a:t>
                      </a:r>
                      <a:r>
                        <a:rPr lang="en-US" sz="3200" dirty="0" smtClean="0"/>
                        <a:t>। </a:t>
                      </a:r>
                      <a:endParaRPr lang="en-US" sz="3200" dirty="0"/>
                    </a:p>
                  </a:txBody>
                  <a:tcPr/>
                </a:tc>
              </a:tr>
              <a:tr h="370840">
                <a:tc>
                  <a:txBody>
                    <a:bodyPr/>
                    <a:lstStyle/>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lang="en-US" sz="3200" u="sng" dirty="0" err="1" smtClean="0">
                          <a:solidFill>
                            <a:schemeClr val="tx1"/>
                          </a:solidFill>
                          <a:hlinkClick r:id="rId10"/>
                        </a:rPr>
                        <a:t>Tinkercad</a:t>
                      </a:r>
                      <a:r>
                        <a:rPr lang="en-US" sz="3200" dirty="0" smtClean="0">
                          <a:solidFill>
                            <a:schemeClr val="tx1"/>
                          </a:solidFill>
                        </a:rPr>
                        <a:t> </a:t>
                      </a:r>
                      <a:endParaRPr lang="en-US" sz="3200" dirty="0">
                        <a:solidFill>
                          <a:schemeClr val="tx1"/>
                        </a:solidFill>
                      </a:endParaRPr>
                    </a:p>
                  </a:txBody>
                  <a:tcPr/>
                </a:tc>
                <a:tc>
                  <a:txBody>
                    <a:bodyPr/>
                    <a:lstStyle/>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lang="en-US" sz="3200" dirty="0" smtClean="0"/>
                        <a:t>3D </a:t>
                      </a:r>
                      <a:r>
                        <a:rPr lang="en-US" sz="3200" dirty="0" err="1" smtClean="0"/>
                        <a:t>ডিজাইন</a:t>
                      </a:r>
                      <a:r>
                        <a:rPr lang="en-US" sz="3200" dirty="0" smtClean="0"/>
                        <a:t> ও </a:t>
                      </a:r>
                      <a:r>
                        <a:rPr lang="en-US" sz="3200" dirty="0" err="1" smtClean="0"/>
                        <a:t>ভার্চুয়াল</a:t>
                      </a:r>
                      <a:r>
                        <a:rPr lang="en-US" sz="3200" dirty="0" smtClean="0"/>
                        <a:t> </a:t>
                      </a:r>
                      <a:r>
                        <a:rPr lang="en-US" sz="3200" dirty="0" err="1" smtClean="0"/>
                        <a:t>সার্কিট</a:t>
                      </a:r>
                      <a:r>
                        <a:rPr lang="en-US" sz="3200" dirty="0" smtClean="0"/>
                        <a:t>। </a:t>
                      </a:r>
                    </a:p>
                  </a:txBody>
                  <a:tcPr/>
                </a:tc>
              </a:tr>
              <a:tr h="370840">
                <a:tc>
                  <a:txBody>
                    <a:bodyPr/>
                    <a:lstStyle/>
                    <a:p>
                      <a:pPr marL="285750" indent="-285750">
                        <a:buFont typeface="Arial" pitchFamily="34" charset="0"/>
                        <a:buChar char="•"/>
                      </a:pPr>
                      <a:r>
                        <a:rPr lang="en-US" sz="3200" u="sng" dirty="0" err="1" smtClean="0">
                          <a:solidFill>
                            <a:schemeClr val="tx1"/>
                          </a:solidFill>
                          <a:hlinkClick r:id="rId11"/>
                        </a:rPr>
                        <a:t>Wordwall</a:t>
                      </a:r>
                      <a:endParaRPr lang="en-US" sz="3200" dirty="0">
                        <a:solidFill>
                          <a:schemeClr val="tx1"/>
                        </a:solidFill>
                      </a:endParaRPr>
                    </a:p>
                  </a:txBody>
                  <a:tcPr/>
                </a:tc>
                <a:tc>
                  <a:txBody>
                    <a:bodyPr/>
                    <a:lstStyle/>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lang="en-US" sz="3200" dirty="0" err="1" smtClean="0"/>
                        <a:t>শিক্ষামূলক</a:t>
                      </a:r>
                      <a:r>
                        <a:rPr lang="en-US" sz="3200" dirty="0" smtClean="0"/>
                        <a:t> </a:t>
                      </a:r>
                      <a:r>
                        <a:rPr lang="en-US" sz="3200" dirty="0" err="1" smtClean="0"/>
                        <a:t>গেম</a:t>
                      </a:r>
                      <a:r>
                        <a:rPr lang="en-US" sz="3200" dirty="0" smtClean="0"/>
                        <a:t> ও </a:t>
                      </a:r>
                      <a:r>
                        <a:rPr lang="en-US" sz="3200" dirty="0" err="1" smtClean="0"/>
                        <a:t>কার্যক্রম</a:t>
                      </a:r>
                      <a:r>
                        <a:rPr lang="en-US" sz="3200" dirty="0" smtClean="0"/>
                        <a:t>। </a:t>
                      </a:r>
                    </a:p>
                  </a:txBody>
                  <a:tcPr/>
                </a:tc>
              </a:tr>
              <a:tr h="370840">
                <a:tc>
                  <a:txBody>
                    <a:bodyPr/>
                    <a:lstStyle/>
                    <a:p>
                      <a:pPr marL="285750" indent="-285750">
                        <a:buFont typeface="Arial" pitchFamily="34" charset="0"/>
                        <a:buChar char="•"/>
                      </a:pPr>
                      <a:r>
                        <a:rPr lang="en-US" sz="3200" u="sng" dirty="0" err="1" smtClean="0">
                          <a:solidFill>
                            <a:schemeClr val="tx1"/>
                          </a:solidFill>
                          <a:hlinkClick r:id="rId12"/>
                        </a:rPr>
                        <a:t>Baamboozle</a:t>
                      </a:r>
                      <a:endParaRPr lang="en-US" sz="3200" dirty="0">
                        <a:solidFill>
                          <a:schemeClr val="tx1"/>
                        </a:solidFill>
                      </a:endParaRPr>
                    </a:p>
                  </a:txBody>
                  <a:tcPr/>
                </a:tc>
                <a:tc>
                  <a:txBody>
                    <a:bodyPr/>
                    <a:lstStyle/>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lang="en-US" sz="3200" dirty="0" err="1" smtClean="0"/>
                        <a:t>শ্রেণিকক্ষভিত্তিক</a:t>
                      </a:r>
                      <a:r>
                        <a:rPr lang="en-US" sz="3200" dirty="0" smtClean="0"/>
                        <a:t> </a:t>
                      </a:r>
                      <a:r>
                        <a:rPr lang="en-US" sz="3200" dirty="0" err="1" smtClean="0"/>
                        <a:t>কুইজ</a:t>
                      </a:r>
                      <a:r>
                        <a:rPr lang="en-US" sz="3200" dirty="0" smtClean="0"/>
                        <a:t> </a:t>
                      </a:r>
                      <a:r>
                        <a:rPr lang="en-US" sz="3200" dirty="0" err="1" smtClean="0"/>
                        <a:t>গেম</a:t>
                      </a:r>
                      <a:r>
                        <a:rPr lang="en-US" sz="3200" dirty="0" smtClean="0"/>
                        <a:t>। </a:t>
                      </a:r>
                    </a:p>
                  </a:txBody>
                  <a:tcPr/>
                </a:tc>
              </a:tr>
            </a:tbl>
          </a:graphicData>
        </a:graphic>
      </p:graphicFrame>
    </p:spTree>
    <p:extLst>
      <p:ext uri="{BB962C8B-B14F-4D97-AF65-F5344CB8AC3E}">
        <p14:creationId xmlns:p14="http://schemas.microsoft.com/office/powerpoint/2010/main" val="77978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P\Desktop\ChatGPT Image Jun 8, 2026, 01_10_37 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04100" cy="113093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89850" y="1127264"/>
            <a:ext cx="4248279" cy="707886"/>
          </a:xfrm>
          <a:prstGeom prst="rect">
            <a:avLst/>
          </a:prstGeom>
        </p:spPr>
        <p:txBody>
          <a:bodyPr wrap="none">
            <a:spAutoFit/>
          </a:bodyPr>
          <a:lstStyle/>
          <a:p>
            <a:r>
              <a:rPr lang="en-US" sz="4000" b="1" dirty="0" err="1" smtClean="0">
                <a:solidFill>
                  <a:srgbClr val="C00000"/>
                </a:solidFill>
              </a:rPr>
              <a:t>অনলাইন</a:t>
            </a:r>
            <a:r>
              <a:rPr lang="en-US" sz="4000" b="1" dirty="0" smtClean="0">
                <a:solidFill>
                  <a:srgbClr val="C00000"/>
                </a:solidFill>
              </a:rPr>
              <a:t> </a:t>
            </a:r>
            <a:r>
              <a:rPr lang="en-US" sz="4000" b="1" dirty="0" err="1" smtClean="0">
                <a:solidFill>
                  <a:srgbClr val="C00000"/>
                </a:solidFill>
              </a:rPr>
              <a:t>রিসোর্স</a:t>
            </a:r>
            <a:endParaRPr lang="en-US" sz="4000" b="1" dirty="0">
              <a:solidFill>
                <a:srgbClr val="C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276576478"/>
              </p:ext>
            </p:extLst>
          </p:nvPr>
        </p:nvGraphicFramePr>
        <p:xfrm>
          <a:off x="3260789" y="2189093"/>
          <a:ext cx="14630400" cy="8290560"/>
        </p:xfrm>
        <a:graphic>
          <a:graphicData uri="http://schemas.openxmlformats.org/drawingml/2006/table">
            <a:tbl>
              <a:tblPr/>
              <a:tblGrid>
                <a:gridCol w="5136205"/>
                <a:gridCol w="9494195"/>
              </a:tblGrid>
              <a:tr h="365760">
                <a:tc>
                  <a:txBody>
                    <a:bodyPr/>
                    <a:lstStyle/>
                    <a:p>
                      <a:pPr algn="ctr"/>
                      <a:r>
                        <a:rPr lang="as-IN" sz="2800" dirty="0"/>
                        <a:t>রিসোর্স</a:t>
                      </a:r>
                    </a:p>
                  </a:txBody>
                  <a:tcPr anchor="ctr">
                    <a:lnL>
                      <a:noFill/>
                    </a:lnL>
                    <a:lnR>
                      <a:noFill/>
                    </a:lnR>
                    <a:lnT>
                      <a:noFill/>
                    </a:lnT>
                    <a:lnB>
                      <a:noFill/>
                    </a:lnB>
                  </a:tcPr>
                </a:tc>
                <a:tc>
                  <a:txBody>
                    <a:bodyPr/>
                    <a:lstStyle/>
                    <a:p>
                      <a:pPr algn="ctr"/>
                      <a:r>
                        <a:rPr lang="as-IN" sz="2800" dirty="0"/>
                        <a:t>ওয়েব ঠিকানা</a:t>
                      </a:r>
                    </a:p>
                  </a:txBody>
                  <a:tcPr anchor="ctr">
                    <a:lnL>
                      <a:noFill/>
                    </a:lnL>
                    <a:lnR>
                      <a:noFill/>
                    </a:lnR>
                    <a:lnT>
                      <a:noFill/>
                    </a:lnT>
                    <a:lnB>
                      <a:noFill/>
                    </a:lnB>
                  </a:tcPr>
                </a:tc>
              </a:tr>
              <a:tr h="365760">
                <a:tc>
                  <a:txBody>
                    <a:bodyPr/>
                    <a:lstStyle/>
                    <a:p>
                      <a:r>
                        <a:rPr lang="as-IN" sz="2800" dirty="0">
                          <a:solidFill>
                            <a:srgbClr val="C00000"/>
                          </a:solidFill>
                        </a:rPr>
                        <a:t>শিক্ষক বাতায়ন</a:t>
                      </a:r>
                    </a:p>
                  </a:txBody>
                  <a:tcPr anchor="ctr">
                    <a:lnL>
                      <a:noFill/>
                    </a:lnL>
                    <a:lnR>
                      <a:noFill/>
                    </a:lnR>
                    <a:lnT>
                      <a:noFill/>
                    </a:lnT>
                    <a:lnB>
                      <a:noFill/>
                    </a:lnB>
                  </a:tcPr>
                </a:tc>
                <a:tc>
                  <a:txBody>
                    <a:bodyPr/>
                    <a:lstStyle/>
                    <a:p>
                      <a:r>
                        <a:rPr lang="en-US" sz="2800" dirty="0">
                          <a:solidFill>
                            <a:srgbClr val="C00000"/>
                          </a:solidFill>
                          <a:hlinkClick r:id="rId3"/>
                        </a:rPr>
                        <a:t>https://www.teachers.gov.bd</a:t>
                      </a:r>
                      <a:endParaRPr lang="en-US" sz="2800" dirty="0">
                        <a:solidFill>
                          <a:srgbClr val="C00000"/>
                        </a:solidFill>
                      </a:endParaRPr>
                    </a:p>
                  </a:txBody>
                  <a:tcPr anchor="ctr">
                    <a:lnL>
                      <a:noFill/>
                    </a:lnL>
                    <a:lnR>
                      <a:noFill/>
                    </a:lnR>
                    <a:lnT>
                      <a:noFill/>
                    </a:lnT>
                    <a:lnB>
                      <a:noFill/>
                    </a:lnB>
                  </a:tcPr>
                </a:tc>
              </a:tr>
              <a:tr h="365760">
                <a:tc>
                  <a:txBody>
                    <a:bodyPr/>
                    <a:lstStyle/>
                    <a:p>
                      <a:r>
                        <a:rPr lang="as-IN" sz="2800" dirty="0">
                          <a:solidFill>
                            <a:srgbClr val="C00000"/>
                          </a:solidFill>
                        </a:rPr>
                        <a:t>মুক্তপাঠ</a:t>
                      </a:r>
                    </a:p>
                  </a:txBody>
                  <a:tcPr anchor="ctr">
                    <a:lnL>
                      <a:noFill/>
                    </a:lnL>
                    <a:lnR>
                      <a:noFill/>
                    </a:lnR>
                    <a:lnT>
                      <a:noFill/>
                    </a:lnT>
                    <a:lnB>
                      <a:noFill/>
                    </a:lnB>
                  </a:tcPr>
                </a:tc>
                <a:tc>
                  <a:txBody>
                    <a:bodyPr/>
                    <a:lstStyle/>
                    <a:p>
                      <a:r>
                        <a:rPr lang="en-US" sz="2800">
                          <a:solidFill>
                            <a:srgbClr val="C00000"/>
                          </a:solidFill>
                          <a:hlinkClick r:id="rId4"/>
                        </a:rPr>
                        <a:t>https://www.muktopaath.gov.bd</a:t>
                      </a:r>
                      <a:endParaRPr lang="en-US" sz="2800">
                        <a:solidFill>
                          <a:srgbClr val="C00000"/>
                        </a:solidFill>
                      </a:endParaRPr>
                    </a:p>
                  </a:txBody>
                  <a:tcPr anchor="ctr">
                    <a:lnL>
                      <a:noFill/>
                    </a:lnL>
                    <a:lnR>
                      <a:noFill/>
                    </a:lnR>
                    <a:lnT>
                      <a:noFill/>
                    </a:lnT>
                    <a:lnB>
                      <a:noFill/>
                    </a:lnB>
                  </a:tcPr>
                </a:tc>
              </a:tr>
              <a:tr h="365760">
                <a:tc>
                  <a:txBody>
                    <a:bodyPr/>
                    <a:lstStyle/>
                    <a:p>
                      <a:r>
                        <a:rPr lang="as-IN" sz="2800" dirty="0">
                          <a:solidFill>
                            <a:srgbClr val="C00000"/>
                          </a:solidFill>
                        </a:rPr>
                        <a:t>খান একাডেমি</a:t>
                      </a:r>
                    </a:p>
                  </a:txBody>
                  <a:tcPr anchor="ctr">
                    <a:lnL>
                      <a:noFill/>
                    </a:lnL>
                    <a:lnR>
                      <a:noFill/>
                    </a:lnR>
                    <a:lnT>
                      <a:noFill/>
                    </a:lnT>
                    <a:lnB>
                      <a:noFill/>
                    </a:lnB>
                  </a:tcPr>
                </a:tc>
                <a:tc>
                  <a:txBody>
                    <a:bodyPr/>
                    <a:lstStyle/>
                    <a:p>
                      <a:r>
                        <a:rPr lang="en-US" sz="2800" dirty="0">
                          <a:solidFill>
                            <a:srgbClr val="C00000"/>
                          </a:solidFill>
                          <a:hlinkClick r:id="rId5"/>
                        </a:rPr>
                        <a:t>https://www.khanacademy.org</a:t>
                      </a:r>
                      <a:endParaRPr lang="en-US" sz="2800" dirty="0">
                        <a:solidFill>
                          <a:srgbClr val="C00000"/>
                        </a:solidFill>
                      </a:endParaRPr>
                    </a:p>
                  </a:txBody>
                  <a:tcPr anchor="ctr">
                    <a:lnL>
                      <a:noFill/>
                    </a:lnL>
                    <a:lnR>
                      <a:noFill/>
                    </a:lnR>
                    <a:lnT>
                      <a:noFill/>
                    </a:lnT>
                    <a:lnB>
                      <a:noFill/>
                    </a:lnB>
                  </a:tcPr>
                </a:tc>
              </a:tr>
              <a:tr h="365760">
                <a:tc>
                  <a:txBody>
                    <a:bodyPr/>
                    <a:lstStyle/>
                    <a:p>
                      <a:r>
                        <a:rPr lang="en-US" sz="2800" dirty="0">
                          <a:solidFill>
                            <a:srgbClr val="C00000"/>
                          </a:solidFill>
                        </a:rPr>
                        <a:t>TED-Ed</a:t>
                      </a:r>
                    </a:p>
                  </a:txBody>
                  <a:tcPr anchor="ctr">
                    <a:lnL>
                      <a:noFill/>
                    </a:lnL>
                    <a:lnR>
                      <a:noFill/>
                    </a:lnR>
                    <a:lnT>
                      <a:noFill/>
                    </a:lnT>
                    <a:lnB>
                      <a:noFill/>
                    </a:lnB>
                  </a:tcPr>
                </a:tc>
                <a:tc>
                  <a:txBody>
                    <a:bodyPr/>
                    <a:lstStyle/>
                    <a:p>
                      <a:r>
                        <a:rPr lang="en-US" sz="2800">
                          <a:solidFill>
                            <a:srgbClr val="C00000"/>
                          </a:solidFill>
                          <a:hlinkClick r:id="rId6"/>
                        </a:rPr>
                        <a:t>https://ed.ted.com</a:t>
                      </a:r>
                      <a:endParaRPr lang="en-US" sz="2800">
                        <a:solidFill>
                          <a:srgbClr val="C00000"/>
                        </a:solidFill>
                      </a:endParaRPr>
                    </a:p>
                  </a:txBody>
                  <a:tcPr anchor="ctr">
                    <a:lnL>
                      <a:noFill/>
                    </a:lnL>
                    <a:lnR>
                      <a:noFill/>
                    </a:lnR>
                    <a:lnT>
                      <a:noFill/>
                    </a:lnT>
                    <a:lnB>
                      <a:noFill/>
                    </a:lnB>
                  </a:tcPr>
                </a:tc>
              </a:tr>
              <a:tr h="365760">
                <a:tc>
                  <a:txBody>
                    <a:bodyPr/>
                    <a:lstStyle/>
                    <a:p>
                      <a:r>
                        <a:rPr lang="en-US" sz="2800" dirty="0">
                          <a:solidFill>
                            <a:srgbClr val="C00000"/>
                          </a:solidFill>
                        </a:rPr>
                        <a:t>BBC </a:t>
                      </a:r>
                      <a:r>
                        <a:rPr lang="en-US" sz="2800" dirty="0" err="1">
                          <a:solidFill>
                            <a:srgbClr val="C00000"/>
                          </a:solidFill>
                        </a:rPr>
                        <a:t>Bitesize</a:t>
                      </a:r>
                      <a:endParaRPr lang="en-US" sz="2800" dirty="0">
                        <a:solidFill>
                          <a:srgbClr val="C00000"/>
                        </a:solidFill>
                      </a:endParaRPr>
                    </a:p>
                  </a:txBody>
                  <a:tcPr anchor="ctr">
                    <a:lnL>
                      <a:noFill/>
                    </a:lnL>
                    <a:lnR>
                      <a:noFill/>
                    </a:lnR>
                    <a:lnT>
                      <a:noFill/>
                    </a:lnT>
                    <a:lnB>
                      <a:noFill/>
                    </a:lnB>
                  </a:tcPr>
                </a:tc>
                <a:tc>
                  <a:txBody>
                    <a:bodyPr/>
                    <a:lstStyle/>
                    <a:p>
                      <a:r>
                        <a:rPr lang="en-US" sz="2800">
                          <a:solidFill>
                            <a:srgbClr val="C00000"/>
                          </a:solidFill>
                          <a:hlinkClick r:id="rId7"/>
                        </a:rPr>
                        <a:t>https://www.bbc.co.uk/bitesize</a:t>
                      </a:r>
                      <a:endParaRPr lang="en-US" sz="2800">
                        <a:solidFill>
                          <a:srgbClr val="C00000"/>
                        </a:solidFill>
                      </a:endParaRPr>
                    </a:p>
                  </a:txBody>
                  <a:tcPr anchor="ctr">
                    <a:lnL>
                      <a:noFill/>
                    </a:lnL>
                    <a:lnR>
                      <a:noFill/>
                    </a:lnR>
                    <a:lnT>
                      <a:noFill/>
                    </a:lnT>
                    <a:lnB>
                      <a:noFill/>
                    </a:lnB>
                  </a:tcPr>
                </a:tc>
              </a:tr>
              <a:tr h="365760">
                <a:tc>
                  <a:txBody>
                    <a:bodyPr/>
                    <a:lstStyle/>
                    <a:p>
                      <a:r>
                        <a:rPr lang="en-US" sz="2800" dirty="0" err="1">
                          <a:solidFill>
                            <a:srgbClr val="C00000"/>
                          </a:solidFill>
                        </a:rPr>
                        <a:t>Kahoot</a:t>
                      </a:r>
                      <a:endParaRPr lang="en-US" sz="2800" dirty="0">
                        <a:solidFill>
                          <a:srgbClr val="C00000"/>
                        </a:solidFill>
                      </a:endParaRPr>
                    </a:p>
                  </a:txBody>
                  <a:tcPr anchor="ctr">
                    <a:lnL>
                      <a:noFill/>
                    </a:lnL>
                    <a:lnR>
                      <a:noFill/>
                    </a:lnR>
                    <a:lnT>
                      <a:noFill/>
                    </a:lnT>
                    <a:lnB>
                      <a:noFill/>
                    </a:lnB>
                  </a:tcPr>
                </a:tc>
                <a:tc>
                  <a:txBody>
                    <a:bodyPr/>
                    <a:lstStyle/>
                    <a:p>
                      <a:r>
                        <a:rPr lang="en-US" sz="2800">
                          <a:solidFill>
                            <a:srgbClr val="C00000"/>
                          </a:solidFill>
                          <a:hlinkClick r:id="rId8"/>
                        </a:rPr>
                        <a:t>https://kahoot.com</a:t>
                      </a:r>
                      <a:endParaRPr lang="en-US" sz="2800">
                        <a:solidFill>
                          <a:srgbClr val="C00000"/>
                        </a:solidFill>
                      </a:endParaRPr>
                    </a:p>
                  </a:txBody>
                  <a:tcPr anchor="ctr">
                    <a:lnL>
                      <a:noFill/>
                    </a:lnL>
                    <a:lnR>
                      <a:noFill/>
                    </a:lnR>
                    <a:lnT>
                      <a:noFill/>
                    </a:lnT>
                    <a:lnB>
                      <a:noFill/>
                    </a:lnB>
                  </a:tcPr>
                </a:tc>
              </a:tr>
              <a:tr h="365760">
                <a:tc>
                  <a:txBody>
                    <a:bodyPr/>
                    <a:lstStyle/>
                    <a:p>
                      <a:r>
                        <a:rPr lang="en-US" sz="2800" dirty="0" err="1">
                          <a:solidFill>
                            <a:srgbClr val="C00000"/>
                          </a:solidFill>
                        </a:rPr>
                        <a:t>Quizizz</a:t>
                      </a:r>
                      <a:endParaRPr lang="en-US" sz="2800" dirty="0">
                        <a:solidFill>
                          <a:srgbClr val="C00000"/>
                        </a:solidFill>
                      </a:endParaRPr>
                    </a:p>
                  </a:txBody>
                  <a:tcPr anchor="ctr">
                    <a:lnL>
                      <a:noFill/>
                    </a:lnL>
                    <a:lnR>
                      <a:noFill/>
                    </a:lnR>
                    <a:lnT>
                      <a:noFill/>
                    </a:lnT>
                    <a:lnB>
                      <a:noFill/>
                    </a:lnB>
                  </a:tcPr>
                </a:tc>
                <a:tc>
                  <a:txBody>
                    <a:bodyPr/>
                    <a:lstStyle/>
                    <a:p>
                      <a:r>
                        <a:rPr lang="en-US" sz="2800" dirty="0">
                          <a:solidFill>
                            <a:srgbClr val="C00000"/>
                          </a:solidFill>
                          <a:hlinkClick r:id="rId9"/>
                        </a:rPr>
                        <a:t>https://quizizz.com</a:t>
                      </a:r>
                      <a:endParaRPr lang="en-US" sz="2800" dirty="0">
                        <a:solidFill>
                          <a:srgbClr val="C00000"/>
                        </a:solidFill>
                      </a:endParaRPr>
                    </a:p>
                  </a:txBody>
                  <a:tcPr anchor="ctr">
                    <a:lnL>
                      <a:noFill/>
                    </a:lnL>
                    <a:lnR>
                      <a:noFill/>
                    </a:lnR>
                    <a:lnT>
                      <a:noFill/>
                    </a:lnT>
                    <a:lnB>
                      <a:noFill/>
                    </a:lnB>
                  </a:tcPr>
                </a:tc>
              </a:tr>
              <a:tr h="365760">
                <a:tc>
                  <a:txBody>
                    <a:bodyPr/>
                    <a:lstStyle/>
                    <a:p>
                      <a:r>
                        <a:rPr lang="en-US" sz="2800" dirty="0" err="1">
                          <a:solidFill>
                            <a:srgbClr val="C00000"/>
                          </a:solidFill>
                        </a:rPr>
                        <a:t>Mentimeter</a:t>
                      </a:r>
                      <a:endParaRPr lang="en-US" sz="2800" dirty="0">
                        <a:solidFill>
                          <a:srgbClr val="C00000"/>
                        </a:solidFill>
                      </a:endParaRPr>
                    </a:p>
                  </a:txBody>
                  <a:tcPr anchor="ctr">
                    <a:lnL>
                      <a:noFill/>
                    </a:lnL>
                    <a:lnR>
                      <a:noFill/>
                    </a:lnR>
                    <a:lnT>
                      <a:noFill/>
                    </a:lnT>
                    <a:lnB>
                      <a:noFill/>
                    </a:lnB>
                  </a:tcPr>
                </a:tc>
                <a:tc>
                  <a:txBody>
                    <a:bodyPr/>
                    <a:lstStyle/>
                    <a:p>
                      <a:r>
                        <a:rPr lang="en-US" sz="2800">
                          <a:solidFill>
                            <a:srgbClr val="C00000"/>
                          </a:solidFill>
                          <a:hlinkClick r:id="rId10"/>
                        </a:rPr>
                        <a:t>https://www.mentimeter.com</a:t>
                      </a:r>
                      <a:endParaRPr lang="en-US" sz="2800">
                        <a:solidFill>
                          <a:srgbClr val="C00000"/>
                        </a:solidFill>
                      </a:endParaRPr>
                    </a:p>
                  </a:txBody>
                  <a:tcPr anchor="ctr">
                    <a:lnL>
                      <a:noFill/>
                    </a:lnL>
                    <a:lnR>
                      <a:noFill/>
                    </a:lnR>
                    <a:lnT>
                      <a:noFill/>
                    </a:lnT>
                    <a:lnB>
                      <a:noFill/>
                    </a:lnB>
                  </a:tcPr>
                </a:tc>
              </a:tr>
              <a:tr h="365760">
                <a:tc>
                  <a:txBody>
                    <a:bodyPr/>
                    <a:lstStyle/>
                    <a:p>
                      <a:r>
                        <a:rPr lang="en-US" sz="2800" dirty="0" err="1">
                          <a:solidFill>
                            <a:srgbClr val="C00000"/>
                          </a:solidFill>
                        </a:rPr>
                        <a:t>Padlet</a:t>
                      </a:r>
                      <a:endParaRPr lang="en-US" sz="2800" dirty="0">
                        <a:solidFill>
                          <a:srgbClr val="C00000"/>
                        </a:solidFill>
                      </a:endParaRPr>
                    </a:p>
                  </a:txBody>
                  <a:tcPr anchor="ctr">
                    <a:lnL>
                      <a:noFill/>
                    </a:lnL>
                    <a:lnR>
                      <a:noFill/>
                    </a:lnR>
                    <a:lnT>
                      <a:noFill/>
                    </a:lnT>
                    <a:lnB>
                      <a:noFill/>
                    </a:lnB>
                  </a:tcPr>
                </a:tc>
                <a:tc>
                  <a:txBody>
                    <a:bodyPr/>
                    <a:lstStyle/>
                    <a:p>
                      <a:r>
                        <a:rPr lang="en-US" sz="2800" dirty="0">
                          <a:solidFill>
                            <a:srgbClr val="C00000"/>
                          </a:solidFill>
                          <a:hlinkClick r:id="rId11"/>
                        </a:rPr>
                        <a:t>https://padlet.com</a:t>
                      </a:r>
                      <a:endParaRPr lang="en-US" sz="2800" dirty="0">
                        <a:solidFill>
                          <a:srgbClr val="C00000"/>
                        </a:solidFill>
                      </a:endParaRPr>
                    </a:p>
                  </a:txBody>
                  <a:tcPr anchor="ctr">
                    <a:lnL>
                      <a:noFill/>
                    </a:lnL>
                    <a:lnR>
                      <a:noFill/>
                    </a:lnR>
                    <a:lnT>
                      <a:noFill/>
                    </a:lnT>
                    <a:lnB>
                      <a:noFill/>
                    </a:lnB>
                  </a:tcPr>
                </a:tc>
              </a:tr>
              <a:tr h="365760">
                <a:tc>
                  <a:txBody>
                    <a:bodyPr/>
                    <a:lstStyle/>
                    <a:p>
                      <a:r>
                        <a:rPr lang="en-US" sz="2800" dirty="0" err="1">
                          <a:solidFill>
                            <a:srgbClr val="C00000"/>
                          </a:solidFill>
                        </a:rPr>
                        <a:t>Nearpod</a:t>
                      </a:r>
                      <a:endParaRPr lang="en-US" sz="2800" dirty="0">
                        <a:solidFill>
                          <a:srgbClr val="C00000"/>
                        </a:solidFill>
                      </a:endParaRPr>
                    </a:p>
                  </a:txBody>
                  <a:tcPr anchor="ctr">
                    <a:lnL>
                      <a:noFill/>
                    </a:lnL>
                    <a:lnR>
                      <a:noFill/>
                    </a:lnR>
                    <a:lnT>
                      <a:noFill/>
                    </a:lnT>
                    <a:lnB>
                      <a:noFill/>
                    </a:lnB>
                  </a:tcPr>
                </a:tc>
                <a:tc>
                  <a:txBody>
                    <a:bodyPr/>
                    <a:lstStyle/>
                    <a:p>
                      <a:r>
                        <a:rPr lang="en-US" sz="2800">
                          <a:solidFill>
                            <a:srgbClr val="C00000"/>
                          </a:solidFill>
                          <a:hlinkClick r:id="rId12"/>
                        </a:rPr>
                        <a:t>https://nearpod.com</a:t>
                      </a:r>
                      <a:endParaRPr lang="en-US" sz="2800">
                        <a:solidFill>
                          <a:srgbClr val="C00000"/>
                        </a:solidFill>
                      </a:endParaRPr>
                    </a:p>
                  </a:txBody>
                  <a:tcPr anchor="ctr">
                    <a:lnL>
                      <a:noFill/>
                    </a:lnL>
                    <a:lnR>
                      <a:noFill/>
                    </a:lnR>
                    <a:lnT>
                      <a:noFill/>
                    </a:lnT>
                    <a:lnB>
                      <a:noFill/>
                    </a:lnB>
                  </a:tcPr>
                </a:tc>
              </a:tr>
              <a:tr h="365760">
                <a:tc>
                  <a:txBody>
                    <a:bodyPr/>
                    <a:lstStyle/>
                    <a:p>
                      <a:r>
                        <a:rPr lang="en-US" sz="2800" dirty="0" err="1">
                          <a:solidFill>
                            <a:srgbClr val="C00000"/>
                          </a:solidFill>
                        </a:rPr>
                        <a:t>Canva</a:t>
                      </a:r>
                      <a:r>
                        <a:rPr lang="en-US" sz="2800" dirty="0">
                          <a:solidFill>
                            <a:srgbClr val="C00000"/>
                          </a:solidFill>
                        </a:rPr>
                        <a:t> for Education</a:t>
                      </a:r>
                    </a:p>
                  </a:txBody>
                  <a:tcPr anchor="ctr">
                    <a:lnL>
                      <a:noFill/>
                    </a:lnL>
                    <a:lnR>
                      <a:noFill/>
                    </a:lnR>
                    <a:lnT>
                      <a:noFill/>
                    </a:lnT>
                    <a:lnB>
                      <a:noFill/>
                    </a:lnB>
                  </a:tcPr>
                </a:tc>
                <a:tc>
                  <a:txBody>
                    <a:bodyPr/>
                    <a:lstStyle/>
                    <a:p>
                      <a:r>
                        <a:rPr lang="en-US" sz="2800">
                          <a:solidFill>
                            <a:srgbClr val="C00000"/>
                          </a:solidFill>
                          <a:hlinkClick r:id="rId13"/>
                        </a:rPr>
                        <a:t>https://www.canva.com/education</a:t>
                      </a:r>
                      <a:endParaRPr lang="en-US" sz="2800">
                        <a:solidFill>
                          <a:srgbClr val="C00000"/>
                        </a:solidFill>
                      </a:endParaRPr>
                    </a:p>
                  </a:txBody>
                  <a:tcPr anchor="ctr">
                    <a:lnL>
                      <a:noFill/>
                    </a:lnL>
                    <a:lnR>
                      <a:noFill/>
                    </a:lnR>
                    <a:lnT>
                      <a:noFill/>
                    </a:lnT>
                    <a:lnB>
                      <a:noFill/>
                    </a:lnB>
                  </a:tcPr>
                </a:tc>
              </a:tr>
              <a:tr h="365760">
                <a:tc>
                  <a:txBody>
                    <a:bodyPr/>
                    <a:lstStyle/>
                    <a:p>
                      <a:r>
                        <a:rPr lang="en-US" sz="2800" dirty="0" err="1">
                          <a:solidFill>
                            <a:srgbClr val="C00000"/>
                          </a:solidFill>
                        </a:rPr>
                        <a:t>Slidesgo</a:t>
                      </a:r>
                      <a:endParaRPr lang="en-US" sz="2800" dirty="0">
                        <a:solidFill>
                          <a:srgbClr val="C00000"/>
                        </a:solidFill>
                      </a:endParaRPr>
                    </a:p>
                  </a:txBody>
                  <a:tcPr anchor="ctr">
                    <a:lnL>
                      <a:noFill/>
                    </a:lnL>
                    <a:lnR>
                      <a:noFill/>
                    </a:lnR>
                    <a:lnT>
                      <a:noFill/>
                    </a:lnT>
                    <a:lnB>
                      <a:noFill/>
                    </a:lnB>
                  </a:tcPr>
                </a:tc>
                <a:tc>
                  <a:txBody>
                    <a:bodyPr/>
                    <a:lstStyle/>
                    <a:p>
                      <a:r>
                        <a:rPr lang="en-US" sz="2800">
                          <a:solidFill>
                            <a:srgbClr val="C00000"/>
                          </a:solidFill>
                          <a:hlinkClick r:id="rId14"/>
                        </a:rPr>
                        <a:t>https://slidesgo.com</a:t>
                      </a:r>
                      <a:endParaRPr lang="en-US" sz="2800">
                        <a:solidFill>
                          <a:srgbClr val="C00000"/>
                        </a:solidFill>
                      </a:endParaRPr>
                    </a:p>
                  </a:txBody>
                  <a:tcPr anchor="ctr">
                    <a:lnL>
                      <a:noFill/>
                    </a:lnL>
                    <a:lnR>
                      <a:noFill/>
                    </a:lnR>
                    <a:lnT>
                      <a:noFill/>
                    </a:lnT>
                    <a:lnB>
                      <a:noFill/>
                    </a:lnB>
                  </a:tcPr>
                </a:tc>
              </a:tr>
              <a:tr h="365760">
                <a:tc>
                  <a:txBody>
                    <a:bodyPr/>
                    <a:lstStyle/>
                    <a:p>
                      <a:r>
                        <a:rPr lang="en-US" sz="2800" dirty="0">
                          <a:solidFill>
                            <a:srgbClr val="C00000"/>
                          </a:solidFill>
                        </a:rPr>
                        <a:t>Google Forms</a:t>
                      </a:r>
                    </a:p>
                  </a:txBody>
                  <a:tcPr anchor="ctr">
                    <a:lnL>
                      <a:noFill/>
                    </a:lnL>
                    <a:lnR>
                      <a:noFill/>
                    </a:lnR>
                    <a:lnT>
                      <a:noFill/>
                    </a:lnT>
                    <a:lnB>
                      <a:noFill/>
                    </a:lnB>
                  </a:tcPr>
                </a:tc>
                <a:tc>
                  <a:txBody>
                    <a:bodyPr/>
                    <a:lstStyle/>
                    <a:p>
                      <a:r>
                        <a:rPr lang="en-US" sz="2800">
                          <a:solidFill>
                            <a:srgbClr val="C00000"/>
                          </a:solidFill>
                          <a:hlinkClick r:id="rId15"/>
                        </a:rPr>
                        <a:t>https://forms.google.com</a:t>
                      </a:r>
                      <a:endParaRPr lang="en-US" sz="2800">
                        <a:solidFill>
                          <a:srgbClr val="C00000"/>
                        </a:solidFill>
                      </a:endParaRPr>
                    </a:p>
                  </a:txBody>
                  <a:tcPr anchor="ctr">
                    <a:lnL>
                      <a:noFill/>
                    </a:lnL>
                    <a:lnR>
                      <a:noFill/>
                    </a:lnR>
                    <a:lnT>
                      <a:noFill/>
                    </a:lnT>
                    <a:lnB>
                      <a:noFill/>
                    </a:lnB>
                  </a:tcPr>
                </a:tc>
              </a:tr>
              <a:tr h="365760">
                <a:tc>
                  <a:txBody>
                    <a:bodyPr/>
                    <a:lstStyle/>
                    <a:p>
                      <a:r>
                        <a:rPr lang="en-US" sz="2800" dirty="0" err="1">
                          <a:solidFill>
                            <a:srgbClr val="C00000"/>
                          </a:solidFill>
                        </a:rPr>
                        <a:t>Pixabay</a:t>
                      </a:r>
                      <a:endParaRPr lang="en-US" sz="2800" dirty="0">
                        <a:solidFill>
                          <a:srgbClr val="C00000"/>
                        </a:solidFill>
                      </a:endParaRPr>
                    </a:p>
                  </a:txBody>
                  <a:tcPr anchor="ctr">
                    <a:lnL>
                      <a:noFill/>
                    </a:lnL>
                    <a:lnR>
                      <a:noFill/>
                    </a:lnR>
                    <a:lnT>
                      <a:noFill/>
                    </a:lnT>
                    <a:lnB>
                      <a:noFill/>
                    </a:lnB>
                  </a:tcPr>
                </a:tc>
                <a:tc>
                  <a:txBody>
                    <a:bodyPr/>
                    <a:lstStyle/>
                    <a:p>
                      <a:r>
                        <a:rPr lang="en-US" sz="2800">
                          <a:solidFill>
                            <a:srgbClr val="C00000"/>
                          </a:solidFill>
                          <a:hlinkClick r:id="rId16"/>
                        </a:rPr>
                        <a:t>https://pixabay.com</a:t>
                      </a:r>
                      <a:endParaRPr lang="en-US" sz="2800">
                        <a:solidFill>
                          <a:srgbClr val="C00000"/>
                        </a:solidFill>
                      </a:endParaRPr>
                    </a:p>
                  </a:txBody>
                  <a:tcPr anchor="ctr">
                    <a:lnL>
                      <a:noFill/>
                    </a:lnL>
                    <a:lnR>
                      <a:noFill/>
                    </a:lnR>
                    <a:lnT>
                      <a:noFill/>
                    </a:lnT>
                    <a:lnB>
                      <a:noFill/>
                    </a:lnB>
                  </a:tcPr>
                </a:tc>
              </a:tr>
              <a:tr h="365760">
                <a:tc>
                  <a:txBody>
                    <a:bodyPr/>
                    <a:lstStyle/>
                    <a:p>
                      <a:r>
                        <a:rPr lang="en-US" sz="2800" dirty="0" err="1">
                          <a:solidFill>
                            <a:srgbClr val="C00000"/>
                          </a:solidFill>
                        </a:rPr>
                        <a:t>Pexels</a:t>
                      </a:r>
                      <a:endParaRPr lang="en-US" sz="2800" dirty="0">
                        <a:solidFill>
                          <a:srgbClr val="C00000"/>
                        </a:solidFill>
                      </a:endParaRPr>
                    </a:p>
                  </a:txBody>
                  <a:tcPr anchor="ctr">
                    <a:lnL>
                      <a:noFill/>
                    </a:lnL>
                    <a:lnR>
                      <a:noFill/>
                    </a:lnR>
                    <a:lnT>
                      <a:noFill/>
                    </a:lnT>
                    <a:lnB>
                      <a:noFill/>
                    </a:lnB>
                  </a:tcPr>
                </a:tc>
                <a:tc>
                  <a:txBody>
                    <a:bodyPr/>
                    <a:lstStyle/>
                    <a:p>
                      <a:r>
                        <a:rPr lang="en-US" sz="2800" dirty="0">
                          <a:solidFill>
                            <a:srgbClr val="C00000"/>
                          </a:solidFill>
                          <a:hlinkClick r:id="rId17"/>
                        </a:rPr>
                        <a:t>https://www.pexels.com</a:t>
                      </a:r>
                      <a:endParaRPr lang="en-US" sz="2800" dirty="0">
                        <a:solidFill>
                          <a:srgbClr val="C00000"/>
                        </a:solidFill>
                      </a:endParaRP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2630548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HP\Desktop\ChatGPT Image Jun 8, 2026, 01_10_37 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04100" cy="113093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17850" y="1306612"/>
            <a:ext cx="15163800" cy="9294852"/>
          </a:xfrm>
          <a:prstGeom prst="rect">
            <a:avLst/>
          </a:prstGeom>
        </p:spPr>
        <p:txBody>
          <a:bodyPr wrap="square">
            <a:spAutoFit/>
          </a:bodyPr>
          <a:lstStyle/>
          <a:p>
            <a:r>
              <a:rPr lang="en-US" sz="2600" b="1" dirty="0" err="1">
                <a:solidFill>
                  <a:srgbClr val="C00000"/>
                </a:solidFill>
              </a:rPr>
              <a:t>কনটেন্ট</a:t>
            </a:r>
            <a:r>
              <a:rPr lang="en-US" sz="2600" b="1" dirty="0">
                <a:solidFill>
                  <a:srgbClr val="C00000"/>
                </a:solidFill>
              </a:rPr>
              <a:t> ও </a:t>
            </a:r>
            <a:r>
              <a:rPr lang="en-US" sz="2600" b="1" dirty="0" err="1">
                <a:solidFill>
                  <a:srgbClr val="C00000"/>
                </a:solidFill>
              </a:rPr>
              <a:t>লেসন</a:t>
            </a:r>
            <a:r>
              <a:rPr lang="en-US" sz="2600" b="1" dirty="0">
                <a:solidFill>
                  <a:srgbClr val="C00000"/>
                </a:solidFill>
              </a:rPr>
              <a:t> </a:t>
            </a:r>
            <a:r>
              <a:rPr lang="en-US" sz="2600" b="1" dirty="0" err="1" smtClean="0">
                <a:solidFill>
                  <a:srgbClr val="C00000"/>
                </a:solidFill>
              </a:rPr>
              <a:t>প্ল্যান</a:t>
            </a:r>
            <a:r>
              <a:rPr lang="en-US" sz="2600" b="1" dirty="0" smtClean="0">
                <a:solidFill>
                  <a:srgbClr val="C00000"/>
                </a:solidFill>
              </a:rPr>
              <a:t>:</a:t>
            </a:r>
            <a:endParaRPr lang="en-US" sz="2600" b="1" dirty="0">
              <a:solidFill>
                <a:srgbClr val="C00000"/>
              </a:solidFill>
            </a:endParaRPr>
          </a:p>
          <a:p>
            <a:pPr lvl="0"/>
            <a:r>
              <a:rPr lang="en-US" sz="2600" dirty="0" smtClean="0">
                <a:hlinkClick r:id="rId3"/>
              </a:rPr>
              <a:t>Khan </a:t>
            </a:r>
            <a:r>
              <a:rPr lang="en-US" sz="2600" dirty="0">
                <a:hlinkClick r:id="rId3"/>
              </a:rPr>
              <a:t>Academy</a:t>
            </a:r>
            <a:r>
              <a:rPr lang="en-US" sz="2600" dirty="0"/>
              <a:t> </a:t>
            </a:r>
            <a:r>
              <a:rPr lang="en-US" sz="2600" dirty="0" smtClean="0"/>
              <a:t>—			 </a:t>
            </a:r>
            <a:r>
              <a:rPr lang="en-US" sz="2600" dirty="0" err="1"/>
              <a:t>ভিডিও</a:t>
            </a:r>
            <a:r>
              <a:rPr lang="en-US" sz="2600" dirty="0"/>
              <a:t> </a:t>
            </a:r>
            <a:r>
              <a:rPr lang="en-US" sz="2600" dirty="0" err="1"/>
              <a:t>লেকচার</a:t>
            </a:r>
            <a:r>
              <a:rPr lang="en-US" sz="2600" dirty="0"/>
              <a:t>, </a:t>
            </a:r>
            <a:r>
              <a:rPr lang="en-US" sz="2600" dirty="0" err="1"/>
              <a:t>অনুশীলনী</a:t>
            </a:r>
            <a:r>
              <a:rPr lang="en-US" sz="2600" dirty="0"/>
              <a:t> ও </a:t>
            </a:r>
            <a:r>
              <a:rPr lang="en-US" sz="2600" dirty="0" err="1"/>
              <a:t>মূল্যায়ন</a:t>
            </a:r>
            <a:r>
              <a:rPr lang="en-US" sz="2600" dirty="0"/>
              <a:t>। </a:t>
            </a:r>
          </a:p>
          <a:p>
            <a:pPr lvl="0"/>
            <a:r>
              <a:rPr lang="en-US" sz="2600" dirty="0" smtClean="0">
                <a:hlinkClick r:id="rId4"/>
              </a:rPr>
              <a:t>BBC </a:t>
            </a:r>
            <a:r>
              <a:rPr lang="en-US" sz="2600" dirty="0" err="1">
                <a:hlinkClick r:id="rId4"/>
              </a:rPr>
              <a:t>Bitesize</a:t>
            </a:r>
            <a:r>
              <a:rPr lang="en-US" sz="2600" dirty="0"/>
              <a:t> — </a:t>
            </a:r>
            <a:r>
              <a:rPr lang="en-US" sz="2600" dirty="0" smtClean="0"/>
              <a:t>			‘</a:t>
            </a:r>
            <a:r>
              <a:rPr lang="en-US" sz="2600" dirty="0" err="1" smtClean="0"/>
              <a:t>বিভিন্ন</a:t>
            </a:r>
            <a:r>
              <a:rPr lang="en-US" sz="2600" dirty="0" smtClean="0"/>
              <a:t> </a:t>
            </a:r>
            <a:r>
              <a:rPr lang="en-US" sz="2600" dirty="0" err="1"/>
              <a:t>বিষয়ের</a:t>
            </a:r>
            <a:r>
              <a:rPr lang="en-US" sz="2600" dirty="0"/>
              <a:t> </a:t>
            </a:r>
            <a:r>
              <a:rPr lang="en-US" sz="2600" dirty="0" err="1"/>
              <a:t>শিক্ষাসামগ্রী</a:t>
            </a:r>
            <a:r>
              <a:rPr lang="en-US" sz="2600" dirty="0"/>
              <a:t>। </a:t>
            </a:r>
          </a:p>
          <a:p>
            <a:pPr lvl="0"/>
            <a:r>
              <a:rPr lang="en-US" sz="2600" dirty="0" smtClean="0">
                <a:hlinkClick r:id="rId5"/>
              </a:rPr>
              <a:t>TED-Ed</a:t>
            </a:r>
            <a:r>
              <a:rPr lang="en-US" sz="2600" dirty="0" smtClean="0"/>
              <a:t> </a:t>
            </a:r>
            <a:r>
              <a:rPr lang="en-US" sz="2600" dirty="0"/>
              <a:t>— </a:t>
            </a:r>
            <a:r>
              <a:rPr lang="en-US" sz="2600" dirty="0" smtClean="0"/>
              <a:t>				</a:t>
            </a:r>
            <a:r>
              <a:rPr lang="en-US" sz="2600" dirty="0" err="1" smtClean="0"/>
              <a:t>শিক্ষামূলক</a:t>
            </a:r>
            <a:r>
              <a:rPr lang="en-US" sz="2600" dirty="0" smtClean="0"/>
              <a:t> </a:t>
            </a:r>
            <a:r>
              <a:rPr lang="en-US" sz="2600" dirty="0" err="1"/>
              <a:t>ভিডিও</a:t>
            </a:r>
            <a:r>
              <a:rPr lang="en-US" sz="2600" dirty="0"/>
              <a:t> ও </a:t>
            </a:r>
            <a:r>
              <a:rPr lang="en-US" sz="2600" dirty="0" err="1"/>
              <a:t>পাঠ</a:t>
            </a:r>
            <a:r>
              <a:rPr lang="en-US" sz="2600" dirty="0"/>
              <a:t> </a:t>
            </a:r>
            <a:r>
              <a:rPr lang="en-US" sz="2600" dirty="0" err="1"/>
              <a:t>পরিকল্পনা</a:t>
            </a:r>
            <a:r>
              <a:rPr lang="en-US" sz="2600" dirty="0"/>
              <a:t>। </a:t>
            </a:r>
          </a:p>
          <a:p>
            <a:r>
              <a:rPr lang="en-US" sz="2600" b="1" dirty="0" err="1">
                <a:solidFill>
                  <a:srgbClr val="C00000"/>
                </a:solidFill>
              </a:rPr>
              <a:t>ইন্টারঅ্যাকটিভ</a:t>
            </a:r>
            <a:r>
              <a:rPr lang="en-US" sz="2600" b="1" dirty="0">
                <a:solidFill>
                  <a:srgbClr val="C00000"/>
                </a:solidFill>
              </a:rPr>
              <a:t> </a:t>
            </a:r>
            <a:r>
              <a:rPr lang="en-US" sz="2600" b="1" dirty="0" err="1">
                <a:solidFill>
                  <a:srgbClr val="C00000"/>
                </a:solidFill>
              </a:rPr>
              <a:t>কুইজ</a:t>
            </a:r>
            <a:r>
              <a:rPr lang="en-US" sz="2600" b="1" dirty="0">
                <a:solidFill>
                  <a:srgbClr val="C00000"/>
                </a:solidFill>
              </a:rPr>
              <a:t> ও </a:t>
            </a:r>
            <a:r>
              <a:rPr lang="en-US" sz="2600" b="1" dirty="0" err="1" smtClean="0">
                <a:solidFill>
                  <a:srgbClr val="C00000"/>
                </a:solidFill>
              </a:rPr>
              <a:t>মূল্যায়ন</a:t>
            </a:r>
            <a:r>
              <a:rPr lang="en-US" sz="2600" b="1" dirty="0" smtClean="0">
                <a:solidFill>
                  <a:srgbClr val="C00000"/>
                </a:solidFill>
              </a:rPr>
              <a:t>:</a:t>
            </a:r>
            <a:endParaRPr lang="en-US" sz="2600" b="1" dirty="0">
              <a:solidFill>
                <a:srgbClr val="C00000"/>
              </a:solidFill>
            </a:endParaRPr>
          </a:p>
          <a:p>
            <a:pPr lvl="2" algn="l"/>
            <a:r>
              <a:rPr lang="en-US" sz="2600" dirty="0" err="1">
                <a:hlinkClick r:id="rId6"/>
              </a:rPr>
              <a:t>Kahoot</a:t>
            </a:r>
            <a:r>
              <a:rPr lang="en-US" sz="2600" dirty="0">
                <a:hlinkClick r:id="rId6"/>
              </a:rPr>
              <a:t>!</a:t>
            </a:r>
            <a:r>
              <a:rPr lang="en-US" sz="2600" dirty="0"/>
              <a:t> — </a:t>
            </a:r>
            <a:r>
              <a:rPr lang="en-US" sz="2600" dirty="0" smtClean="0"/>
              <a:t>				</a:t>
            </a:r>
            <a:r>
              <a:rPr lang="en-US" sz="2600" dirty="0" err="1" smtClean="0"/>
              <a:t>গেমভিত্তিক</a:t>
            </a:r>
            <a:r>
              <a:rPr lang="en-US" sz="2600" dirty="0" smtClean="0"/>
              <a:t> </a:t>
            </a:r>
            <a:r>
              <a:rPr lang="en-US" sz="2600" dirty="0" err="1"/>
              <a:t>কুইজ</a:t>
            </a:r>
            <a:r>
              <a:rPr lang="en-US" sz="2600" dirty="0"/>
              <a:t>। </a:t>
            </a:r>
          </a:p>
          <a:p>
            <a:pPr lvl="2" algn="l"/>
            <a:r>
              <a:rPr lang="en-US" sz="2600" dirty="0" err="1">
                <a:hlinkClick r:id="rId7"/>
              </a:rPr>
              <a:t>Quizizz</a:t>
            </a:r>
            <a:r>
              <a:rPr lang="en-US" sz="2600" dirty="0"/>
              <a:t> </a:t>
            </a:r>
            <a:r>
              <a:rPr lang="en-US" sz="2600" dirty="0" smtClean="0"/>
              <a:t>— 				</a:t>
            </a:r>
            <a:r>
              <a:rPr lang="en-US" sz="2600" dirty="0" err="1" smtClean="0"/>
              <a:t>লাইভ</a:t>
            </a:r>
            <a:r>
              <a:rPr lang="en-US" sz="2600" dirty="0" smtClean="0"/>
              <a:t> </a:t>
            </a:r>
            <a:r>
              <a:rPr lang="en-US" sz="2600" dirty="0"/>
              <a:t>ও </a:t>
            </a:r>
            <a:r>
              <a:rPr lang="en-US" sz="2600" dirty="0" err="1"/>
              <a:t>হোমওয়ার্ক</a:t>
            </a:r>
            <a:r>
              <a:rPr lang="en-US" sz="2600" dirty="0"/>
              <a:t> </a:t>
            </a:r>
            <a:r>
              <a:rPr lang="en-US" sz="2600" dirty="0" err="1"/>
              <a:t>কুইজ</a:t>
            </a:r>
            <a:r>
              <a:rPr lang="en-US" sz="2600" dirty="0"/>
              <a:t>। </a:t>
            </a:r>
          </a:p>
          <a:p>
            <a:pPr lvl="2" algn="l"/>
            <a:r>
              <a:rPr lang="en-US" sz="2600" dirty="0">
                <a:hlinkClick r:id="rId8"/>
              </a:rPr>
              <a:t>Google Forms</a:t>
            </a:r>
            <a:r>
              <a:rPr lang="en-US" sz="2600" dirty="0"/>
              <a:t> — </a:t>
            </a:r>
            <a:r>
              <a:rPr lang="en-US" sz="2600" dirty="0" smtClean="0"/>
              <a:t>			</a:t>
            </a:r>
            <a:r>
              <a:rPr lang="en-US" sz="2600" dirty="0" err="1" smtClean="0"/>
              <a:t>অনলাইন</a:t>
            </a:r>
            <a:r>
              <a:rPr lang="en-US" sz="2600" dirty="0" smtClean="0"/>
              <a:t> </a:t>
            </a:r>
            <a:r>
              <a:rPr lang="en-US" sz="2600" dirty="0" err="1"/>
              <a:t>পরীক্ষা</a:t>
            </a:r>
            <a:r>
              <a:rPr lang="en-US" sz="2600" dirty="0"/>
              <a:t> ও </a:t>
            </a:r>
            <a:r>
              <a:rPr lang="en-US" sz="2600" dirty="0" err="1"/>
              <a:t>জরিপ</a:t>
            </a:r>
            <a:r>
              <a:rPr lang="en-US" sz="2600" dirty="0"/>
              <a:t>। </a:t>
            </a:r>
          </a:p>
          <a:p>
            <a:r>
              <a:rPr lang="en-US" sz="2600" b="1" dirty="0" err="1">
                <a:solidFill>
                  <a:srgbClr val="C00000"/>
                </a:solidFill>
              </a:rPr>
              <a:t>উপস্থাপনা</a:t>
            </a:r>
            <a:r>
              <a:rPr lang="en-US" sz="2600" b="1" dirty="0">
                <a:solidFill>
                  <a:srgbClr val="C00000"/>
                </a:solidFill>
              </a:rPr>
              <a:t> ও </a:t>
            </a:r>
            <a:r>
              <a:rPr lang="en-US" sz="2600" b="1" dirty="0" err="1" smtClean="0">
                <a:solidFill>
                  <a:srgbClr val="C00000"/>
                </a:solidFill>
              </a:rPr>
              <a:t>ডিজাইন</a:t>
            </a:r>
            <a:r>
              <a:rPr lang="en-US" sz="2600" b="1" dirty="0" smtClean="0">
                <a:solidFill>
                  <a:srgbClr val="C00000"/>
                </a:solidFill>
              </a:rPr>
              <a:t>:</a:t>
            </a:r>
            <a:endParaRPr lang="en-US" sz="2600" b="1" dirty="0">
              <a:solidFill>
                <a:srgbClr val="C00000"/>
              </a:solidFill>
            </a:endParaRPr>
          </a:p>
          <a:p>
            <a:pPr lvl="0"/>
            <a:r>
              <a:rPr lang="en-US" sz="2600" dirty="0" err="1">
                <a:hlinkClick r:id="rId9"/>
              </a:rPr>
              <a:t>Canva</a:t>
            </a:r>
            <a:r>
              <a:rPr lang="en-US" sz="2600" dirty="0">
                <a:hlinkClick r:id="rId9"/>
              </a:rPr>
              <a:t> for Education</a:t>
            </a:r>
            <a:r>
              <a:rPr lang="en-US" sz="2600" dirty="0"/>
              <a:t> — </a:t>
            </a:r>
            <a:r>
              <a:rPr lang="en-US" sz="2600" dirty="0" smtClean="0"/>
              <a:t>		</a:t>
            </a:r>
            <a:r>
              <a:rPr lang="en-US" sz="2600" dirty="0" err="1" smtClean="0"/>
              <a:t>প্রেজেন্টেশন</a:t>
            </a:r>
            <a:r>
              <a:rPr lang="en-US" sz="2600" dirty="0"/>
              <a:t>, </a:t>
            </a:r>
            <a:r>
              <a:rPr lang="en-US" sz="2600" dirty="0" err="1"/>
              <a:t>পোস্টার</a:t>
            </a:r>
            <a:r>
              <a:rPr lang="en-US" sz="2600" dirty="0"/>
              <a:t> ও </a:t>
            </a:r>
            <a:r>
              <a:rPr lang="en-US" sz="2600" dirty="0" err="1"/>
              <a:t>ইনফোগ্রাফিক</a:t>
            </a:r>
            <a:r>
              <a:rPr lang="en-US" sz="2600" dirty="0"/>
              <a:t>। </a:t>
            </a:r>
          </a:p>
          <a:p>
            <a:pPr lvl="0"/>
            <a:r>
              <a:rPr lang="en-US" sz="2600" dirty="0" err="1">
                <a:hlinkClick r:id="rId10"/>
              </a:rPr>
              <a:t>Slidesgo</a:t>
            </a:r>
            <a:r>
              <a:rPr lang="en-US" sz="2600" dirty="0"/>
              <a:t> — </a:t>
            </a:r>
            <a:r>
              <a:rPr lang="en-US" sz="2600" dirty="0" smtClean="0"/>
              <a:t>				</a:t>
            </a:r>
            <a:r>
              <a:rPr lang="en-US" sz="2600" dirty="0" err="1" smtClean="0"/>
              <a:t>আধুনিক</a:t>
            </a:r>
            <a:r>
              <a:rPr lang="en-US" sz="2600" dirty="0" smtClean="0"/>
              <a:t> </a:t>
            </a:r>
            <a:r>
              <a:rPr lang="en-US" sz="2600" dirty="0"/>
              <a:t>PowerPoint ও Google Slides </a:t>
            </a:r>
            <a:r>
              <a:rPr lang="en-US" sz="2600" dirty="0" err="1"/>
              <a:t>টেমপ্লেট</a:t>
            </a:r>
            <a:r>
              <a:rPr lang="en-US" sz="2600" dirty="0"/>
              <a:t>। </a:t>
            </a:r>
          </a:p>
          <a:p>
            <a:pPr lvl="0"/>
            <a:r>
              <a:rPr lang="en-US" sz="2600" dirty="0" err="1">
                <a:hlinkClick r:id="rId11"/>
              </a:rPr>
              <a:t>SlidesCarnival</a:t>
            </a:r>
            <a:r>
              <a:rPr lang="en-US" sz="2600" dirty="0"/>
              <a:t> — </a:t>
            </a:r>
            <a:r>
              <a:rPr lang="en-US" sz="2600" dirty="0" smtClean="0"/>
              <a:t>			</a:t>
            </a:r>
            <a:r>
              <a:rPr lang="en-US" sz="2600" dirty="0" err="1" smtClean="0"/>
              <a:t>ফ্রি</a:t>
            </a:r>
            <a:r>
              <a:rPr lang="en-US" sz="2600" dirty="0" smtClean="0"/>
              <a:t> </a:t>
            </a:r>
            <a:r>
              <a:rPr lang="en-US" sz="2600" dirty="0" err="1"/>
              <a:t>প্রেজেন্টেশন</a:t>
            </a:r>
            <a:r>
              <a:rPr lang="en-US" sz="2600" dirty="0"/>
              <a:t> </a:t>
            </a:r>
            <a:r>
              <a:rPr lang="en-US" sz="2600" dirty="0" err="1"/>
              <a:t>থিম</a:t>
            </a:r>
            <a:r>
              <a:rPr lang="en-US" sz="2600" dirty="0"/>
              <a:t>। </a:t>
            </a:r>
          </a:p>
          <a:p>
            <a:r>
              <a:rPr lang="en-US" sz="2600" b="1" dirty="0" err="1">
                <a:solidFill>
                  <a:srgbClr val="C00000"/>
                </a:solidFill>
              </a:rPr>
              <a:t>শিক্ষার্থী</a:t>
            </a:r>
            <a:r>
              <a:rPr lang="en-US" sz="2600" b="1" dirty="0">
                <a:solidFill>
                  <a:srgbClr val="C00000"/>
                </a:solidFill>
              </a:rPr>
              <a:t> </a:t>
            </a:r>
            <a:r>
              <a:rPr lang="en-US" sz="2600" b="1" dirty="0" err="1">
                <a:solidFill>
                  <a:srgbClr val="C00000"/>
                </a:solidFill>
              </a:rPr>
              <a:t>সম্পৃক্ততা</a:t>
            </a:r>
            <a:r>
              <a:rPr lang="en-US" sz="2600" b="1" dirty="0">
                <a:solidFill>
                  <a:srgbClr val="C00000"/>
                </a:solidFill>
              </a:rPr>
              <a:t> </a:t>
            </a:r>
            <a:r>
              <a:rPr lang="en-US" sz="2600" b="1" dirty="0" err="1" smtClean="0">
                <a:solidFill>
                  <a:srgbClr val="C00000"/>
                </a:solidFill>
              </a:rPr>
              <a:t>বৃদ্ধি</a:t>
            </a:r>
            <a:r>
              <a:rPr lang="en-US" sz="2600" b="1" dirty="0" smtClean="0">
                <a:solidFill>
                  <a:srgbClr val="C00000"/>
                </a:solidFill>
              </a:rPr>
              <a:t>:</a:t>
            </a:r>
            <a:endParaRPr lang="en-US" sz="2600" b="1" dirty="0">
              <a:solidFill>
                <a:srgbClr val="C00000"/>
              </a:solidFill>
            </a:endParaRPr>
          </a:p>
          <a:p>
            <a:pPr lvl="0"/>
            <a:r>
              <a:rPr lang="en-US" sz="2600" dirty="0" err="1">
                <a:hlinkClick r:id="rId12"/>
              </a:rPr>
              <a:t>Mentimeter</a:t>
            </a:r>
            <a:r>
              <a:rPr lang="en-US" sz="2600" dirty="0"/>
              <a:t> — </a:t>
            </a:r>
            <a:r>
              <a:rPr lang="en-US" sz="2600" dirty="0" smtClean="0"/>
              <a:t>			</a:t>
            </a:r>
            <a:r>
              <a:rPr lang="en-US" sz="2600" dirty="0" err="1" smtClean="0"/>
              <a:t>লাইভ</a:t>
            </a:r>
            <a:r>
              <a:rPr lang="en-US" sz="2600" dirty="0" smtClean="0"/>
              <a:t> </a:t>
            </a:r>
            <a:r>
              <a:rPr lang="en-US" sz="2600" dirty="0" err="1"/>
              <a:t>ভোট</a:t>
            </a:r>
            <a:r>
              <a:rPr lang="en-US" sz="2600" dirty="0"/>
              <a:t>, </a:t>
            </a:r>
            <a:r>
              <a:rPr lang="en-US" sz="2600" dirty="0" err="1"/>
              <a:t>ওয়ার্ড</a:t>
            </a:r>
            <a:r>
              <a:rPr lang="en-US" sz="2600" dirty="0"/>
              <a:t> </a:t>
            </a:r>
            <a:r>
              <a:rPr lang="en-US" sz="2600" dirty="0" err="1"/>
              <a:t>ক্লাউড</a:t>
            </a:r>
            <a:r>
              <a:rPr lang="en-US" sz="2600" dirty="0"/>
              <a:t> ও </a:t>
            </a:r>
            <a:r>
              <a:rPr lang="en-US" sz="2600" dirty="0" err="1"/>
              <a:t>প্রশ্নোত্তর</a:t>
            </a:r>
            <a:r>
              <a:rPr lang="en-US" sz="2600" dirty="0"/>
              <a:t>। </a:t>
            </a:r>
          </a:p>
          <a:p>
            <a:pPr lvl="0"/>
            <a:r>
              <a:rPr lang="en-US" sz="2600" dirty="0" err="1">
                <a:hlinkClick r:id="rId13"/>
              </a:rPr>
              <a:t>Padlet</a:t>
            </a:r>
            <a:r>
              <a:rPr lang="en-US" sz="2600" dirty="0"/>
              <a:t> — </a:t>
            </a:r>
            <a:r>
              <a:rPr lang="en-US" sz="2600" dirty="0" smtClean="0"/>
              <a:t>				</a:t>
            </a:r>
            <a:r>
              <a:rPr lang="en-US" sz="2600" dirty="0" err="1" smtClean="0"/>
              <a:t>সহযোগিতামূলক</a:t>
            </a:r>
            <a:r>
              <a:rPr lang="en-US" sz="2600" dirty="0" smtClean="0"/>
              <a:t> </a:t>
            </a:r>
            <a:r>
              <a:rPr lang="en-US" sz="2600" dirty="0" err="1"/>
              <a:t>ডিজিটাল</a:t>
            </a:r>
            <a:r>
              <a:rPr lang="en-US" sz="2600" dirty="0"/>
              <a:t> </a:t>
            </a:r>
            <a:r>
              <a:rPr lang="en-US" sz="2600" dirty="0" err="1"/>
              <a:t>বোর্ড</a:t>
            </a:r>
            <a:r>
              <a:rPr lang="en-US" sz="2600" dirty="0"/>
              <a:t>। </a:t>
            </a:r>
          </a:p>
          <a:p>
            <a:pPr lvl="0"/>
            <a:r>
              <a:rPr lang="en-US" sz="2600" dirty="0" err="1">
                <a:hlinkClick r:id="rId14"/>
              </a:rPr>
              <a:t>Nearpod</a:t>
            </a:r>
            <a:r>
              <a:rPr lang="en-US" sz="2600" dirty="0"/>
              <a:t> — </a:t>
            </a:r>
            <a:r>
              <a:rPr lang="en-US" sz="2600" dirty="0" smtClean="0"/>
              <a:t>				</a:t>
            </a:r>
            <a:r>
              <a:rPr lang="en-US" sz="2600" dirty="0" err="1" smtClean="0"/>
              <a:t>ইন্টারঅ্যাকটিভ</a:t>
            </a:r>
            <a:r>
              <a:rPr lang="en-US" sz="2600" dirty="0" smtClean="0"/>
              <a:t> </a:t>
            </a:r>
            <a:r>
              <a:rPr lang="en-US" sz="2600" dirty="0" err="1"/>
              <a:t>পাঠদান</a:t>
            </a:r>
            <a:r>
              <a:rPr lang="en-US" sz="2600" dirty="0"/>
              <a:t>। </a:t>
            </a:r>
          </a:p>
          <a:p>
            <a:r>
              <a:rPr lang="en-US" sz="2600" b="1" dirty="0" err="1">
                <a:solidFill>
                  <a:srgbClr val="C00000"/>
                </a:solidFill>
              </a:rPr>
              <a:t>ছবি</a:t>
            </a:r>
            <a:r>
              <a:rPr lang="en-US" sz="2600" b="1" dirty="0">
                <a:solidFill>
                  <a:srgbClr val="C00000"/>
                </a:solidFill>
              </a:rPr>
              <a:t>, </a:t>
            </a:r>
            <a:r>
              <a:rPr lang="en-US" sz="2600" b="1" dirty="0" err="1">
                <a:solidFill>
                  <a:srgbClr val="C00000"/>
                </a:solidFill>
              </a:rPr>
              <a:t>আইকন</a:t>
            </a:r>
            <a:r>
              <a:rPr lang="en-US" sz="2600" b="1" dirty="0">
                <a:solidFill>
                  <a:srgbClr val="C00000"/>
                </a:solidFill>
              </a:rPr>
              <a:t> ও </a:t>
            </a:r>
            <a:r>
              <a:rPr lang="en-US" sz="2600" b="1" dirty="0" err="1" smtClean="0">
                <a:solidFill>
                  <a:srgbClr val="C00000"/>
                </a:solidFill>
              </a:rPr>
              <a:t>ভিডিও</a:t>
            </a:r>
            <a:r>
              <a:rPr lang="en-US" sz="2600" b="1" dirty="0" smtClean="0">
                <a:solidFill>
                  <a:srgbClr val="C00000"/>
                </a:solidFill>
              </a:rPr>
              <a:t>:</a:t>
            </a:r>
            <a:endParaRPr lang="en-US" sz="2600" b="1" dirty="0">
              <a:solidFill>
                <a:srgbClr val="C00000"/>
              </a:solidFill>
            </a:endParaRPr>
          </a:p>
          <a:p>
            <a:pPr lvl="0"/>
            <a:r>
              <a:rPr lang="en-US" sz="2600" dirty="0" err="1">
                <a:hlinkClick r:id="rId15"/>
              </a:rPr>
              <a:t>Pixabay</a:t>
            </a:r>
            <a:r>
              <a:rPr lang="en-US" sz="2600" dirty="0"/>
              <a:t> </a:t>
            </a:r>
            <a:r>
              <a:rPr lang="en-US" sz="2600" dirty="0" smtClean="0"/>
              <a:t>—				 </a:t>
            </a:r>
            <a:r>
              <a:rPr lang="en-US" sz="2600" dirty="0" err="1"/>
              <a:t>কপিরাইটমুক্ত</a:t>
            </a:r>
            <a:r>
              <a:rPr lang="en-US" sz="2600" dirty="0"/>
              <a:t> </a:t>
            </a:r>
            <a:r>
              <a:rPr lang="en-US" sz="2600" dirty="0" err="1"/>
              <a:t>ছবি</a:t>
            </a:r>
            <a:r>
              <a:rPr lang="en-US" sz="2600" dirty="0"/>
              <a:t> ও </a:t>
            </a:r>
            <a:r>
              <a:rPr lang="en-US" sz="2600" dirty="0" err="1"/>
              <a:t>ভিডিও</a:t>
            </a:r>
            <a:r>
              <a:rPr lang="en-US" sz="2600" dirty="0"/>
              <a:t>। </a:t>
            </a:r>
          </a:p>
          <a:p>
            <a:pPr lvl="0"/>
            <a:r>
              <a:rPr lang="en-US" sz="2600" dirty="0" err="1">
                <a:hlinkClick r:id="rId16"/>
              </a:rPr>
              <a:t>Pexels</a:t>
            </a:r>
            <a:r>
              <a:rPr lang="en-US" sz="2600" dirty="0"/>
              <a:t> — </a:t>
            </a:r>
            <a:r>
              <a:rPr lang="en-US" sz="2600" dirty="0" smtClean="0"/>
              <a:t>				</a:t>
            </a:r>
            <a:r>
              <a:rPr lang="en-US" sz="2600" dirty="0" err="1" smtClean="0"/>
              <a:t>উচ্চমানের</a:t>
            </a:r>
            <a:r>
              <a:rPr lang="en-US" sz="2600" dirty="0" smtClean="0"/>
              <a:t> </a:t>
            </a:r>
            <a:r>
              <a:rPr lang="en-US" sz="2600" dirty="0" err="1"/>
              <a:t>ফ্রি</a:t>
            </a:r>
            <a:r>
              <a:rPr lang="en-US" sz="2600" dirty="0"/>
              <a:t> </a:t>
            </a:r>
            <a:r>
              <a:rPr lang="en-US" sz="2600" dirty="0" err="1"/>
              <a:t>ছবি</a:t>
            </a:r>
            <a:r>
              <a:rPr lang="en-US" sz="2600" dirty="0"/>
              <a:t>। </a:t>
            </a:r>
          </a:p>
          <a:p>
            <a:pPr lvl="0"/>
            <a:r>
              <a:rPr lang="en-US" sz="2600" dirty="0" err="1">
                <a:hlinkClick r:id="rId17"/>
              </a:rPr>
              <a:t>Flaticon</a:t>
            </a:r>
            <a:r>
              <a:rPr lang="en-US" sz="2600" dirty="0"/>
              <a:t> — </a:t>
            </a:r>
            <a:r>
              <a:rPr lang="en-US" sz="2600" dirty="0" smtClean="0"/>
              <a:t>				</a:t>
            </a:r>
            <a:r>
              <a:rPr lang="en-US" sz="2600" dirty="0" err="1" smtClean="0"/>
              <a:t>আইকন</a:t>
            </a:r>
            <a:r>
              <a:rPr lang="en-US" sz="2600" dirty="0" smtClean="0"/>
              <a:t> </a:t>
            </a:r>
            <a:r>
              <a:rPr lang="en-US" sz="2600" dirty="0" err="1"/>
              <a:t>সংগ্রহ</a:t>
            </a:r>
            <a:r>
              <a:rPr lang="en-US" sz="2600" dirty="0"/>
              <a:t>। </a:t>
            </a:r>
          </a:p>
          <a:p>
            <a:r>
              <a:rPr lang="en-US" sz="2600" b="1" dirty="0" err="1">
                <a:solidFill>
                  <a:srgbClr val="C00000"/>
                </a:solidFill>
              </a:rPr>
              <a:t>বাংলা</a:t>
            </a:r>
            <a:r>
              <a:rPr lang="en-US" sz="2600" b="1" dirty="0">
                <a:solidFill>
                  <a:srgbClr val="C00000"/>
                </a:solidFill>
              </a:rPr>
              <a:t> </a:t>
            </a:r>
            <a:r>
              <a:rPr lang="en-US" sz="2600" b="1" dirty="0" err="1">
                <a:solidFill>
                  <a:srgbClr val="C00000"/>
                </a:solidFill>
              </a:rPr>
              <a:t>শিক্ষকদের</a:t>
            </a:r>
            <a:r>
              <a:rPr lang="en-US" sz="2600" b="1" dirty="0">
                <a:solidFill>
                  <a:srgbClr val="C00000"/>
                </a:solidFill>
              </a:rPr>
              <a:t> </a:t>
            </a:r>
            <a:r>
              <a:rPr lang="en-US" sz="2600" b="1" dirty="0" err="1" smtClean="0">
                <a:solidFill>
                  <a:srgbClr val="C00000"/>
                </a:solidFill>
              </a:rPr>
              <a:t>জন্য</a:t>
            </a:r>
            <a:r>
              <a:rPr lang="en-US" sz="2600" b="1" dirty="0" smtClean="0">
                <a:solidFill>
                  <a:srgbClr val="C00000"/>
                </a:solidFill>
              </a:rPr>
              <a:t>:</a:t>
            </a:r>
            <a:endParaRPr lang="en-US" sz="2600" b="1" dirty="0">
              <a:solidFill>
                <a:srgbClr val="C00000"/>
              </a:solidFill>
            </a:endParaRPr>
          </a:p>
          <a:p>
            <a:pPr lvl="0"/>
            <a:r>
              <a:rPr lang="en-US" sz="2600" dirty="0" err="1">
                <a:hlinkClick r:id="rId18"/>
              </a:rPr>
              <a:t>শিক্ষক</a:t>
            </a:r>
            <a:r>
              <a:rPr lang="en-US" sz="2600" dirty="0">
                <a:hlinkClick r:id="rId18"/>
              </a:rPr>
              <a:t> </a:t>
            </a:r>
            <a:r>
              <a:rPr lang="en-US" sz="2600" dirty="0" err="1">
                <a:hlinkClick r:id="rId18"/>
              </a:rPr>
              <a:t>বাতায়ন</a:t>
            </a:r>
            <a:r>
              <a:rPr lang="en-US" sz="2600" dirty="0"/>
              <a:t> — </a:t>
            </a:r>
            <a:r>
              <a:rPr lang="en-US" sz="2600" dirty="0" smtClean="0"/>
              <a:t>			</a:t>
            </a:r>
            <a:r>
              <a:rPr lang="en-US" sz="2600" dirty="0" err="1" smtClean="0"/>
              <a:t>পাঠ</a:t>
            </a:r>
            <a:r>
              <a:rPr lang="en-US" sz="2600" dirty="0" smtClean="0"/>
              <a:t> </a:t>
            </a:r>
            <a:r>
              <a:rPr lang="en-US" sz="2600" dirty="0" err="1"/>
              <a:t>পরিকল্পনা</a:t>
            </a:r>
            <a:r>
              <a:rPr lang="en-US" sz="2600" dirty="0"/>
              <a:t>, </a:t>
            </a:r>
            <a:r>
              <a:rPr lang="en-US" sz="2600" dirty="0" err="1"/>
              <a:t>মাল্টিমিডিয়া</a:t>
            </a:r>
            <a:r>
              <a:rPr lang="en-US" sz="2600" dirty="0"/>
              <a:t> </a:t>
            </a:r>
            <a:r>
              <a:rPr lang="en-US" sz="2600" dirty="0" err="1"/>
              <a:t>কনটেন্ট</a:t>
            </a:r>
            <a:r>
              <a:rPr lang="en-US" sz="2600" dirty="0"/>
              <a:t> ও </a:t>
            </a:r>
            <a:r>
              <a:rPr lang="en-US" sz="2600" dirty="0" err="1"/>
              <a:t>শিক্ষক</a:t>
            </a:r>
            <a:r>
              <a:rPr lang="en-US" sz="2600" dirty="0"/>
              <a:t> </a:t>
            </a:r>
            <a:r>
              <a:rPr lang="en-US" sz="2600" dirty="0" err="1"/>
              <a:t>কমিউনিটি</a:t>
            </a:r>
            <a:r>
              <a:rPr lang="en-US" sz="2600" dirty="0"/>
              <a:t>। </a:t>
            </a:r>
          </a:p>
          <a:p>
            <a:pPr lvl="0"/>
            <a:r>
              <a:rPr lang="en-US" sz="2600" dirty="0" err="1">
                <a:hlinkClick r:id="rId19"/>
              </a:rPr>
              <a:t>মুক্তপাঠ</a:t>
            </a:r>
            <a:r>
              <a:rPr lang="en-US" sz="2600" dirty="0"/>
              <a:t> — </a:t>
            </a:r>
            <a:r>
              <a:rPr lang="en-US" sz="2600" dirty="0" smtClean="0"/>
              <a:t>				</a:t>
            </a:r>
            <a:r>
              <a:rPr lang="en-US" sz="2600" dirty="0" err="1" smtClean="0"/>
              <a:t>শিক্ষক</a:t>
            </a:r>
            <a:r>
              <a:rPr lang="en-US" sz="2600" dirty="0" smtClean="0"/>
              <a:t> </a:t>
            </a:r>
            <a:r>
              <a:rPr lang="en-US" sz="2600" dirty="0" err="1"/>
              <a:t>প্রশিক্ষণ</a:t>
            </a:r>
            <a:r>
              <a:rPr lang="en-US" sz="2600" dirty="0"/>
              <a:t> ও </a:t>
            </a:r>
            <a:r>
              <a:rPr lang="en-US" sz="2600" dirty="0" err="1"/>
              <a:t>অনলাইন</a:t>
            </a:r>
            <a:r>
              <a:rPr lang="en-US" sz="2600" dirty="0"/>
              <a:t> </a:t>
            </a:r>
            <a:r>
              <a:rPr lang="en-US" sz="2600" dirty="0" err="1"/>
              <a:t>কোর্স</a:t>
            </a:r>
            <a:r>
              <a:rPr lang="en-US" sz="2600" dirty="0"/>
              <a:t>। </a:t>
            </a:r>
          </a:p>
        </p:txBody>
      </p:sp>
      <p:sp>
        <p:nvSpPr>
          <p:cNvPr id="4" name="Rectangle 3"/>
          <p:cNvSpPr/>
          <p:nvPr/>
        </p:nvSpPr>
        <p:spPr>
          <a:xfrm>
            <a:off x="7927910" y="755789"/>
            <a:ext cx="4248279" cy="707886"/>
          </a:xfrm>
          <a:prstGeom prst="rect">
            <a:avLst/>
          </a:prstGeom>
        </p:spPr>
        <p:txBody>
          <a:bodyPr wrap="none">
            <a:spAutoFit/>
          </a:bodyPr>
          <a:lstStyle/>
          <a:p>
            <a:r>
              <a:rPr lang="en-US" sz="4000" b="1" dirty="0" err="1" smtClean="0">
                <a:solidFill>
                  <a:srgbClr val="C00000"/>
                </a:solidFill>
              </a:rPr>
              <a:t>অনলাইন</a:t>
            </a:r>
            <a:r>
              <a:rPr lang="en-US" sz="4000" b="1" dirty="0" smtClean="0">
                <a:solidFill>
                  <a:srgbClr val="C00000"/>
                </a:solidFill>
              </a:rPr>
              <a:t> </a:t>
            </a:r>
            <a:r>
              <a:rPr lang="en-US" sz="4000" b="1" dirty="0" err="1" smtClean="0">
                <a:solidFill>
                  <a:srgbClr val="C00000"/>
                </a:solidFill>
              </a:rPr>
              <a:t>রিসোর্স</a:t>
            </a:r>
            <a:endParaRPr lang="en-US" sz="4000" b="1" dirty="0">
              <a:solidFill>
                <a:srgbClr val="C00000"/>
              </a:solidFill>
            </a:endParaRPr>
          </a:p>
        </p:txBody>
      </p:sp>
    </p:spTree>
    <p:extLst>
      <p:ext uri="{BB962C8B-B14F-4D97-AF65-F5344CB8AC3E}">
        <p14:creationId xmlns:p14="http://schemas.microsoft.com/office/powerpoint/2010/main" val="3582881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HP\Desktop\ChatGPT Image Jun 8, 2026, 09_26_31 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04100" cy="1130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29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Users\HP\Desktop\ChatGPT Image Jun 8, 2026, 01_10_37 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04100" cy="1130935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C:\Users\HP\Desktop\Screenshot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850" y="3978275"/>
            <a:ext cx="11277600" cy="5181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22650" y="2408615"/>
            <a:ext cx="16459200" cy="1815882"/>
          </a:xfrm>
          <a:prstGeom prst="rect">
            <a:avLst/>
          </a:prstGeom>
          <a:noFill/>
        </p:spPr>
        <p:txBody>
          <a:bodyPr wrap="square" rtlCol="0">
            <a:spAutoFit/>
          </a:bodyPr>
          <a:lstStyle/>
          <a:p>
            <a:pPr algn="l"/>
            <a:r>
              <a:rPr lang="en-US" sz="4000" b="1" dirty="0" err="1">
                <a:solidFill>
                  <a:srgbClr val="FFC000"/>
                </a:solidFill>
                <a:latin typeface="SutonnyOMJ" pitchFamily="2" charset="0"/>
                <a:cs typeface="SutonnyOMJ" pitchFamily="2" charset="0"/>
              </a:rPr>
              <a:t>মূল</a:t>
            </a:r>
            <a:r>
              <a:rPr lang="en-US" sz="4000" b="1" dirty="0">
                <a:solidFill>
                  <a:srgbClr val="FFC000"/>
                </a:solidFill>
                <a:latin typeface="SutonnyOMJ" pitchFamily="2" charset="0"/>
                <a:cs typeface="SutonnyOMJ" pitchFamily="2" charset="0"/>
              </a:rPr>
              <a:t> </a:t>
            </a:r>
            <a:r>
              <a:rPr lang="en-US" sz="4000" b="1" dirty="0" err="1">
                <a:solidFill>
                  <a:srgbClr val="FFC000"/>
                </a:solidFill>
                <a:latin typeface="SutonnyOMJ" pitchFamily="2" charset="0"/>
                <a:cs typeface="SutonnyOMJ" pitchFamily="2" charset="0"/>
              </a:rPr>
              <a:t>বার্তা</a:t>
            </a:r>
            <a:r>
              <a:rPr lang="en-US" sz="4000" b="1" dirty="0">
                <a:solidFill>
                  <a:srgbClr val="FFC000"/>
                </a:solidFill>
                <a:latin typeface="SutonnyOMJ" pitchFamily="2" charset="0"/>
                <a:cs typeface="SutonnyOMJ" pitchFamily="2" charset="0"/>
              </a:rPr>
              <a:t>:</a:t>
            </a:r>
          </a:p>
          <a:p>
            <a:r>
              <a:rPr lang="en-US" sz="4000" b="1" dirty="0" smtClean="0">
                <a:solidFill>
                  <a:srgbClr val="C00000"/>
                </a:solidFill>
                <a:latin typeface="SutonnyOMJ" pitchFamily="2" charset="0"/>
                <a:cs typeface="SutonnyOMJ" pitchFamily="2" charset="0"/>
              </a:rPr>
              <a:t>"</a:t>
            </a:r>
            <a:r>
              <a:rPr lang="en-US" sz="4000" b="1" dirty="0" err="1">
                <a:solidFill>
                  <a:srgbClr val="C00000"/>
                </a:solidFill>
                <a:latin typeface="SutonnyOMJ" pitchFamily="2" charset="0"/>
                <a:cs typeface="SutonnyOMJ" pitchFamily="2" charset="0"/>
              </a:rPr>
              <a:t>শিক্ষক</a:t>
            </a:r>
            <a:r>
              <a:rPr lang="en-US" sz="4000" b="1" dirty="0">
                <a:solidFill>
                  <a:srgbClr val="C00000"/>
                </a:solidFill>
                <a:latin typeface="SutonnyOMJ" pitchFamily="2" charset="0"/>
                <a:cs typeface="SutonnyOMJ" pitchFamily="2" charset="0"/>
              </a:rPr>
              <a:t> </a:t>
            </a:r>
            <a:r>
              <a:rPr lang="en-US" sz="4000" b="1" dirty="0" err="1">
                <a:solidFill>
                  <a:srgbClr val="C00000"/>
                </a:solidFill>
                <a:latin typeface="SutonnyOMJ" pitchFamily="2" charset="0"/>
                <a:cs typeface="SutonnyOMJ" pitchFamily="2" charset="0"/>
              </a:rPr>
              <a:t>যদি</a:t>
            </a:r>
            <a:r>
              <a:rPr lang="en-US" sz="4000" b="1" dirty="0">
                <a:solidFill>
                  <a:srgbClr val="C00000"/>
                </a:solidFill>
                <a:latin typeface="SutonnyOMJ" pitchFamily="2" charset="0"/>
                <a:cs typeface="SutonnyOMJ" pitchFamily="2" charset="0"/>
              </a:rPr>
              <a:t> </a:t>
            </a:r>
            <a:r>
              <a:rPr lang="en-US" sz="4000" b="1" dirty="0" err="1" smtClean="0">
                <a:solidFill>
                  <a:srgbClr val="C00000"/>
                </a:solidFill>
                <a:latin typeface="SutonnyOMJ" pitchFamily="2" charset="0"/>
                <a:cs typeface="SutonnyOMJ" pitchFamily="2" charset="0"/>
              </a:rPr>
              <a:t>শেখান</a:t>
            </a:r>
            <a:r>
              <a:rPr lang="en-US" sz="4000" b="1" dirty="0">
                <a:solidFill>
                  <a:srgbClr val="C00000"/>
                </a:solidFill>
                <a:latin typeface="SutonnyOMJ" pitchFamily="2" charset="0"/>
                <a:cs typeface="SutonnyOMJ" pitchFamily="2" charset="0"/>
              </a:rPr>
              <a:t>, </a:t>
            </a:r>
            <a:r>
              <a:rPr lang="en-US" sz="4000" b="1" dirty="0" err="1">
                <a:solidFill>
                  <a:srgbClr val="C00000"/>
                </a:solidFill>
                <a:latin typeface="SutonnyOMJ" pitchFamily="2" charset="0"/>
                <a:cs typeface="SutonnyOMJ" pitchFamily="2" charset="0"/>
              </a:rPr>
              <a:t>শিক্ষার্থী</a:t>
            </a:r>
            <a:r>
              <a:rPr lang="en-US" sz="4000" b="1" dirty="0">
                <a:solidFill>
                  <a:srgbClr val="C00000"/>
                </a:solidFill>
                <a:latin typeface="SutonnyOMJ" pitchFamily="2" charset="0"/>
                <a:cs typeface="SutonnyOMJ" pitchFamily="2" charset="0"/>
              </a:rPr>
              <a:t> </a:t>
            </a:r>
            <a:r>
              <a:rPr lang="en-US" sz="4000" b="1" dirty="0" err="1">
                <a:solidFill>
                  <a:srgbClr val="C00000"/>
                </a:solidFill>
                <a:latin typeface="SutonnyOMJ" pitchFamily="2" charset="0"/>
                <a:cs typeface="SutonnyOMJ" pitchFamily="2" charset="0"/>
              </a:rPr>
              <a:t>জানে</a:t>
            </a:r>
            <a:r>
              <a:rPr lang="en-US" sz="4000" b="1" dirty="0">
                <a:solidFill>
                  <a:srgbClr val="C00000"/>
                </a:solidFill>
                <a:latin typeface="SutonnyOMJ" pitchFamily="2" charset="0"/>
                <a:cs typeface="SutonnyOMJ" pitchFamily="2" charset="0"/>
              </a:rPr>
              <a:t>; </a:t>
            </a:r>
            <a:r>
              <a:rPr lang="en-US" sz="4000" b="1" dirty="0" err="1">
                <a:solidFill>
                  <a:srgbClr val="C00000"/>
                </a:solidFill>
                <a:latin typeface="SutonnyOMJ" pitchFamily="2" charset="0"/>
                <a:cs typeface="SutonnyOMJ" pitchFamily="2" charset="0"/>
              </a:rPr>
              <a:t>কিন্তু</a:t>
            </a:r>
            <a:r>
              <a:rPr lang="en-US" sz="4000" b="1" dirty="0">
                <a:solidFill>
                  <a:srgbClr val="C00000"/>
                </a:solidFill>
                <a:latin typeface="SutonnyOMJ" pitchFamily="2" charset="0"/>
                <a:cs typeface="SutonnyOMJ" pitchFamily="2" charset="0"/>
              </a:rPr>
              <a:t> </a:t>
            </a:r>
            <a:r>
              <a:rPr lang="en-US" sz="4000" b="1" dirty="0" err="1">
                <a:solidFill>
                  <a:srgbClr val="C00000"/>
                </a:solidFill>
                <a:latin typeface="SutonnyOMJ" pitchFamily="2" charset="0"/>
                <a:cs typeface="SutonnyOMJ" pitchFamily="2" charset="0"/>
              </a:rPr>
              <a:t>শিক্ষক</a:t>
            </a:r>
            <a:r>
              <a:rPr lang="en-US" sz="4000" b="1" dirty="0">
                <a:solidFill>
                  <a:srgbClr val="C00000"/>
                </a:solidFill>
                <a:latin typeface="SutonnyOMJ" pitchFamily="2" charset="0"/>
                <a:cs typeface="SutonnyOMJ" pitchFamily="2" charset="0"/>
              </a:rPr>
              <a:t> </a:t>
            </a:r>
            <a:r>
              <a:rPr lang="en-US" sz="4000" b="1" dirty="0" err="1">
                <a:solidFill>
                  <a:srgbClr val="C00000"/>
                </a:solidFill>
                <a:latin typeface="SutonnyOMJ" pitchFamily="2" charset="0"/>
                <a:cs typeface="SutonnyOMJ" pitchFamily="2" charset="0"/>
              </a:rPr>
              <a:t>যদি</a:t>
            </a:r>
            <a:r>
              <a:rPr lang="en-US" sz="4000" b="1" dirty="0">
                <a:solidFill>
                  <a:srgbClr val="C00000"/>
                </a:solidFill>
                <a:latin typeface="SutonnyOMJ" pitchFamily="2" charset="0"/>
                <a:cs typeface="SutonnyOMJ" pitchFamily="2" charset="0"/>
              </a:rPr>
              <a:t> </a:t>
            </a:r>
            <a:r>
              <a:rPr lang="en-US" sz="4000" b="1" dirty="0" err="1">
                <a:solidFill>
                  <a:srgbClr val="C00000"/>
                </a:solidFill>
                <a:latin typeface="SutonnyOMJ" pitchFamily="2" charset="0"/>
                <a:cs typeface="SutonnyOMJ" pitchFamily="2" charset="0"/>
              </a:rPr>
              <a:t>শেখার</a:t>
            </a:r>
            <a:r>
              <a:rPr lang="en-US" sz="4000" b="1" dirty="0">
                <a:solidFill>
                  <a:srgbClr val="C00000"/>
                </a:solidFill>
                <a:latin typeface="SutonnyOMJ" pitchFamily="2" charset="0"/>
                <a:cs typeface="SutonnyOMJ" pitchFamily="2" charset="0"/>
              </a:rPr>
              <a:t> </a:t>
            </a:r>
            <a:r>
              <a:rPr lang="en-US" sz="4000" b="1" dirty="0" err="1">
                <a:solidFill>
                  <a:srgbClr val="C00000"/>
                </a:solidFill>
                <a:latin typeface="SutonnyOMJ" pitchFamily="2" charset="0"/>
                <a:cs typeface="SutonnyOMJ" pitchFamily="2" charset="0"/>
              </a:rPr>
              <a:t>সুযোগ</a:t>
            </a:r>
            <a:r>
              <a:rPr lang="en-US" sz="4000" b="1" dirty="0">
                <a:solidFill>
                  <a:srgbClr val="C00000"/>
                </a:solidFill>
                <a:latin typeface="SutonnyOMJ" pitchFamily="2" charset="0"/>
                <a:cs typeface="SutonnyOMJ" pitchFamily="2" charset="0"/>
              </a:rPr>
              <a:t> </a:t>
            </a:r>
            <a:r>
              <a:rPr lang="en-US" sz="4000" b="1" dirty="0" err="1">
                <a:solidFill>
                  <a:srgbClr val="C00000"/>
                </a:solidFill>
                <a:latin typeface="SutonnyOMJ" pitchFamily="2" charset="0"/>
                <a:cs typeface="SutonnyOMJ" pitchFamily="2" charset="0"/>
              </a:rPr>
              <a:t>সৃষ্টি</a:t>
            </a:r>
            <a:r>
              <a:rPr lang="en-US" sz="4000" b="1" dirty="0">
                <a:solidFill>
                  <a:srgbClr val="C00000"/>
                </a:solidFill>
                <a:latin typeface="SutonnyOMJ" pitchFamily="2" charset="0"/>
                <a:cs typeface="SutonnyOMJ" pitchFamily="2" charset="0"/>
              </a:rPr>
              <a:t> </a:t>
            </a:r>
            <a:r>
              <a:rPr lang="en-US" sz="4000" b="1" dirty="0" err="1">
                <a:solidFill>
                  <a:srgbClr val="C00000"/>
                </a:solidFill>
                <a:latin typeface="SutonnyOMJ" pitchFamily="2" charset="0"/>
                <a:cs typeface="SutonnyOMJ" pitchFamily="2" charset="0"/>
              </a:rPr>
              <a:t>করেন</a:t>
            </a:r>
            <a:r>
              <a:rPr lang="en-US" sz="4000" b="1" dirty="0">
                <a:solidFill>
                  <a:srgbClr val="C00000"/>
                </a:solidFill>
                <a:latin typeface="SutonnyOMJ" pitchFamily="2" charset="0"/>
                <a:cs typeface="SutonnyOMJ" pitchFamily="2" charset="0"/>
              </a:rPr>
              <a:t>, </a:t>
            </a:r>
            <a:r>
              <a:rPr lang="en-US" sz="4000" b="1" dirty="0" err="1">
                <a:solidFill>
                  <a:srgbClr val="C00000"/>
                </a:solidFill>
                <a:latin typeface="SutonnyOMJ" pitchFamily="2" charset="0"/>
                <a:cs typeface="SutonnyOMJ" pitchFamily="2" charset="0"/>
              </a:rPr>
              <a:t>শিক্ষার্থী</a:t>
            </a:r>
            <a:r>
              <a:rPr lang="en-US" sz="4000" b="1" dirty="0">
                <a:solidFill>
                  <a:srgbClr val="C00000"/>
                </a:solidFill>
                <a:latin typeface="SutonnyOMJ" pitchFamily="2" charset="0"/>
                <a:cs typeface="SutonnyOMJ" pitchFamily="2" charset="0"/>
              </a:rPr>
              <a:t> </a:t>
            </a:r>
            <a:r>
              <a:rPr lang="en-US" sz="4000" b="1" dirty="0" err="1">
                <a:solidFill>
                  <a:srgbClr val="C00000"/>
                </a:solidFill>
                <a:latin typeface="SutonnyOMJ" pitchFamily="2" charset="0"/>
                <a:cs typeface="SutonnyOMJ" pitchFamily="2" charset="0"/>
              </a:rPr>
              <a:t>শিখে</a:t>
            </a:r>
            <a:r>
              <a:rPr lang="en-US" sz="4000" b="1" dirty="0">
                <a:solidFill>
                  <a:srgbClr val="C00000"/>
                </a:solidFill>
                <a:latin typeface="SutonnyOMJ" pitchFamily="2" charset="0"/>
                <a:cs typeface="SutonnyOMJ" pitchFamily="2" charset="0"/>
              </a:rPr>
              <a:t> </a:t>
            </a:r>
            <a:r>
              <a:rPr lang="en-US" sz="4000" b="1" dirty="0" err="1">
                <a:solidFill>
                  <a:srgbClr val="C00000"/>
                </a:solidFill>
                <a:latin typeface="SutonnyOMJ" pitchFamily="2" charset="0"/>
                <a:cs typeface="SutonnyOMJ" pitchFamily="2" charset="0"/>
              </a:rPr>
              <a:t>যায়</a:t>
            </a:r>
            <a:r>
              <a:rPr lang="en-US" sz="4000" b="1" dirty="0">
                <a:solidFill>
                  <a:srgbClr val="C00000"/>
                </a:solidFill>
                <a:latin typeface="SutonnyOMJ" pitchFamily="2" charset="0"/>
                <a:cs typeface="SutonnyOMJ" pitchFamily="2" charset="0"/>
              </a:rPr>
              <a:t>।"</a:t>
            </a:r>
          </a:p>
          <a:p>
            <a:endParaRPr lang="en-US" sz="3200" b="1" dirty="0">
              <a:solidFill>
                <a:srgbClr val="0070C0"/>
              </a:solidFill>
              <a:latin typeface="SutonnyOMJ" pitchFamily="2" charset="0"/>
              <a:cs typeface="SutonnyOMJ" pitchFamily="2" charset="0"/>
            </a:endParaRPr>
          </a:p>
        </p:txBody>
      </p:sp>
    </p:spTree>
    <p:extLst>
      <p:ext uri="{BB962C8B-B14F-4D97-AF65-F5344CB8AC3E}">
        <p14:creationId xmlns:p14="http://schemas.microsoft.com/office/powerpoint/2010/main" val="35356885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C:\Users\HP\Desktop\ChatGPT Image Jun 8, 2026, 01_10_37 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04100" cy="11309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651250" y="2301875"/>
            <a:ext cx="12035667" cy="769441"/>
          </a:xfrm>
          <a:prstGeom prst="rect">
            <a:avLst/>
          </a:prstGeom>
        </p:spPr>
        <p:txBody>
          <a:bodyPr wrap="none">
            <a:spAutoFit/>
          </a:bodyPr>
          <a:lstStyle/>
          <a:p>
            <a:r>
              <a:rPr lang="as-IN" sz="4400" b="1" dirty="0" smtClean="0"/>
              <a:t>৪৫ মিনিটের একটি আদর্শ ক্লাসের সময় বণ্টন </a:t>
            </a:r>
            <a:endParaRPr lang="en-US" sz="4400" b="1" dirty="0" smtClean="0"/>
          </a:p>
        </p:txBody>
      </p:sp>
      <p:grpSp>
        <p:nvGrpSpPr>
          <p:cNvPr id="20" name="Group 19"/>
          <p:cNvGrpSpPr/>
          <p:nvPr/>
        </p:nvGrpSpPr>
        <p:grpSpPr>
          <a:xfrm>
            <a:off x="1425574" y="4575462"/>
            <a:ext cx="18214975" cy="584775"/>
            <a:chOff x="1438274" y="5730875"/>
            <a:chExt cx="18214975" cy="584775"/>
          </a:xfrm>
        </p:grpSpPr>
        <p:cxnSp>
          <p:nvCxnSpPr>
            <p:cNvPr id="19" name="Straight Connector 18"/>
            <p:cNvCxnSpPr>
              <a:stCxn id="12" idx="1"/>
            </p:cNvCxnSpPr>
            <p:nvPr/>
          </p:nvCxnSpPr>
          <p:spPr>
            <a:xfrm flipV="1">
              <a:off x="1438274" y="6023262"/>
              <a:ext cx="17529176" cy="1"/>
            </a:xfrm>
            <a:prstGeom prst="line">
              <a:avLst/>
            </a:prstGeom>
            <a:ln w="41275">
              <a:solidFill>
                <a:schemeClr val="accent3">
                  <a:alpha val="77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438274" y="5730875"/>
              <a:ext cx="18214975" cy="584775"/>
            </a:xfrm>
            <a:prstGeom prst="rect">
              <a:avLst/>
            </a:prstGeom>
          </p:spPr>
          <p:txBody>
            <a:bodyPr wrap="square">
              <a:spAutoFit/>
            </a:bodyPr>
            <a:lstStyle/>
            <a:p>
              <a:pPr algn="ctr"/>
              <a:r>
                <a:rPr lang="as-IN" sz="3200" b="1" dirty="0" smtClean="0">
                  <a:solidFill>
                    <a:srgbClr val="FFC000"/>
                  </a:solidFill>
                </a:rPr>
                <a:t>০৫ মিনিট</a:t>
              </a:r>
              <a:r>
                <a:rPr lang="en-US" sz="3200" b="1" dirty="0" smtClean="0">
                  <a:solidFill>
                    <a:srgbClr val="FFC000"/>
                  </a:solidFill>
                </a:rPr>
                <a:t>                         </a:t>
              </a:r>
              <a:r>
                <a:rPr lang="as-IN" sz="3200" b="1" dirty="0" smtClean="0">
                  <a:solidFill>
                    <a:srgbClr val="FFC000"/>
                  </a:solidFill>
                </a:rPr>
                <a:t>১৫ মিনিট </a:t>
              </a:r>
              <a:r>
                <a:rPr lang="en-US" sz="3200" b="1" dirty="0" smtClean="0">
                  <a:solidFill>
                    <a:srgbClr val="FFC000"/>
                  </a:solidFill>
                </a:rPr>
                <a:t>                              </a:t>
              </a:r>
              <a:r>
                <a:rPr lang="as-IN" sz="3200" b="1" dirty="0" smtClean="0">
                  <a:solidFill>
                    <a:srgbClr val="FFC000"/>
                  </a:solidFill>
                </a:rPr>
                <a:t>২০ মিনিট </a:t>
              </a:r>
              <a:r>
                <a:rPr lang="en-US" sz="3200" b="1" dirty="0" smtClean="0">
                  <a:solidFill>
                    <a:srgbClr val="FFC000"/>
                  </a:solidFill>
                </a:rPr>
                <a:t>                      </a:t>
              </a:r>
              <a:r>
                <a:rPr lang="as-IN" sz="3200" b="1" dirty="0" smtClean="0">
                  <a:solidFill>
                    <a:srgbClr val="FFC000"/>
                  </a:solidFill>
                </a:rPr>
                <a:t>০৫ মিনিট </a:t>
              </a:r>
              <a:endParaRPr lang="en-US" sz="3200" b="1" dirty="0" smtClean="0">
                <a:solidFill>
                  <a:srgbClr val="FFC000"/>
                </a:solidFill>
              </a:endParaRPr>
            </a:p>
          </p:txBody>
        </p:sp>
      </p:grpSp>
      <p:grpSp>
        <p:nvGrpSpPr>
          <p:cNvPr id="21" name="Group 20"/>
          <p:cNvGrpSpPr/>
          <p:nvPr/>
        </p:nvGrpSpPr>
        <p:grpSpPr>
          <a:xfrm>
            <a:off x="896937" y="5412680"/>
            <a:ext cx="18586450" cy="1367097"/>
            <a:chOff x="1212850" y="6336010"/>
            <a:chExt cx="18586450" cy="1367097"/>
          </a:xfrm>
        </p:grpSpPr>
        <p:sp>
          <p:nvSpPr>
            <p:cNvPr id="2" name="Rectangle 1"/>
            <p:cNvSpPr/>
            <p:nvPr/>
          </p:nvSpPr>
          <p:spPr>
            <a:xfrm>
              <a:off x="15538450" y="6336010"/>
              <a:ext cx="4260850" cy="1338828"/>
            </a:xfrm>
            <a:prstGeom prst="rect">
              <a:avLst/>
            </a:prstGeom>
          </p:spPr>
          <p:txBody>
            <a:bodyPr wrap="square">
              <a:spAutoFit/>
            </a:bodyPr>
            <a:lstStyle/>
            <a:p>
              <a:pPr algn="ctr"/>
              <a:r>
                <a:rPr lang="as-IN" b="1" dirty="0" smtClean="0">
                  <a:solidFill>
                    <a:srgbClr val="0070C0"/>
                  </a:solidFill>
                </a:rPr>
                <a:t>সারসংক্ষেপ ও মূল্যায়ন</a:t>
              </a:r>
              <a:endParaRPr lang="en-US" b="1" dirty="0" smtClean="0">
                <a:solidFill>
                  <a:srgbClr val="0070C0"/>
                </a:solidFill>
              </a:endParaRPr>
            </a:p>
            <a:p>
              <a:pPr algn="ctr"/>
              <a:endParaRPr lang="en-US" sz="900" b="1" dirty="0" smtClean="0">
                <a:solidFill>
                  <a:srgbClr val="0070C0"/>
                </a:solidFill>
              </a:endParaRPr>
            </a:p>
            <a:p>
              <a:pPr algn="just"/>
              <a:r>
                <a:rPr lang="as-IN" dirty="0" smtClean="0"/>
                <a:t> শিখনফল অর্জন নিশ্চিত করা এবং পরবর্তী কাজের দিকনির্দেশনা দিয়ে ক্লাস সমাপ্ত করা।</a:t>
              </a:r>
              <a:endParaRPr lang="en-US" dirty="0"/>
            </a:p>
          </p:txBody>
        </p:sp>
        <p:sp>
          <p:nvSpPr>
            <p:cNvPr id="13" name="TextBox 12"/>
            <p:cNvSpPr txBox="1"/>
            <p:nvPr/>
          </p:nvSpPr>
          <p:spPr>
            <a:xfrm>
              <a:off x="1212850" y="6348890"/>
              <a:ext cx="3962400" cy="1354217"/>
            </a:xfrm>
            <a:prstGeom prst="rect">
              <a:avLst/>
            </a:prstGeom>
            <a:noFill/>
          </p:spPr>
          <p:txBody>
            <a:bodyPr wrap="square" rtlCol="0">
              <a:spAutoFit/>
            </a:bodyPr>
            <a:lstStyle/>
            <a:p>
              <a:pPr algn="ctr"/>
              <a:r>
                <a:rPr lang="as-IN" b="1" dirty="0" smtClean="0">
                  <a:solidFill>
                    <a:srgbClr val="0070C0"/>
                  </a:solidFill>
                </a:rPr>
                <a:t>পূর্বজ্ঞান ও মোটিভেশন </a:t>
              </a:r>
              <a:endParaRPr lang="en-US" b="1" dirty="0" smtClean="0">
                <a:solidFill>
                  <a:srgbClr val="0070C0"/>
                </a:solidFill>
              </a:endParaRPr>
            </a:p>
            <a:p>
              <a:pPr algn="ctr"/>
              <a:endParaRPr lang="en-US" sz="900" b="1" dirty="0" smtClean="0">
                <a:solidFill>
                  <a:srgbClr val="0070C0"/>
                </a:solidFill>
              </a:endParaRPr>
            </a:p>
            <a:p>
              <a:pPr algn="just"/>
              <a:r>
                <a:rPr lang="as-IN" dirty="0" smtClean="0"/>
                <a:t>পূর্ববর্তী ক্লাসের ধারণা পর্যালোচনা এবং শিক্ষার্থীদের মাঝে নতুন পাঠের কৌতুহল সৃষ্টি করা। </a:t>
              </a:r>
              <a:endParaRPr lang="en-US" dirty="0"/>
            </a:p>
          </p:txBody>
        </p:sp>
        <p:sp>
          <p:nvSpPr>
            <p:cNvPr id="14" name="Rectangle 13"/>
            <p:cNvSpPr/>
            <p:nvPr/>
          </p:nvSpPr>
          <p:spPr>
            <a:xfrm>
              <a:off x="5784850" y="6342450"/>
              <a:ext cx="4419600" cy="1338828"/>
            </a:xfrm>
            <a:prstGeom prst="rect">
              <a:avLst/>
            </a:prstGeom>
          </p:spPr>
          <p:txBody>
            <a:bodyPr wrap="square">
              <a:spAutoFit/>
            </a:bodyPr>
            <a:lstStyle/>
            <a:p>
              <a:pPr algn="ctr"/>
              <a:r>
                <a:rPr lang="as-IN" b="1" dirty="0" smtClean="0">
                  <a:solidFill>
                    <a:srgbClr val="0070C0"/>
                  </a:solidFill>
                </a:rPr>
                <a:t>মূল বিষয়বস্তু উপস্থাপন</a:t>
              </a:r>
              <a:endParaRPr lang="en-US" b="1" dirty="0" smtClean="0">
                <a:solidFill>
                  <a:srgbClr val="0070C0"/>
                </a:solidFill>
              </a:endParaRPr>
            </a:p>
            <a:p>
              <a:pPr algn="ctr"/>
              <a:endParaRPr lang="en-US" sz="900" b="1" dirty="0" smtClean="0">
                <a:solidFill>
                  <a:srgbClr val="0070C0"/>
                </a:solidFill>
              </a:endParaRPr>
            </a:p>
            <a:p>
              <a:pPr algn="just"/>
              <a:r>
                <a:rPr lang="as-IN" dirty="0" smtClean="0"/>
                <a:t> সহজ ও স্পষ্ট ভাষায় মূল ধারণার অবতারণা এবং প্রয়োজনীয় দৃশ্যমান উপকরণ ব্যবহার করে ব্যাখ্যা। </a:t>
              </a:r>
              <a:endParaRPr lang="en-US" dirty="0"/>
            </a:p>
          </p:txBody>
        </p:sp>
        <p:sp>
          <p:nvSpPr>
            <p:cNvPr id="15" name="Rectangle 14"/>
            <p:cNvSpPr/>
            <p:nvPr/>
          </p:nvSpPr>
          <p:spPr>
            <a:xfrm>
              <a:off x="10814050" y="6342450"/>
              <a:ext cx="4343399" cy="1338828"/>
            </a:xfrm>
            <a:prstGeom prst="rect">
              <a:avLst/>
            </a:prstGeom>
          </p:spPr>
          <p:txBody>
            <a:bodyPr wrap="square">
              <a:spAutoFit/>
            </a:bodyPr>
            <a:lstStyle/>
            <a:p>
              <a:pPr algn="ctr"/>
              <a:r>
                <a:rPr lang="as-IN" b="1" dirty="0" smtClean="0">
                  <a:solidFill>
                    <a:srgbClr val="0070C0"/>
                  </a:solidFill>
                </a:rPr>
                <a:t>সক্রিয় অনুশীলন </a:t>
              </a:r>
              <a:endParaRPr lang="en-US" b="1" dirty="0" smtClean="0">
                <a:solidFill>
                  <a:srgbClr val="0070C0"/>
                </a:solidFill>
              </a:endParaRPr>
            </a:p>
            <a:p>
              <a:pPr algn="ctr"/>
              <a:endParaRPr lang="en-US" sz="900" b="1" dirty="0" smtClean="0">
                <a:solidFill>
                  <a:srgbClr val="0070C0"/>
                </a:solidFill>
              </a:endParaRPr>
            </a:p>
            <a:p>
              <a:pPr algn="just"/>
              <a:r>
                <a:rPr lang="as-IN" dirty="0" smtClean="0"/>
                <a:t>শিক্ষার্থীদের একক কাজ, জোড়ায় কাজ বা ছোট গ্রুপে বিভক্ত করে সমস্যার সমাধান ও উপস্থাপনা করানো। </a:t>
              </a:r>
              <a:endParaRPr lang="en-US" dirty="0"/>
            </a:p>
          </p:txBody>
        </p:sp>
      </p:grpSp>
      <p:sp>
        <p:nvSpPr>
          <p:cNvPr id="25" name="Left Brace 24"/>
          <p:cNvSpPr/>
          <p:nvPr/>
        </p:nvSpPr>
        <p:spPr>
          <a:xfrm>
            <a:off x="3422650" y="2240320"/>
            <a:ext cx="228600" cy="747355"/>
          </a:xfrm>
          <a:prstGeom prst="leftBrace">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241872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100" cy="1130855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P\Desktop\ChatGPT Image Jun 8, 2026, 01_10_37 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04100" cy="113093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79650" y="4869844"/>
            <a:ext cx="16984137" cy="1569660"/>
          </a:xfrm>
          <a:prstGeom prst="rect">
            <a:avLst/>
          </a:prstGeom>
        </p:spPr>
        <p:txBody>
          <a:bodyPr wrap="none">
            <a:spAutoFit/>
          </a:bodyPr>
          <a:lstStyle/>
          <a:p>
            <a:r>
              <a:rPr lang="en-US" sz="9600" b="1" dirty="0" smtClean="0">
                <a:solidFill>
                  <a:srgbClr val="C00000"/>
                </a:solidFill>
                <a:latin typeface="Viner Hand ITC" pitchFamily="66" charset="0"/>
              </a:rPr>
              <a:t>Thank you for being with me.</a:t>
            </a:r>
            <a:endParaRPr lang="en-US" sz="9600" b="1" dirty="0">
              <a:solidFill>
                <a:srgbClr val="C00000"/>
              </a:solidFill>
              <a:latin typeface="Viner Hand ITC" pitchFamily="66" charset="0"/>
            </a:endParaRPr>
          </a:p>
        </p:txBody>
      </p:sp>
    </p:spTree>
    <p:extLst>
      <p:ext uri="{BB962C8B-B14F-4D97-AF65-F5344CB8AC3E}">
        <p14:creationId xmlns:p14="http://schemas.microsoft.com/office/powerpoint/2010/main" val="1614593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HP\Desktop\ChatGPT Image Jun 8, 2026, 09_29_15 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04100" cy="1130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204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HP\Desktop\ChatGPT Image Jun 8, 2026, 01_10_37 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04100" cy="113093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C:\Users\HP\Downloads\active-lear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650" y="3521075"/>
            <a:ext cx="8763000" cy="65691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descr="C:\Users\HP\Downloads\passive-learn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1650" y="1387475"/>
            <a:ext cx="7924800" cy="6477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133725" y="1993354"/>
            <a:ext cx="9567043" cy="769441"/>
          </a:xfrm>
          <a:prstGeom prst="rect">
            <a:avLst/>
          </a:prstGeom>
        </p:spPr>
        <p:txBody>
          <a:bodyPr wrap="none">
            <a:spAutoFit/>
          </a:bodyPr>
          <a:lstStyle/>
          <a:p>
            <a:r>
              <a:rPr lang="en-US" sz="4400" b="1" dirty="0" smtClean="0">
                <a:solidFill>
                  <a:schemeClr val="tx1"/>
                </a:solidFill>
              </a:rPr>
              <a:t>Active Learning &amp; passive learning</a:t>
            </a:r>
            <a:endParaRPr lang="en-US" sz="4400" b="1" dirty="0"/>
          </a:p>
        </p:txBody>
      </p:sp>
    </p:spTree>
    <p:extLst>
      <p:ext uri="{BB962C8B-B14F-4D97-AF65-F5344CB8AC3E}">
        <p14:creationId xmlns:p14="http://schemas.microsoft.com/office/powerpoint/2010/main" val="142806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C:\Users\HP\Desktop\ChatGPT Image Jun 8, 2026, 01_10_37 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04100" cy="11309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55850" y="2173347"/>
            <a:ext cx="17221200" cy="6986528"/>
          </a:xfrm>
          <a:prstGeom prst="rect">
            <a:avLst/>
          </a:prstGeom>
        </p:spPr>
        <p:txBody>
          <a:bodyPr wrap="square">
            <a:spAutoFit/>
          </a:bodyPr>
          <a:lstStyle/>
          <a:p>
            <a:r>
              <a:rPr lang="en-US" sz="3200" dirty="0" smtClean="0"/>
              <a:t>What is Learning?</a:t>
            </a:r>
          </a:p>
          <a:p>
            <a:endParaRPr lang="en-US" sz="3200" dirty="0" smtClean="0"/>
          </a:p>
          <a:p>
            <a:pPr lvl="3" algn="just"/>
            <a:r>
              <a:rPr lang="en-US" sz="3200" dirty="0" smtClean="0"/>
              <a:t>	Learning is a continuous process, in which essential changes in the learner’s behavior 	are brought due to experiences, be it direct or indirect. However, learning does not 	necessarily mean improvement or development of the individual in the right direction. It is 	characterized by:</a:t>
            </a:r>
          </a:p>
          <a:p>
            <a:endParaRPr lang="en-US" sz="3200" dirty="0" smtClean="0"/>
          </a:p>
          <a:p>
            <a:pPr marL="3429000" lvl="6" indent="-330200">
              <a:buFont typeface="Arial" pitchFamily="34" charset="0"/>
              <a:buChar char="•"/>
            </a:pPr>
            <a:r>
              <a:rPr lang="en-US" sz="3200" b="1" dirty="0" smtClean="0">
                <a:solidFill>
                  <a:srgbClr val="0070C0"/>
                </a:solidFill>
              </a:rPr>
              <a:t>Universal process.</a:t>
            </a:r>
          </a:p>
          <a:p>
            <a:pPr marL="3429000" lvl="3" indent="-330200">
              <a:buFont typeface="Arial" pitchFamily="34" charset="0"/>
              <a:buChar char="•"/>
            </a:pPr>
            <a:r>
              <a:rPr lang="en-US" sz="3200" b="1" dirty="0" smtClean="0">
                <a:solidFill>
                  <a:srgbClr val="0070C0"/>
                </a:solidFill>
              </a:rPr>
              <a:t>Changes in behavior due to learning is relatively permanent.</a:t>
            </a:r>
          </a:p>
          <a:p>
            <a:pPr marL="3429000" lvl="3" indent="-330200">
              <a:buFont typeface="Arial" pitchFamily="34" charset="0"/>
              <a:buChar char="•"/>
            </a:pPr>
            <a:r>
              <a:rPr lang="en-US" sz="3200" b="1" dirty="0" smtClean="0">
                <a:solidFill>
                  <a:srgbClr val="0070C0"/>
                </a:solidFill>
              </a:rPr>
              <a:t>Purposive and goal-directed.</a:t>
            </a:r>
          </a:p>
          <a:p>
            <a:pPr marL="3429000" lvl="3" indent="-330200">
              <a:buFont typeface="Arial" pitchFamily="34" charset="0"/>
              <a:buChar char="•"/>
            </a:pPr>
            <a:r>
              <a:rPr lang="en-US" sz="3200" b="1" dirty="0" smtClean="0">
                <a:solidFill>
                  <a:srgbClr val="0070C0"/>
                </a:solidFill>
              </a:rPr>
              <a:t>Encompasses resetting of experiences.</a:t>
            </a:r>
          </a:p>
          <a:p>
            <a:pPr marL="3429000" lvl="3" indent="-330200">
              <a:buFont typeface="Arial" pitchFamily="34" charset="0"/>
              <a:buChar char="•"/>
            </a:pPr>
            <a:r>
              <a:rPr lang="en-US" sz="3200" b="1" dirty="0" smtClean="0">
                <a:solidFill>
                  <a:srgbClr val="0070C0"/>
                </a:solidFill>
              </a:rPr>
              <a:t>Product of activity and circumstances.</a:t>
            </a:r>
          </a:p>
          <a:p>
            <a:pPr marL="3429000" lvl="3" indent="-330200">
              <a:buFont typeface="Arial" pitchFamily="34" charset="0"/>
              <a:buChar char="•"/>
            </a:pPr>
            <a:r>
              <a:rPr lang="en-US" sz="3200" b="1" dirty="0" smtClean="0">
                <a:solidFill>
                  <a:srgbClr val="0070C0"/>
                </a:solidFill>
              </a:rPr>
              <a:t>Transferable from one situation to another.</a:t>
            </a:r>
          </a:p>
          <a:p>
            <a:pPr marL="3429000" lvl="3" indent="-330200">
              <a:buFont typeface="Arial" pitchFamily="34" charset="0"/>
              <a:buChar char="•"/>
            </a:pPr>
            <a:r>
              <a:rPr lang="en-US" sz="3200" b="1" dirty="0" smtClean="0">
                <a:solidFill>
                  <a:srgbClr val="0070C0"/>
                </a:solidFill>
              </a:rPr>
              <a:t>Brings intended change in behavior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P\Desktop\ChatGPT Image Jun 8, 2026, 01_10_37 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04100" cy="113093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78100" y="2225675"/>
            <a:ext cx="17526000" cy="6894195"/>
          </a:xfrm>
          <a:prstGeom prst="rect">
            <a:avLst/>
          </a:prstGeom>
        </p:spPr>
        <p:txBody>
          <a:bodyPr wrap="square">
            <a:spAutoFit/>
          </a:bodyPr>
          <a:lstStyle/>
          <a:p>
            <a:r>
              <a:rPr lang="as-IN" sz="3600" b="1" dirty="0" smtClean="0"/>
              <a:t>শিখন কী</a:t>
            </a:r>
            <a:r>
              <a:rPr lang="en-US" sz="3600" b="1" dirty="0"/>
              <a:t>?</a:t>
            </a:r>
            <a:endParaRPr lang="en-US" sz="3600" b="1" dirty="0" smtClean="0"/>
          </a:p>
          <a:p>
            <a:endParaRPr lang="as-IN" sz="2800" dirty="0" smtClean="0"/>
          </a:p>
          <a:p>
            <a:r>
              <a:rPr lang="as-IN" sz="2800" b="1" dirty="0" smtClean="0">
                <a:solidFill>
                  <a:srgbClr val="0070C0"/>
                </a:solidFill>
                <a:latin typeface="KhooaiMJ" pitchFamily="2" charset="0"/>
              </a:rPr>
              <a:t>শিখন একটি অবিচ্ছিন্ন প্রক্রিয়া, যেখানে প্রত্যক্ষ বা পরোক্ষ অভিজ্ঞতার ফলে শিক্ষার্থীর আচরণে অপরিহার্য পরিবর্তন আসে। তবে, শিখন মানেই যে ব্যক্তির সঠিক দিকে উন্নতি বা বিকাশ ঘটবে, তা নয়। এর বৈশিষ্ট্যগুলো </a:t>
            </a:r>
            <a:r>
              <a:rPr lang="en-US" sz="2800" b="1" dirty="0" smtClean="0">
                <a:solidFill>
                  <a:srgbClr val="0070C0"/>
                </a:solidFill>
                <a:latin typeface="KhooaiMJ" pitchFamily="2" charset="0"/>
              </a:rPr>
              <a:t>----</a:t>
            </a:r>
            <a:endParaRPr lang="as-IN" sz="2800" b="1" dirty="0" smtClean="0">
              <a:solidFill>
                <a:srgbClr val="0070C0"/>
              </a:solidFill>
              <a:latin typeface="KhooaiMJ" pitchFamily="2" charset="0"/>
            </a:endParaRPr>
          </a:p>
          <a:p>
            <a:pPr marL="3479800" indent="-457200">
              <a:lnSpc>
                <a:spcPct val="150000"/>
              </a:lnSpc>
              <a:buFont typeface="Arial" pitchFamily="34" charset="0"/>
              <a:buChar char="•"/>
            </a:pPr>
            <a:r>
              <a:rPr lang="as-IN" sz="2800" b="1" dirty="0" smtClean="0">
                <a:solidFill>
                  <a:srgbClr val="002060"/>
                </a:solidFill>
                <a:latin typeface="KhooaiMJ" pitchFamily="2" charset="0"/>
              </a:rPr>
              <a:t>এটি একটি সার্বজনীন প্রক্রিয়া।</a:t>
            </a:r>
            <a:endParaRPr lang="en-US" sz="2800" b="1" dirty="0" smtClean="0">
              <a:solidFill>
                <a:srgbClr val="002060"/>
              </a:solidFill>
              <a:latin typeface="KhooaiMJ" pitchFamily="2" charset="0"/>
            </a:endParaRPr>
          </a:p>
          <a:p>
            <a:pPr marL="3479800" indent="-457200">
              <a:lnSpc>
                <a:spcPct val="150000"/>
              </a:lnSpc>
              <a:buFont typeface="Arial" pitchFamily="34" charset="0"/>
              <a:buChar char="•"/>
            </a:pPr>
            <a:r>
              <a:rPr lang="en-US" sz="2800" b="1" dirty="0" err="1" smtClean="0">
                <a:solidFill>
                  <a:srgbClr val="002060"/>
                </a:solidFill>
                <a:latin typeface="KhooaiMJ" pitchFamily="2" charset="0"/>
              </a:rPr>
              <a:t>শি</a:t>
            </a:r>
            <a:r>
              <a:rPr lang="as-IN" sz="2800" b="1" dirty="0" smtClean="0">
                <a:solidFill>
                  <a:srgbClr val="002060"/>
                </a:solidFill>
                <a:latin typeface="KhooaiMJ" pitchFamily="2" charset="0"/>
              </a:rPr>
              <a:t>খনের ফলে আচরণে যে পরিবর্তন আসে তা তুলনামূলকভাবে স্থায়ী।</a:t>
            </a:r>
            <a:endParaRPr lang="en-US" sz="2800" b="1" dirty="0" smtClean="0">
              <a:solidFill>
                <a:srgbClr val="002060"/>
              </a:solidFill>
              <a:latin typeface="KhooaiMJ" pitchFamily="2" charset="0"/>
            </a:endParaRPr>
          </a:p>
          <a:p>
            <a:pPr marL="3479800" indent="-457200">
              <a:lnSpc>
                <a:spcPct val="150000"/>
              </a:lnSpc>
              <a:buFont typeface="Arial" pitchFamily="34" charset="0"/>
              <a:buChar char="•"/>
            </a:pPr>
            <a:r>
              <a:rPr lang="as-IN" sz="2800" b="1" dirty="0" smtClean="0">
                <a:solidFill>
                  <a:srgbClr val="002060"/>
                </a:solidFill>
                <a:latin typeface="KhooaiMJ" pitchFamily="2" charset="0"/>
              </a:rPr>
              <a:t>এটি উদ্দেশ্যমূলক এবং লক্ষ্য-নির্দেশিত।</a:t>
            </a:r>
            <a:endParaRPr lang="en-US" sz="2800" b="1" dirty="0" smtClean="0">
              <a:solidFill>
                <a:srgbClr val="002060"/>
              </a:solidFill>
              <a:latin typeface="KhooaiMJ" pitchFamily="2" charset="0"/>
            </a:endParaRPr>
          </a:p>
          <a:p>
            <a:pPr marL="3479800" indent="-457200">
              <a:lnSpc>
                <a:spcPct val="150000"/>
              </a:lnSpc>
              <a:buFont typeface="Arial" pitchFamily="34" charset="0"/>
              <a:buChar char="•"/>
            </a:pPr>
            <a:r>
              <a:rPr lang="as-IN" sz="2800" b="1" dirty="0" smtClean="0">
                <a:solidFill>
                  <a:srgbClr val="002060"/>
                </a:solidFill>
                <a:latin typeface="KhooaiMJ" pitchFamily="2" charset="0"/>
              </a:rPr>
              <a:t>এর মধ্যে অভিজ্ঞতার পুনর্বিন্যাস অন্তর্ভুক্ত।</a:t>
            </a:r>
            <a:endParaRPr lang="en-US" sz="2800" b="1" dirty="0" smtClean="0">
              <a:solidFill>
                <a:srgbClr val="002060"/>
              </a:solidFill>
              <a:latin typeface="KhooaiMJ" pitchFamily="2" charset="0"/>
            </a:endParaRPr>
          </a:p>
          <a:p>
            <a:pPr marL="3479800" indent="-457200">
              <a:lnSpc>
                <a:spcPct val="150000"/>
              </a:lnSpc>
              <a:buFont typeface="Arial" pitchFamily="34" charset="0"/>
              <a:buChar char="•"/>
            </a:pPr>
            <a:r>
              <a:rPr lang="as-IN" sz="2800" b="1" dirty="0" smtClean="0">
                <a:solidFill>
                  <a:srgbClr val="002060"/>
                </a:solidFill>
                <a:latin typeface="KhooaiMJ" pitchFamily="2" charset="0"/>
              </a:rPr>
              <a:t>এটি কার্যকলাপ এবং পরিস্থিতির ফল।</a:t>
            </a:r>
            <a:endParaRPr lang="en-US" sz="2800" b="1" dirty="0" smtClean="0">
              <a:solidFill>
                <a:srgbClr val="002060"/>
              </a:solidFill>
              <a:latin typeface="KhooaiMJ" pitchFamily="2" charset="0"/>
            </a:endParaRPr>
          </a:p>
          <a:p>
            <a:pPr marL="3479800" indent="-457200">
              <a:lnSpc>
                <a:spcPct val="150000"/>
              </a:lnSpc>
              <a:buFont typeface="Arial" pitchFamily="34" charset="0"/>
              <a:buChar char="•"/>
            </a:pPr>
            <a:r>
              <a:rPr lang="as-IN" sz="2800" b="1" dirty="0" smtClean="0">
                <a:solidFill>
                  <a:srgbClr val="002060"/>
                </a:solidFill>
                <a:latin typeface="KhooaiMJ" pitchFamily="2" charset="0"/>
              </a:rPr>
              <a:t>এক পরিস্থিতি থেকে অন্য পরিস্থিতিতে স্থানান্তরযোগ্য।</a:t>
            </a:r>
            <a:endParaRPr lang="en-US" sz="2800" b="1" dirty="0" smtClean="0">
              <a:solidFill>
                <a:srgbClr val="002060"/>
              </a:solidFill>
              <a:latin typeface="KhooaiMJ" pitchFamily="2" charset="0"/>
            </a:endParaRPr>
          </a:p>
          <a:p>
            <a:pPr marL="3479800" indent="-457200">
              <a:lnSpc>
                <a:spcPct val="150000"/>
              </a:lnSpc>
              <a:buFont typeface="Arial" pitchFamily="34" charset="0"/>
              <a:buChar char="•"/>
            </a:pPr>
            <a:r>
              <a:rPr lang="as-IN" sz="2800" b="1" dirty="0" smtClean="0">
                <a:solidFill>
                  <a:srgbClr val="002060"/>
                </a:solidFill>
                <a:latin typeface="KhooaiMJ" pitchFamily="2" charset="0"/>
              </a:rPr>
              <a:t>এটি আচরণে উদ্দিষ্ট পরিবর্তন নিয়ে আসে।</a:t>
            </a:r>
          </a:p>
        </p:txBody>
      </p:sp>
    </p:spTree>
    <p:extLst>
      <p:ext uri="{BB962C8B-B14F-4D97-AF65-F5344CB8AC3E}">
        <p14:creationId xmlns:p14="http://schemas.microsoft.com/office/powerpoint/2010/main" val="200985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P\Desktop\ChatGPT Image Jun 8, 2026, 01_10_37 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04100" cy="113093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64175" y="4587875"/>
            <a:ext cx="13716000" cy="2554545"/>
          </a:xfrm>
          <a:prstGeom prst="rect">
            <a:avLst/>
          </a:prstGeom>
        </p:spPr>
        <p:txBody>
          <a:bodyPr wrap="square">
            <a:spAutoFit/>
          </a:bodyPr>
          <a:lstStyle/>
          <a:p>
            <a:pPr marL="571500" indent="-571500">
              <a:buFont typeface="Wingdings" pitchFamily="2" charset="2"/>
              <a:buChar char="ü"/>
            </a:pPr>
            <a:r>
              <a:rPr lang="en-US" sz="4000" dirty="0" smtClean="0">
                <a:solidFill>
                  <a:schemeClr val="tx1"/>
                </a:solidFill>
              </a:rPr>
              <a:t>Explain the characteristics of effective teaching. </a:t>
            </a:r>
          </a:p>
          <a:p>
            <a:pPr marL="571500" indent="-571500">
              <a:buFont typeface="Wingdings" pitchFamily="2" charset="2"/>
              <a:buChar char="ü"/>
            </a:pPr>
            <a:r>
              <a:rPr lang="en-US" sz="4000" dirty="0" smtClean="0">
                <a:solidFill>
                  <a:schemeClr val="tx1"/>
                </a:solidFill>
              </a:rPr>
              <a:t>Describe the importance of learner-centered strategies. </a:t>
            </a:r>
          </a:p>
          <a:p>
            <a:pPr marL="571500" indent="-571500">
              <a:buFont typeface="Wingdings" pitchFamily="2" charset="2"/>
              <a:buChar char="ü"/>
            </a:pPr>
            <a:r>
              <a:rPr lang="en-US" sz="4000" dirty="0" smtClean="0">
                <a:solidFill>
                  <a:schemeClr val="tx1"/>
                </a:solidFill>
              </a:rPr>
              <a:t>Apply practical instructional strategies that can be used in the classroom.</a:t>
            </a:r>
            <a:endParaRPr lang="en-US" sz="4000" dirty="0">
              <a:solidFill>
                <a:schemeClr val="tx1"/>
              </a:solidFill>
            </a:endParaRPr>
          </a:p>
        </p:txBody>
      </p:sp>
      <p:sp>
        <p:nvSpPr>
          <p:cNvPr id="4" name="Rectangle 3"/>
          <p:cNvSpPr/>
          <p:nvPr/>
        </p:nvSpPr>
        <p:spPr>
          <a:xfrm>
            <a:off x="2282825" y="3010306"/>
            <a:ext cx="14614898" cy="769441"/>
          </a:xfrm>
          <a:prstGeom prst="rect">
            <a:avLst/>
          </a:prstGeom>
        </p:spPr>
        <p:txBody>
          <a:bodyPr wrap="none">
            <a:spAutoFit/>
          </a:bodyPr>
          <a:lstStyle/>
          <a:p>
            <a:r>
              <a:rPr lang="en-US" sz="4400" b="1" dirty="0" smtClean="0">
                <a:solidFill>
                  <a:srgbClr val="C00000"/>
                </a:solidFill>
              </a:rPr>
              <a:t>At the end of this session, participants will be able to:</a:t>
            </a:r>
          </a:p>
        </p:txBody>
      </p:sp>
    </p:spTree>
    <p:extLst>
      <p:ext uri="{BB962C8B-B14F-4D97-AF65-F5344CB8AC3E}">
        <p14:creationId xmlns:p14="http://schemas.microsoft.com/office/powerpoint/2010/main" val="1893422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C:\Users\HP\Desktop\ChatGPT Image Jun 8, 2026, 01_10_37 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104100" cy="113093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65250" y="1844675"/>
            <a:ext cx="9375775" cy="8710077"/>
          </a:xfrm>
          <a:prstGeom prst="rect">
            <a:avLst/>
          </a:prstGeom>
        </p:spPr>
        <p:txBody>
          <a:bodyPr wrap="square">
            <a:spAutoFit/>
          </a:bodyPr>
          <a:lstStyle/>
          <a:p>
            <a:pPr algn="just"/>
            <a:r>
              <a:rPr lang="en-US" sz="2800" b="1" dirty="0" smtClean="0">
                <a:solidFill>
                  <a:srgbClr val="0070C0"/>
                </a:solidFill>
              </a:rPr>
              <a:t>Active Learning is one in which interactive methods are used which improves learning by allowing the learners to participate in the process.</a:t>
            </a:r>
          </a:p>
          <a:p>
            <a:pPr algn="l"/>
            <a:endParaRPr lang="en-US" sz="2800" b="1" dirty="0" smtClean="0">
              <a:solidFill>
                <a:srgbClr val="0070C0"/>
              </a:solidFill>
            </a:endParaRPr>
          </a:p>
          <a:p>
            <a:pPr algn="l"/>
            <a:r>
              <a:rPr lang="en-US" sz="2800" b="1" dirty="0" smtClean="0">
                <a:solidFill>
                  <a:srgbClr val="0070C0"/>
                </a:solidFill>
              </a:rPr>
              <a:t>passive learning is one in which the students are held accountable for grasping all that is presented to them.</a:t>
            </a:r>
          </a:p>
          <a:p>
            <a:endParaRPr lang="en-US" sz="2800" b="1" dirty="0" smtClean="0">
              <a:solidFill>
                <a:srgbClr val="0070C0"/>
              </a:solidFill>
            </a:endParaRPr>
          </a:p>
          <a:p>
            <a:r>
              <a:rPr lang="en-US" sz="2800" b="1" dirty="0" smtClean="0">
                <a:solidFill>
                  <a:srgbClr val="0070C0"/>
                </a:solidFill>
              </a:rPr>
              <a:t>While </a:t>
            </a:r>
            <a:r>
              <a:rPr lang="en-US" sz="2800" b="1" dirty="0">
                <a:solidFill>
                  <a:srgbClr val="0070C0"/>
                </a:solidFill>
              </a:rPr>
              <a:t>in passive learning you have to wait for the direction, instruction or information from the instructor to be given to you, </a:t>
            </a:r>
            <a:endParaRPr lang="en-US" sz="2800" b="1" dirty="0" smtClean="0">
              <a:solidFill>
                <a:srgbClr val="0070C0"/>
              </a:solidFill>
            </a:endParaRPr>
          </a:p>
          <a:p>
            <a:endParaRPr lang="en-US" sz="2800" b="1" dirty="0" smtClean="0">
              <a:solidFill>
                <a:srgbClr val="0070C0"/>
              </a:solidFill>
            </a:endParaRPr>
          </a:p>
          <a:p>
            <a:r>
              <a:rPr lang="en-US" sz="2800" b="1" dirty="0" smtClean="0">
                <a:solidFill>
                  <a:srgbClr val="0070C0"/>
                </a:solidFill>
              </a:rPr>
              <a:t>in </a:t>
            </a:r>
            <a:r>
              <a:rPr lang="en-US" sz="2800" b="1" dirty="0">
                <a:solidFill>
                  <a:srgbClr val="0070C0"/>
                </a:solidFill>
              </a:rPr>
              <a:t>active learning you look for different methods to increase your involvement in the learning process</a:t>
            </a:r>
            <a:r>
              <a:rPr lang="en-US" sz="2800" b="1" dirty="0" smtClean="0">
                <a:solidFill>
                  <a:srgbClr val="0070C0"/>
                </a:solidFill>
              </a:rPr>
              <a:t>.</a:t>
            </a:r>
          </a:p>
          <a:p>
            <a:endParaRPr lang="en-US" sz="2800" b="1" dirty="0">
              <a:solidFill>
                <a:srgbClr val="0070C0"/>
              </a:solidFill>
            </a:endParaRPr>
          </a:p>
          <a:p>
            <a:r>
              <a:rPr lang="en-US" sz="2800" b="1" dirty="0" smtClean="0">
                <a:solidFill>
                  <a:srgbClr val="0070C0"/>
                </a:solidFill>
              </a:rPr>
              <a:t>in </a:t>
            </a:r>
            <a:r>
              <a:rPr lang="en-US" sz="2800" b="1" dirty="0">
                <a:solidFill>
                  <a:srgbClr val="0070C0"/>
                </a:solidFill>
              </a:rPr>
              <a:t>passive learning, information is provided to you and you simply do as per the instructions given to you, be it written or spoken. </a:t>
            </a:r>
            <a:endParaRPr lang="en-US" sz="2800" b="1" dirty="0" smtClean="0">
              <a:solidFill>
                <a:srgbClr val="0070C0"/>
              </a:solidFill>
            </a:endParaRPr>
          </a:p>
          <a:p>
            <a:endParaRPr lang="en-US" sz="2800" b="1" dirty="0">
              <a:solidFill>
                <a:srgbClr val="0070C0"/>
              </a:solidFill>
            </a:endParaRPr>
          </a:p>
          <a:p>
            <a:r>
              <a:rPr lang="en-US" sz="2800" b="1" dirty="0" smtClean="0">
                <a:solidFill>
                  <a:srgbClr val="0070C0"/>
                </a:solidFill>
              </a:rPr>
              <a:t>in </a:t>
            </a:r>
            <a:r>
              <a:rPr lang="en-US" sz="2800" b="1" dirty="0">
                <a:solidFill>
                  <a:srgbClr val="0070C0"/>
                </a:solidFill>
              </a:rPr>
              <a:t>active learning, you participate in the learning process wholly</a:t>
            </a:r>
            <a:r>
              <a:rPr lang="en-US" sz="2800" b="1" dirty="0" smtClean="0">
                <a:solidFill>
                  <a:srgbClr val="0070C0"/>
                </a:solidFill>
              </a:rPr>
              <a:t>.</a:t>
            </a:r>
          </a:p>
        </p:txBody>
      </p:sp>
      <p:sp>
        <p:nvSpPr>
          <p:cNvPr id="3" name="Rectangle 2"/>
          <p:cNvSpPr/>
          <p:nvPr/>
        </p:nvSpPr>
        <p:spPr>
          <a:xfrm>
            <a:off x="10966450" y="1844675"/>
            <a:ext cx="8229600" cy="8710077"/>
          </a:xfrm>
          <a:prstGeom prst="rect">
            <a:avLst/>
          </a:prstGeom>
        </p:spPr>
        <p:txBody>
          <a:bodyPr wrap="square">
            <a:spAutoFit/>
          </a:bodyPr>
          <a:lstStyle/>
          <a:p>
            <a:pPr algn="just"/>
            <a:r>
              <a:rPr lang="as-IN" sz="2800" b="1" dirty="0" smtClean="0">
                <a:solidFill>
                  <a:schemeClr val="tx1"/>
                </a:solidFill>
                <a:latin typeface="Nikosh" pitchFamily="2" charset="0"/>
                <a:cs typeface="Nikosh" pitchFamily="2" charset="0"/>
              </a:rPr>
              <a:t>সক্রি</a:t>
            </a:r>
            <a:r>
              <a:rPr lang="en-US" sz="2800" b="1" dirty="0" smtClean="0">
                <a:solidFill>
                  <a:schemeClr val="tx1"/>
                </a:solidFill>
                <a:latin typeface="Nikosh" pitchFamily="2" charset="0"/>
                <a:cs typeface="Nikosh" pitchFamily="2" charset="0"/>
              </a:rPr>
              <a:t>য়</a:t>
            </a:r>
            <a:r>
              <a:rPr lang="as-IN" sz="2800" b="1" dirty="0" smtClean="0">
                <a:solidFill>
                  <a:schemeClr val="tx1"/>
                </a:solidFill>
                <a:latin typeface="Nikosh" pitchFamily="2" charset="0"/>
                <a:cs typeface="Nikosh" pitchFamily="2" charset="0"/>
              </a:rPr>
              <a:t> শিখন হলো এমন একটি পদ্ধতি যেখানে পারস্পরিক ক্রি</a:t>
            </a:r>
            <a:r>
              <a:rPr lang="en-US" sz="2800" b="1" dirty="0" err="1" smtClean="0">
                <a:solidFill>
                  <a:schemeClr val="tx1"/>
                </a:solidFill>
                <a:latin typeface="Nikosh" pitchFamily="2" charset="0"/>
                <a:cs typeface="Nikosh" pitchFamily="2" charset="0"/>
              </a:rPr>
              <a:t>য়া</a:t>
            </a:r>
            <a:r>
              <a:rPr lang="as-IN" sz="2800" b="1" dirty="0" smtClean="0">
                <a:solidFill>
                  <a:schemeClr val="tx1"/>
                </a:solidFill>
                <a:latin typeface="Nikosh" pitchFamily="2" charset="0"/>
                <a:cs typeface="Nikosh" pitchFamily="2" charset="0"/>
              </a:rPr>
              <a:t>শীল কৌশল ব্যবহার করা হ</a:t>
            </a:r>
            <a:r>
              <a:rPr lang="en-US" sz="2800" b="1" dirty="0" smtClean="0">
                <a:solidFill>
                  <a:schemeClr val="tx1"/>
                </a:solidFill>
                <a:latin typeface="Nikosh" pitchFamily="2" charset="0"/>
                <a:cs typeface="Nikosh" pitchFamily="2" charset="0"/>
              </a:rPr>
              <a:t>য়</a:t>
            </a:r>
            <a:r>
              <a:rPr lang="as-IN" sz="2800" b="1" dirty="0" smtClean="0">
                <a:solidFill>
                  <a:schemeClr val="tx1"/>
                </a:solidFill>
                <a:latin typeface="Nikosh" pitchFamily="2" charset="0"/>
                <a:cs typeface="Nikosh" pitchFamily="2" charset="0"/>
              </a:rPr>
              <a:t> যা শিক্ষার্থীদের প্রক্রি</a:t>
            </a:r>
            <a:r>
              <a:rPr lang="en-US" sz="2800" b="1" dirty="0" err="1" smtClean="0">
                <a:solidFill>
                  <a:schemeClr val="tx1"/>
                </a:solidFill>
                <a:latin typeface="Nikosh" pitchFamily="2" charset="0"/>
                <a:cs typeface="Nikosh" pitchFamily="2" charset="0"/>
              </a:rPr>
              <a:t>য়ায়</a:t>
            </a:r>
            <a:r>
              <a:rPr lang="as-IN" sz="2800" b="1" dirty="0" smtClean="0">
                <a:solidFill>
                  <a:schemeClr val="tx1"/>
                </a:solidFill>
                <a:latin typeface="Nikosh" pitchFamily="2" charset="0"/>
                <a:cs typeface="Nikosh" pitchFamily="2" charset="0"/>
              </a:rPr>
              <a:t> অংশগ্রহণের সুযোগ দি</a:t>
            </a:r>
            <a:r>
              <a:rPr lang="en-US" sz="2800" b="1" dirty="0" err="1" smtClean="0">
                <a:solidFill>
                  <a:schemeClr val="tx1"/>
                </a:solidFill>
                <a:latin typeface="Nikosh" pitchFamily="2" charset="0"/>
                <a:cs typeface="Nikosh" pitchFamily="2" charset="0"/>
              </a:rPr>
              <a:t>য়ে</a:t>
            </a:r>
            <a:r>
              <a:rPr lang="as-IN" sz="2800" b="1" dirty="0" smtClean="0">
                <a:solidFill>
                  <a:schemeClr val="tx1"/>
                </a:solidFill>
                <a:latin typeface="Nikosh" pitchFamily="2" charset="0"/>
                <a:cs typeface="Nikosh" pitchFamily="2" charset="0"/>
              </a:rPr>
              <a:t> তাদের শিখনকে উন্নত করে।</a:t>
            </a:r>
            <a:endParaRPr lang="en-US" sz="2800" b="1" dirty="0" smtClean="0">
              <a:solidFill>
                <a:schemeClr val="tx1"/>
              </a:solidFill>
              <a:latin typeface="Nikosh" pitchFamily="2" charset="0"/>
              <a:cs typeface="Nikosh" pitchFamily="2" charset="0"/>
            </a:endParaRPr>
          </a:p>
          <a:p>
            <a:pPr algn="just"/>
            <a:endParaRPr lang="en-US" sz="2800" b="1" dirty="0" smtClean="0">
              <a:solidFill>
                <a:schemeClr val="tx1"/>
              </a:solidFill>
              <a:latin typeface="Nikosh" pitchFamily="2" charset="0"/>
              <a:cs typeface="Nikosh" pitchFamily="2" charset="0"/>
            </a:endParaRPr>
          </a:p>
          <a:p>
            <a:pPr algn="just"/>
            <a:r>
              <a:rPr lang="as-IN" sz="2800" b="1" dirty="0" smtClean="0">
                <a:solidFill>
                  <a:schemeClr val="tx1"/>
                </a:solidFill>
                <a:latin typeface="Nikosh" pitchFamily="2" charset="0"/>
                <a:cs typeface="Nikosh" pitchFamily="2" charset="0"/>
              </a:rPr>
              <a:t>নিষ্ক্রি</a:t>
            </a:r>
            <a:r>
              <a:rPr lang="en-US" sz="2800" b="1" dirty="0" smtClean="0">
                <a:solidFill>
                  <a:schemeClr val="tx1"/>
                </a:solidFill>
                <a:latin typeface="Nikosh" pitchFamily="2" charset="0"/>
                <a:cs typeface="Nikosh" pitchFamily="2" charset="0"/>
              </a:rPr>
              <a:t>য়</a:t>
            </a:r>
            <a:r>
              <a:rPr lang="as-IN" sz="2800" b="1" dirty="0" smtClean="0">
                <a:solidFill>
                  <a:schemeClr val="tx1"/>
                </a:solidFill>
                <a:latin typeface="Nikosh" pitchFamily="2" charset="0"/>
                <a:cs typeface="Nikosh" pitchFamily="2" charset="0"/>
              </a:rPr>
              <a:t> শিখন হলো এমন একটি পদ্ধতি যেখানে শিক্ষার্থীদের সামনে যা কিছু উপস্থাপন করা হ</a:t>
            </a:r>
            <a:r>
              <a:rPr lang="en-US" sz="2800" b="1" dirty="0" smtClean="0">
                <a:solidFill>
                  <a:schemeClr val="tx1"/>
                </a:solidFill>
                <a:latin typeface="Nikosh" pitchFamily="2" charset="0"/>
                <a:cs typeface="Nikosh" pitchFamily="2" charset="0"/>
              </a:rPr>
              <a:t>য়</a:t>
            </a:r>
            <a:r>
              <a:rPr lang="as-IN" sz="2800" b="1" dirty="0" smtClean="0">
                <a:solidFill>
                  <a:schemeClr val="tx1"/>
                </a:solidFill>
                <a:latin typeface="Nikosh" pitchFamily="2" charset="0"/>
                <a:cs typeface="Nikosh" pitchFamily="2" charset="0"/>
              </a:rPr>
              <a:t> তার সবকিছু </a:t>
            </a:r>
            <a:r>
              <a:rPr lang="en-US" sz="2800" b="1" dirty="0" err="1" smtClean="0">
                <a:solidFill>
                  <a:schemeClr val="tx1"/>
                </a:solidFill>
                <a:latin typeface="Nikosh" pitchFamily="2" charset="0"/>
                <a:cs typeface="Nikosh" pitchFamily="2" charset="0"/>
              </a:rPr>
              <a:t>আয়ত্ত</a:t>
            </a:r>
            <a:r>
              <a:rPr lang="as-IN" sz="2800" b="1" dirty="0" smtClean="0">
                <a:solidFill>
                  <a:schemeClr val="tx1"/>
                </a:solidFill>
                <a:latin typeface="Nikosh" pitchFamily="2" charset="0"/>
                <a:cs typeface="Nikosh" pitchFamily="2" charset="0"/>
              </a:rPr>
              <a:t> করার জন্য তাদেরকেই দা</a:t>
            </a:r>
            <a:r>
              <a:rPr lang="en-US" sz="2800" b="1" dirty="0" smtClean="0">
                <a:solidFill>
                  <a:schemeClr val="tx1"/>
                </a:solidFill>
                <a:latin typeface="Nikosh" pitchFamily="2" charset="0"/>
                <a:cs typeface="Nikosh" pitchFamily="2" charset="0"/>
              </a:rPr>
              <a:t>য়</a:t>
            </a:r>
            <a:r>
              <a:rPr lang="as-IN" sz="2800" b="1" dirty="0" smtClean="0">
                <a:solidFill>
                  <a:schemeClr val="tx1"/>
                </a:solidFill>
                <a:latin typeface="Nikosh" pitchFamily="2" charset="0"/>
                <a:cs typeface="Nikosh" pitchFamily="2" charset="0"/>
              </a:rPr>
              <a:t>বদ্ধ থাকতে হ</a:t>
            </a:r>
            <a:r>
              <a:rPr lang="en-US" sz="2800" b="1" dirty="0" smtClean="0">
                <a:solidFill>
                  <a:schemeClr val="tx1"/>
                </a:solidFill>
                <a:latin typeface="Nikosh" pitchFamily="2" charset="0"/>
                <a:cs typeface="Nikosh" pitchFamily="2" charset="0"/>
              </a:rPr>
              <a:t>য়</a:t>
            </a:r>
            <a:r>
              <a:rPr lang="as-IN" sz="2800" b="1" dirty="0" smtClean="0">
                <a:solidFill>
                  <a:schemeClr val="tx1"/>
                </a:solidFill>
                <a:latin typeface="Nikosh" pitchFamily="2" charset="0"/>
                <a:cs typeface="Nikosh" pitchFamily="2" charset="0"/>
              </a:rPr>
              <a:t>।</a:t>
            </a:r>
            <a:endParaRPr lang="en-US" sz="2800" b="1" dirty="0" smtClean="0">
              <a:solidFill>
                <a:schemeClr val="tx1"/>
              </a:solidFill>
              <a:latin typeface="Nikosh" pitchFamily="2" charset="0"/>
              <a:cs typeface="Nikosh" pitchFamily="2" charset="0"/>
            </a:endParaRPr>
          </a:p>
          <a:p>
            <a:pPr algn="just"/>
            <a:endParaRPr lang="en-US" sz="2800" b="1" dirty="0" smtClean="0">
              <a:solidFill>
                <a:schemeClr val="tx1"/>
              </a:solidFill>
              <a:latin typeface="Nikosh" pitchFamily="2" charset="0"/>
              <a:cs typeface="Nikosh" pitchFamily="2" charset="0"/>
            </a:endParaRPr>
          </a:p>
          <a:p>
            <a:pPr algn="just"/>
            <a:r>
              <a:rPr lang="en-US" sz="2800" b="1" dirty="0" err="1" smtClean="0">
                <a:solidFill>
                  <a:schemeClr val="tx1"/>
                </a:solidFill>
                <a:latin typeface="Nikosh" pitchFamily="2" charset="0"/>
                <a:cs typeface="Nikosh" pitchFamily="2" charset="0"/>
              </a:rPr>
              <a:t>নিষ্ক্রিয়</a:t>
            </a:r>
            <a:r>
              <a:rPr lang="en-US" sz="2800" b="1" dirty="0" smtClean="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শিক্ষণে</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আপনাকে</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প্রশিক্ষকের</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কাছ</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থেকে</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নির্দেশনা</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নির্দেশ</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বা</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তথ্য</a:t>
            </a:r>
            <a:r>
              <a:rPr lang="en-US" sz="2800" b="1" dirty="0">
                <a:solidFill>
                  <a:schemeClr val="tx1"/>
                </a:solidFill>
                <a:latin typeface="Nikosh" pitchFamily="2" charset="0"/>
                <a:cs typeface="Nikosh" pitchFamily="2" charset="0"/>
              </a:rPr>
              <a:t> </a:t>
            </a:r>
            <a:r>
              <a:rPr lang="en-US" sz="2800" b="1" dirty="0" err="1" smtClean="0">
                <a:solidFill>
                  <a:schemeClr val="tx1"/>
                </a:solidFill>
                <a:latin typeface="Nikosh" pitchFamily="2" charset="0"/>
                <a:cs typeface="Nikosh" pitchFamily="2" charset="0"/>
              </a:rPr>
              <a:t>পাওয়ার</a:t>
            </a:r>
            <a:r>
              <a:rPr lang="en-US" sz="2800" b="1" dirty="0" smtClean="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জন্য</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অপেক্ষা</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করতে</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হয়</a:t>
            </a:r>
            <a:endParaRPr lang="en-US" sz="2800" b="1" dirty="0">
              <a:solidFill>
                <a:schemeClr val="tx1"/>
              </a:solidFill>
              <a:latin typeface="Nikosh" pitchFamily="2" charset="0"/>
              <a:cs typeface="Nikosh" pitchFamily="2" charset="0"/>
            </a:endParaRPr>
          </a:p>
          <a:p>
            <a:pPr algn="just"/>
            <a:r>
              <a:rPr lang="en-US" sz="2800" b="1" dirty="0">
                <a:solidFill>
                  <a:schemeClr val="tx1"/>
                </a:solidFill>
                <a:latin typeface="Nikosh" pitchFamily="2" charset="0"/>
                <a:cs typeface="Nikosh" pitchFamily="2" charset="0"/>
              </a:rPr>
              <a:t> </a:t>
            </a:r>
          </a:p>
          <a:p>
            <a:pPr algn="just"/>
            <a:r>
              <a:rPr lang="en-US" sz="2800" b="1" dirty="0" err="1" smtClean="0">
                <a:solidFill>
                  <a:schemeClr val="tx1"/>
                </a:solidFill>
                <a:latin typeface="Nikosh" pitchFamily="2" charset="0"/>
                <a:cs typeface="Nikosh" pitchFamily="2" charset="0"/>
              </a:rPr>
              <a:t>সক্রিয়</a:t>
            </a:r>
            <a:r>
              <a:rPr lang="en-US" sz="2800" b="1" dirty="0" smtClean="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শিক্ষণে</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আপনি</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শেখার</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প্রক্রিয়ায়</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আপনার</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সম্পৃক্ততা</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বাড়ানোর</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জন্য</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বিভিন্ন</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পদ্ধতি</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খোঁজেন</a:t>
            </a:r>
            <a:r>
              <a:rPr lang="en-US" sz="2800" b="1" dirty="0">
                <a:solidFill>
                  <a:schemeClr val="tx1"/>
                </a:solidFill>
                <a:latin typeface="Nikosh" pitchFamily="2" charset="0"/>
                <a:cs typeface="Nikosh" pitchFamily="2" charset="0"/>
              </a:rPr>
              <a:t>।</a:t>
            </a:r>
          </a:p>
          <a:p>
            <a:pPr algn="just"/>
            <a:r>
              <a:rPr lang="en-US" sz="2800" b="1" dirty="0">
                <a:solidFill>
                  <a:schemeClr val="tx1"/>
                </a:solidFill>
                <a:latin typeface="Nikosh" pitchFamily="2" charset="0"/>
                <a:cs typeface="Nikosh" pitchFamily="2" charset="0"/>
              </a:rPr>
              <a:t> </a:t>
            </a:r>
          </a:p>
          <a:p>
            <a:pPr algn="just"/>
            <a:r>
              <a:rPr lang="en-US" sz="2800" b="1" dirty="0" err="1" smtClean="0">
                <a:solidFill>
                  <a:schemeClr val="tx1"/>
                </a:solidFill>
                <a:latin typeface="Nikosh" pitchFamily="2" charset="0"/>
                <a:cs typeface="Nikosh" pitchFamily="2" charset="0"/>
              </a:rPr>
              <a:t>নিষ্ক্রিয়</a:t>
            </a:r>
            <a:r>
              <a:rPr lang="en-US" sz="2800" b="1" dirty="0" smtClean="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শিক্ষণে</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আপনাকে</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তথ্য</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দেওয়া</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হয়</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এবং</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আপনি</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কেবল</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সেই</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লিখিত</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বা</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মৌখিক</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নির্দেশ</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অনুযায়ী</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কাজ</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করেন</a:t>
            </a:r>
            <a:r>
              <a:rPr lang="en-US" sz="2800" b="1" dirty="0">
                <a:solidFill>
                  <a:schemeClr val="tx1"/>
                </a:solidFill>
                <a:latin typeface="Nikosh" pitchFamily="2" charset="0"/>
                <a:cs typeface="Nikosh" pitchFamily="2" charset="0"/>
              </a:rPr>
              <a:t>।</a:t>
            </a:r>
          </a:p>
          <a:p>
            <a:pPr algn="just"/>
            <a:r>
              <a:rPr lang="en-US" sz="2800" b="1" dirty="0">
                <a:solidFill>
                  <a:schemeClr val="tx1"/>
                </a:solidFill>
                <a:latin typeface="Nikosh" pitchFamily="2" charset="0"/>
                <a:cs typeface="Nikosh" pitchFamily="2" charset="0"/>
              </a:rPr>
              <a:t> </a:t>
            </a:r>
            <a:endParaRPr lang="en-US" sz="2800" b="1" dirty="0" smtClean="0">
              <a:solidFill>
                <a:schemeClr val="tx1"/>
              </a:solidFill>
              <a:latin typeface="Nikosh" pitchFamily="2" charset="0"/>
              <a:cs typeface="Nikosh" pitchFamily="2" charset="0"/>
            </a:endParaRPr>
          </a:p>
          <a:p>
            <a:pPr algn="just"/>
            <a:r>
              <a:rPr lang="en-US" sz="2800" b="1" dirty="0" err="1" smtClean="0">
                <a:solidFill>
                  <a:schemeClr val="tx1"/>
                </a:solidFill>
                <a:latin typeface="Nikosh" pitchFamily="2" charset="0"/>
                <a:cs typeface="Nikosh" pitchFamily="2" charset="0"/>
              </a:rPr>
              <a:t>সক্রিয়</a:t>
            </a:r>
            <a:r>
              <a:rPr lang="en-US" sz="2800" b="1" dirty="0" smtClean="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শিক্ষণে</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আপনি</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শেখার</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প্রক্রিয়ায়</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সম্পূর্ণরূপে</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অংশগ্রহণ</a:t>
            </a:r>
            <a:r>
              <a:rPr lang="en-US" sz="2800" b="1" dirty="0">
                <a:solidFill>
                  <a:schemeClr val="tx1"/>
                </a:solidFill>
                <a:latin typeface="Nikosh" pitchFamily="2" charset="0"/>
                <a:cs typeface="Nikosh" pitchFamily="2" charset="0"/>
              </a:rPr>
              <a:t> </a:t>
            </a:r>
            <a:r>
              <a:rPr lang="en-US" sz="2800" b="1" dirty="0" err="1">
                <a:solidFill>
                  <a:schemeClr val="tx1"/>
                </a:solidFill>
                <a:latin typeface="Nikosh" pitchFamily="2" charset="0"/>
                <a:cs typeface="Nikosh" pitchFamily="2" charset="0"/>
              </a:rPr>
              <a:t>করেন</a:t>
            </a:r>
            <a:r>
              <a:rPr lang="en-US" sz="2800" b="1" dirty="0" smtClean="0">
                <a:solidFill>
                  <a:schemeClr val="tx1"/>
                </a:solidFill>
                <a:latin typeface="Nikosh" pitchFamily="2" charset="0"/>
                <a:cs typeface="Nikosh" pitchFamily="2" charset="0"/>
              </a:rPr>
              <a:t>।</a:t>
            </a:r>
          </a:p>
          <a:p>
            <a:pPr algn="just"/>
            <a:endParaRPr lang="en-US" sz="2800" b="1" dirty="0" smtClean="0">
              <a:solidFill>
                <a:schemeClr val="tx1"/>
              </a:solidFill>
              <a:latin typeface="Nikosh" pitchFamily="2" charset="0"/>
              <a:cs typeface="Nikosh" pitchFamily="2" charset="0"/>
            </a:endParaRPr>
          </a:p>
          <a:p>
            <a:pPr algn="just"/>
            <a:endParaRPr lang="en-US" sz="2800" b="1" dirty="0">
              <a:solidFill>
                <a:schemeClr val="tx1"/>
              </a:solidFill>
            </a:endParaRPr>
          </a:p>
        </p:txBody>
      </p:sp>
    </p:spTree>
    <p:extLst>
      <p:ext uri="{BB962C8B-B14F-4D97-AF65-F5344CB8AC3E}">
        <p14:creationId xmlns:p14="http://schemas.microsoft.com/office/powerpoint/2010/main" val="169652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HP\Desktop\ChatGPT Image Jun 8, 2026, 01_10_37 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926"/>
            <a:ext cx="20104100" cy="113442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9823450" y="1093087"/>
            <a:ext cx="8686800" cy="8766324"/>
            <a:chOff x="10433050" y="1325468"/>
            <a:chExt cx="9671050" cy="7529607"/>
          </a:xfrm>
        </p:grpSpPr>
        <p:graphicFrame>
          <p:nvGraphicFramePr>
            <p:cNvPr id="3" name="Diagram 2"/>
            <p:cNvGraphicFramePr/>
            <p:nvPr>
              <p:extLst>
                <p:ext uri="{D42A27DB-BD31-4B8C-83A1-F6EECF244321}">
                  <p14:modId xmlns:p14="http://schemas.microsoft.com/office/powerpoint/2010/main" val="2495092404"/>
                </p:ext>
              </p:extLst>
            </p:nvPr>
          </p:nvGraphicFramePr>
          <p:xfrm>
            <a:off x="10433050" y="1325468"/>
            <a:ext cx="6542729" cy="7529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3938250" y="1590259"/>
              <a:ext cx="6089650" cy="374342"/>
            </a:xfrm>
            <a:prstGeom prst="rect">
              <a:avLst/>
            </a:prstGeom>
            <a:noFill/>
          </p:spPr>
          <p:txBody>
            <a:bodyPr wrap="square" rtlCol="0">
              <a:spAutoFit/>
            </a:bodyPr>
            <a:lstStyle/>
            <a:p>
              <a:r>
                <a:rPr lang="en-US" sz="2400" b="1" dirty="0" smtClean="0"/>
                <a:t>………………………………..Lecture</a:t>
              </a:r>
              <a:endParaRPr lang="en-US" sz="2400" b="1" dirty="0"/>
            </a:p>
          </p:txBody>
        </p:sp>
        <p:sp>
          <p:nvSpPr>
            <p:cNvPr id="5" name="TextBox 4"/>
            <p:cNvSpPr txBox="1"/>
            <p:nvPr/>
          </p:nvSpPr>
          <p:spPr>
            <a:xfrm>
              <a:off x="14319250" y="2454275"/>
              <a:ext cx="5486399" cy="374342"/>
            </a:xfrm>
            <a:prstGeom prst="rect">
              <a:avLst/>
            </a:prstGeom>
            <a:noFill/>
          </p:spPr>
          <p:txBody>
            <a:bodyPr wrap="square" rtlCol="0">
              <a:spAutoFit/>
            </a:bodyPr>
            <a:lstStyle/>
            <a:p>
              <a:r>
                <a:rPr lang="en-US" sz="2400" b="1" dirty="0" smtClean="0"/>
                <a:t>……………...……….…..Reading</a:t>
              </a:r>
              <a:endParaRPr lang="en-US" sz="2400" b="1" dirty="0"/>
            </a:p>
          </p:txBody>
        </p:sp>
        <p:sp>
          <p:nvSpPr>
            <p:cNvPr id="6" name="TextBox 5"/>
            <p:cNvSpPr txBox="1"/>
            <p:nvPr/>
          </p:nvSpPr>
          <p:spPr>
            <a:xfrm>
              <a:off x="14776450" y="3581954"/>
              <a:ext cx="5327650" cy="374342"/>
            </a:xfrm>
            <a:prstGeom prst="rect">
              <a:avLst/>
            </a:prstGeom>
            <a:noFill/>
          </p:spPr>
          <p:txBody>
            <a:bodyPr wrap="square" rtlCol="0">
              <a:spAutoFit/>
            </a:bodyPr>
            <a:lstStyle/>
            <a:p>
              <a:r>
                <a:rPr lang="en-US" sz="2400" b="1" dirty="0" smtClean="0"/>
                <a:t>………………….Audio-Visual</a:t>
              </a:r>
              <a:endParaRPr lang="en-US" sz="2400" b="1" dirty="0"/>
            </a:p>
          </p:txBody>
        </p:sp>
        <p:sp>
          <p:nvSpPr>
            <p:cNvPr id="7" name="TextBox 6"/>
            <p:cNvSpPr txBox="1"/>
            <p:nvPr/>
          </p:nvSpPr>
          <p:spPr>
            <a:xfrm>
              <a:off x="15233650" y="4587875"/>
              <a:ext cx="4870450" cy="478923"/>
            </a:xfrm>
            <a:prstGeom prst="rect">
              <a:avLst/>
            </a:prstGeom>
            <a:noFill/>
          </p:spPr>
          <p:txBody>
            <a:bodyPr wrap="square" rtlCol="0">
              <a:spAutoFit/>
            </a:bodyPr>
            <a:lstStyle/>
            <a:p>
              <a:r>
                <a:rPr lang="en-US" sz="2400" b="1" dirty="0" smtClean="0"/>
                <a:t>……...……....Demonstration</a:t>
              </a:r>
              <a:endParaRPr lang="en-US" sz="2400" b="1" dirty="0"/>
            </a:p>
          </p:txBody>
        </p:sp>
        <p:sp>
          <p:nvSpPr>
            <p:cNvPr id="8" name="TextBox 7"/>
            <p:cNvSpPr txBox="1"/>
            <p:nvPr/>
          </p:nvSpPr>
          <p:spPr>
            <a:xfrm>
              <a:off x="15690850" y="5583286"/>
              <a:ext cx="4343400" cy="374342"/>
            </a:xfrm>
            <a:prstGeom prst="rect">
              <a:avLst/>
            </a:prstGeom>
            <a:noFill/>
          </p:spPr>
          <p:txBody>
            <a:bodyPr wrap="square" rtlCol="0">
              <a:spAutoFit/>
            </a:bodyPr>
            <a:lstStyle/>
            <a:p>
              <a:r>
                <a:rPr lang="en-US" sz="2400" b="1" dirty="0" smtClean="0"/>
                <a:t>…….……....Discussions</a:t>
              </a:r>
              <a:endParaRPr lang="en-US" sz="2400" b="1" dirty="0"/>
            </a:p>
          </p:txBody>
        </p:sp>
        <p:sp>
          <p:nvSpPr>
            <p:cNvPr id="9" name="TextBox 8"/>
            <p:cNvSpPr txBox="1"/>
            <p:nvPr/>
          </p:nvSpPr>
          <p:spPr>
            <a:xfrm>
              <a:off x="16224249" y="6848062"/>
              <a:ext cx="3879851" cy="478923"/>
            </a:xfrm>
            <a:prstGeom prst="rect">
              <a:avLst/>
            </a:prstGeom>
            <a:noFill/>
          </p:spPr>
          <p:txBody>
            <a:bodyPr wrap="square" rtlCol="0">
              <a:spAutoFit/>
            </a:bodyPr>
            <a:lstStyle/>
            <a:p>
              <a:r>
                <a:rPr lang="en-US" sz="2400" b="1" dirty="0" smtClean="0"/>
                <a:t>………Practice Doing</a:t>
              </a:r>
              <a:endParaRPr lang="en-US" sz="2400" b="1" dirty="0"/>
            </a:p>
          </p:txBody>
        </p:sp>
        <p:sp>
          <p:nvSpPr>
            <p:cNvPr id="10" name="TextBox 9"/>
            <p:cNvSpPr txBox="1"/>
            <p:nvPr/>
          </p:nvSpPr>
          <p:spPr>
            <a:xfrm>
              <a:off x="16757650" y="7954741"/>
              <a:ext cx="3270250" cy="478923"/>
            </a:xfrm>
            <a:prstGeom prst="rect">
              <a:avLst/>
            </a:prstGeom>
            <a:noFill/>
          </p:spPr>
          <p:txBody>
            <a:bodyPr wrap="square" rtlCol="0">
              <a:spAutoFit/>
            </a:bodyPr>
            <a:lstStyle/>
            <a:p>
              <a:r>
                <a:rPr lang="en-US" sz="2400" b="1" dirty="0" smtClean="0"/>
                <a:t>..…..Teach Others</a:t>
              </a:r>
              <a:endParaRPr lang="en-US" sz="2400" b="1" dirty="0"/>
            </a:p>
          </p:txBody>
        </p:sp>
      </p:grpSp>
      <p:pic>
        <p:nvPicPr>
          <p:cNvPr id="7170" name="Picture 2" descr="C:\Users\HP\Desktop\Cone-of-Experience-Illustrations-01-1-768x615-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6482" y="2485210"/>
            <a:ext cx="7270617" cy="7741465"/>
          </a:xfrm>
          <a:prstGeom prst="rect">
            <a:avLst/>
          </a:prstGeom>
          <a:ln>
            <a:noFill/>
          </a:ln>
          <a:effectLst>
            <a:softEdge rad="112500"/>
          </a:effectLst>
        </p:spPr>
      </p:pic>
      <p:sp>
        <p:nvSpPr>
          <p:cNvPr id="14" name="Rectangle 13"/>
          <p:cNvSpPr/>
          <p:nvPr/>
        </p:nvSpPr>
        <p:spPr>
          <a:xfrm>
            <a:off x="450850" y="9921875"/>
            <a:ext cx="13273960" cy="954107"/>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a:spAutoFit/>
          </a:bodyPr>
          <a:lstStyle/>
          <a:p>
            <a:pPr algn="just"/>
            <a:r>
              <a:rPr lang="en-US" sz="2800" b="1" dirty="0">
                <a:solidFill>
                  <a:srgbClr val="FF0000"/>
                </a:solidFill>
              </a:rPr>
              <a:t>The Learning Pyramid was first created by education specialist </a:t>
            </a:r>
            <a:r>
              <a:rPr lang="en-US" sz="2800" b="1" dirty="0">
                <a:solidFill>
                  <a:srgbClr val="FF0000"/>
                </a:solidFill>
                <a:hlinkClick r:id="rId9"/>
              </a:rPr>
              <a:t>Edgar Dale</a:t>
            </a:r>
            <a:r>
              <a:rPr lang="en-US" sz="2800" b="1" dirty="0">
                <a:solidFill>
                  <a:srgbClr val="FF0000"/>
                </a:solidFill>
              </a:rPr>
              <a:t> in </a:t>
            </a:r>
            <a:r>
              <a:rPr lang="en-US" sz="2800" b="1" dirty="0" smtClean="0">
                <a:solidFill>
                  <a:srgbClr val="FF0000"/>
                </a:solidFill>
              </a:rPr>
              <a:t>the 1940s</a:t>
            </a:r>
            <a:r>
              <a:rPr lang="en-US" sz="2800" b="1" dirty="0">
                <a:solidFill>
                  <a:srgbClr val="FF0000"/>
                </a:solidFill>
              </a:rPr>
              <a:t>. In his book “Audio-Visual Methods in Teaching”</a:t>
            </a:r>
          </a:p>
        </p:txBody>
      </p:sp>
      <p:pic>
        <p:nvPicPr>
          <p:cNvPr id="7172" name="Picture 4" descr="C:\Users\HP\Desktop\Screenshot_4.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0450" y="1117349"/>
            <a:ext cx="6515100" cy="17257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817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1004</TotalTime>
  <Words>1004</Words>
  <Application>Microsoft Office PowerPoint</Application>
  <PresentationFormat>Custom</PresentationFormat>
  <Paragraphs>288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HP</dc:creator>
  <cp:lastModifiedBy>HP</cp:lastModifiedBy>
  <cp:revision>80</cp:revision>
  <dcterms:created xsi:type="dcterms:W3CDTF">2026-06-05T13:27:38Z</dcterms:created>
  <dcterms:modified xsi:type="dcterms:W3CDTF">2026-06-08T16:39:04Z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verter">
    <vt:lpwstr>SolidFramework v10.0.19910.1</vt:lpwstr>
  </property>
  <property fmtid="{D5CDD505-2E9C-101B-9397-08002B2CF9AE}" pid="3" name="Created">
    <vt:filetime>2026-06-05T00:00:00Z</vt:filetime>
  </property>
  <property fmtid="{D5CDD505-2E9C-101B-9397-08002B2CF9AE}" pid="4" name="LastSaved">
    <vt:filetime>2026-06-05T00:00:00Z</vt:filetime>
  </property>
</Properties>
</file>