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tmp" ContentType="image/png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76" r:id="rId5"/>
    <p:sldId id="260" r:id="rId6"/>
    <p:sldId id="261" r:id="rId7"/>
    <p:sldId id="272" r:id="rId8"/>
    <p:sldId id="273" r:id="rId9"/>
    <p:sldId id="284" r:id="rId10"/>
    <p:sldId id="280" r:id="rId11"/>
    <p:sldId id="281" r:id="rId12"/>
    <p:sldId id="268" r:id="rId13"/>
    <p:sldId id="283" r:id="rId14"/>
    <p:sldId id="269" r:id="rId15"/>
    <p:sldId id="285" r:id="rId16"/>
    <p:sldId id="270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modifyVerifier cryptProviderType="rsaAES" cryptAlgorithmClass="hash" cryptAlgorithmType="typeAny" cryptAlgorithmSid="14" spinCount="100000" saltData="nuk44GhNDuC1oEAL3zeV8Q==" hashData="OIDUT5CKwBQ3GhZBu3nCW8JpOG0/dIq5h8XPhBHSueVHUKudrds4OX0R+6QRTE/lsWfCoRdabCe2ZQa/QOy1wA=="/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3" d="100"/>
          <a:sy n="63" d="100"/>
        </p:scale>
        <p:origin x="99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8.gif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svg"/><Relationship Id="rId7" Type="http://schemas.openxmlformats.org/officeDocument/2006/relationships/image" Target="../media/image17.sv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6.png"/><Relationship Id="rId5" Type="http://schemas.openxmlformats.org/officeDocument/2006/relationships/image" Target="../media/image15.svg"/><Relationship Id="rId4" Type="http://schemas.openxmlformats.org/officeDocument/2006/relationships/image" Target="../media/image14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sv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image" Target="../media/image2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Greeting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D18D2A45-21A1-34B6-2A67-8B86F1D6F8A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54461" y="1371600"/>
            <a:ext cx="3168603" cy="5000626"/>
          </a:xfrm>
          <a:prstGeom prst="rect">
            <a:avLst/>
          </a:prstGeom>
        </p:spPr>
      </p:pic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7A26D00E-3B98-20A7-2F19-530B9544A039}"/>
              </a:ext>
            </a:extLst>
          </p:cNvPr>
          <p:cNvSpPr/>
          <p:nvPr/>
        </p:nvSpPr>
        <p:spPr>
          <a:xfrm>
            <a:off x="2675685" y="1234017"/>
            <a:ext cx="7911353" cy="3409419"/>
          </a:xfrm>
          <a:prstGeom prst="round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effectLst>
            <a:outerShdw blurRad="139700" dist="165100" dir="3900000" sx="99000" sy="99000" algn="ctr" rotWithShape="0">
              <a:srgbClr val="000000"/>
            </a:outerShdw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rgbClr val="FF0000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A4F4496-4915-9CAE-A99E-55A3B0B5870A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2637" y="1842076"/>
            <a:ext cx="2193306" cy="21933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83D5597B-7B11-E20A-F84A-61EEEC2F7FC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57421"/>
            <a:ext cx="870801" cy="8342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66319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937 -0.03912 L 0.64987 0.86644 " pathEditMode="relative" rAng="0" ptsTypes="AA">
                                      <p:cBhvr>
                                        <p:cTn id="6" dur="4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2018" y="4527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596016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dendi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8156C0E0-AEBD-A6AD-7336-39B075885C8B}"/>
              </a:ext>
            </a:extLst>
          </p:cNvPr>
          <p:cNvSpPr txBox="1"/>
          <p:nvPr/>
        </p:nvSpPr>
        <p:spPr>
          <a:xfrm>
            <a:off x="5171693" y="462296"/>
            <a:ext cx="2082019" cy="769441"/>
          </a:xfrm>
          <a:prstGeom prst="rect">
            <a:avLst/>
          </a:prstGeom>
          <a:solidFill>
            <a:schemeClr val="bg1">
              <a:lumMod val="95000"/>
            </a:schemeClr>
          </a:solidFill>
          <a:ln w="28575">
            <a:noFill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sz="4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A42758E-9EA4-428E-9F78-BBDF42125B0F}"/>
              </a:ext>
            </a:extLst>
          </p:cNvPr>
          <p:cNvSpPr/>
          <p:nvPr/>
        </p:nvSpPr>
        <p:spPr>
          <a:xfrm flipV="1">
            <a:off x="363415" y="1341715"/>
            <a:ext cx="11083512" cy="45719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A3F07E6-1309-37C6-3309-E58345E229EB}"/>
              </a:ext>
            </a:extLst>
          </p:cNvPr>
          <p:cNvSpPr/>
          <p:nvPr/>
        </p:nvSpPr>
        <p:spPr>
          <a:xfrm flipV="1">
            <a:off x="4072776" y="1257138"/>
            <a:ext cx="7735194" cy="45719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EB28EDD-F09C-1E93-4043-58BCAC4B3F8E}"/>
              </a:ext>
            </a:extLst>
          </p:cNvPr>
          <p:cNvSpPr/>
          <p:nvPr/>
        </p:nvSpPr>
        <p:spPr>
          <a:xfrm rot="5400000" flipV="1">
            <a:off x="4270531" y="3909144"/>
            <a:ext cx="3930064" cy="45719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355BEEE2-C372-7224-CB6F-0079CE40E0A0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2317580" y="2241811"/>
            <a:ext cx="1970252" cy="1950843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2" name="Picture Placeholder 10">
            <a:extLst>
              <a:ext uri="{FF2B5EF4-FFF2-40B4-BE49-F238E27FC236}">
                <a16:creationId xmlns:a16="http://schemas.microsoft.com/office/drawing/2014/main" id="{AEC83A02-EA9B-F924-11E8-5D5D82A5F0D6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8067616" y="2241811"/>
            <a:ext cx="1970252" cy="1950843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53B9FA6-4A0F-4E2B-6CEA-704829109C7D}"/>
              </a:ext>
            </a:extLst>
          </p:cNvPr>
          <p:cNvSpPr txBox="1"/>
          <p:nvPr/>
        </p:nvSpPr>
        <p:spPr>
          <a:xfrm>
            <a:off x="2201902" y="1553012"/>
            <a:ext cx="2201608" cy="523220"/>
          </a:xfrm>
          <a:prstGeom prst="rect">
            <a:avLst/>
          </a:prstGeom>
          <a:solidFill>
            <a:schemeClr val="bg1">
              <a:lumMod val="95000"/>
            </a:schemeClr>
          </a:solidFill>
          <a:ln w="28575">
            <a:noFill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wrap="square" rtlCol="0">
            <a:spAutoFit/>
          </a:bodyPr>
          <a:lstStyle/>
          <a:p>
            <a:pPr algn="ctr"/>
            <a:r>
              <a:rPr lang="bn-IN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শিক্ষক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sz="2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27B961E-3913-4CCF-9314-6D725B6D97D5}"/>
              </a:ext>
            </a:extLst>
          </p:cNvPr>
          <p:cNvSpPr txBox="1"/>
          <p:nvPr/>
        </p:nvSpPr>
        <p:spPr>
          <a:xfrm>
            <a:off x="8067616" y="1553012"/>
            <a:ext cx="1970252" cy="523220"/>
          </a:xfrm>
          <a:prstGeom prst="rect">
            <a:avLst/>
          </a:prstGeom>
          <a:solidFill>
            <a:schemeClr val="bg1">
              <a:lumMod val="95000"/>
            </a:schemeClr>
          </a:solidFill>
          <a:ln w="28575">
            <a:noFill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wrap="square" rtlCol="0">
            <a:spAutoFit/>
          </a:bodyPr>
          <a:lstStyle/>
          <a:p>
            <a:pPr algn="ctr"/>
            <a:r>
              <a:rPr lang="bn-IN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পাঠ পরিচিতি</a:t>
            </a:r>
            <a:endParaRPr lang="en-US" sz="2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64143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Group Wor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431B47E9-4A65-A2A2-6D3F-5E3DBED5D26A}"/>
              </a:ext>
            </a:extLst>
          </p:cNvPr>
          <p:cNvSpPr txBox="1"/>
          <p:nvPr/>
        </p:nvSpPr>
        <p:spPr>
          <a:xfrm>
            <a:off x="1487295" y="1022831"/>
            <a:ext cx="2647564" cy="83612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lnSpc>
                <a:spcPts val="5833"/>
              </a:lnSpc>
            </a:pPr>
            <a:r>
              <a:rPr lang="bn-IN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দলীয় </a:t>
            </a:r>
            <a:r>
              <a:rPr lang="en-US" sz="4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কাজ</a:t>
            </a:r>
            <a:r>
              <a:rPr lang="bn-IN" sz="32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                       </a:t>
            </a:r>
            <a:endParaRPr lang="bn-IN" sz="54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03FC6C1C-F4B9-4D76-A848-95D9704D9442}"/>
              </a:ext>
            </a:extLst>
          </p:cNvPr>
          <p:cNvSpPr/>
          <p:nvPr/>
        </p:nvSpPr>
        <p:spPr>
          <a:xfrm rot="10800000">
            <a:off x="771731" y="1765109"/>
            <a:ext cx="10648538" cy="45719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B7A97FF-4485-7CF1-D49C-6805D20D514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7692" b="83462" l="3385" r="92538">
                        <a14:foregroundMark x1="8846" y1="50154" x2="8846" y2="50154"/>
                        <a14:foregroundMark x1="4769" y1="48923" x2="4769" y2="48923"/>
                        <a14:foregroundMark x1="62769" y1="37000" x2="62769" y2="37000"/>
                        <a14:foregroundMark x1="61692" y1="36615" x2="61692" y2="36615"/>
                        <a14:foregroundMark x1="92692" y1="43538" x2="92692" y2="43538"/>
                        <a14:foregroundMark x1="81769" y1="64077" x2="81769" y2="64077"/>
                        <a14:foregroundMark x1="81769" y1="64077" x2="81769" y2="64077"/>
                        <a14:foregroundMark x1="24538" y1="37000" x2="24538" y2="37000"/>
                        <a14:foregroundMark x1="42769" y1="17769" x2="42769" y2="17769"/>
                        <a14:foregroundMark x1="41308" y1="34923" x2="41308" y2="34923"/>
                        <a14:foregroundMark x1="3385" y1="48077" x2="3385" y2="48077"/>
                        <a14:foregroundMark x1="38000" y1="39077" x2="38000" y2="39077"/>
                        <a14:foregroundMark x1="55154" y1="32923" x2="55154" y2="3292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0951" b="8280"/>
          <a:stretch/>
        </p:blipFill>
        <p:spPr>
          <a:xfrm>
            <a:off x="5173683" y="385729"/>
            <a:ext cx="1844634" cy="132614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D44663F5-F511-4080-762D-BB7C01908DE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7692" b="83462" l="3385" r="92538">
                        <a14:foregroundMark x1="8846" y1="50154" x2="8846" y2="50154"/>
                        <a14:foregroundMark x1="4769" y1="48923" x2="4769" y2="48923"/>
                        <a14:foregroundMark x1="62769" y1="37000" x2="62769" y2="37000"/>
                        <a14:foregroundMark x1="61692" y1="36615" x2="61692" y2="36615"/>
                        <a14:foregroundMark x1="92692" y1="43538" x2="92692" y2="43538"/>
                        <a14:foregroundMark x1="81769" y1="64077" x2="81769" y2="64077"/>
                        <a14:foregroundMark x1="81769" y1="64077" x2="81769" y2="64077"/>
                        <a14:foregroundMark x1="24538" y1="37000" x2="24538" y2="37000"/>
                        <a14:foregroundMark x1="42769" y1="17769" x2="42769" y2="17769"/>
                        <a14:foregroundMark x1="41308" y1="34923" x2="41308" y2="34923"/>
                        <a14:foregroundMark x1="3385" y1="48077" x2="3385" y2="48077"/>
                        <a14:foregroundMark x1="38000" y1="39077" x2="38000" y2="39077"/>
                        <a14:foregroundMark x1="55154" y1="32923" x2="55154" y2="3292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0951" b="8280"/>
          <a:stretch/>
        </p:blipFill>
        <p:spPr>
          <a:xfrm>
            <a:off x="7483496" y="389887"/>
            <a:ext cx="1844634" cy="1326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52507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irWor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431B47E9-4A65-A2A2-6D3F-5E3DBED5D26A}"/>
              </a:ext>
            </a:extLst>
          </p:cNvPr>
          <p:cNvSpPr txBox="1"/>
          <p:nvPr/>
        </p:nvSpPr>
        <p:spPr>
          <a:xfrm>
            <a:off x="1930354" y="1022831"/>
            <a:ext cx="2647564" cy="83612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lnSpc>
                <a:spcPts val="5833"/>
              </a:lnSpc>
            </a:pPr>
            <a:r>
              <a:rPr lang="bn-IN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জোড়ায় </a:t>
            </a:r>
            <a:r>
              <a:rPr lang="en-US" sz="4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কাজ</a:t>
            </a:r>
            <a:r>
              <a:rPr lang="bn-IN" sz="32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                       </a:t>
            </a:r>
            <a:endParaRPr lang="bn-IN" sz="54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03FC6C1C-F4B9-4D76-A848-95D9704D9442}"/>
              </a:ext>
            </a:extLst>
          </p:cNvPr>
          <p:cNvSpPr/>
          <p:nvPr/>
        </p:nvSpPr>
        <p:spPr>
          <a:xfrm rot="10800000">
            <a:off x="771731" y="1765109"/>
            <a:ext cx="10648538" cy="45719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Graphic 2">
            <a:extLst>
              <a:ext uri="{FF2B5EF4-FFF2-40B4-BE49-F238E27FC236}">
                <a16:creationId xmlns:a16="http://schemas.microsoft.com/office/drawing/2014/main" id="{579B8868-7EC4-E706-E9B4-6740293321D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577918" y="518682"/>
            <a:ext cx="1198298" cy="1198298"/>
          </a:xfrm>
          <a:prstGeom prst="rect">
            <a:avLst/>
          </a:prstGeom>
        </p:spPr>
      </p:pic>
      <p:pic>
        <p:nvPicPr>
          <p:cNvPr id="7" name="Graphic 6">
            <a:extLst>
              <a:ext uri="{FF2B5EF4-FFF2-40B4-BE49-F238E27FC236}">
                <a16:creationId xmlns:a16="http://schemas.microsoft.com/office/drawing/2014/main" id="{5C87DC50-4D73-F1D6-CE85-9F673A216A8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120207" y="518682"/>
            <a:ext cx="1198298" cy="1198298"/>
          </a:xfrm>
          <a:prstGeom prst="rect">
            <a:avLst/>
          </a:prstGeom>
        </p:spPr>
      </p:pic>
      <p:pic>
        <p:nvPicPr>
          <p:cNvPr id="8" name="Graphic 7">
            <a:extLst>
              <a:ext uri="{FF2B5EF4-FFF2-40B4-BE49-F238E27FC236}">
                <a16:creationId xmlns:a16="http://schemas.microsoft.com/office/drawing/2014/main" id="{F5998754-D26F-8593-7BED-6F2AD326379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662497" y="518682"/>
            <a:ext cx="1198298" cy="11982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31273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ndividualWor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431B47E9-4A65-A2A2-6D3F-5E3DBED5D26A}"/>
              </a:ext>
            </a:extLst>
          </p:cNvPr>
          <p:cNvSpPr txBox="1"/>
          <p:nvPr/>
        </p:nvSpPr>
        <p:spPr>
          <a:xfrm>
            <a:off x="1487295" y="1022831"/>
            <a:ext cx="2647564" cy="83612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lnSpc>
                <a:spcPts val="5833"/>
              </a:lnSpc>
            </a:pPr>
            <a:r>
              <a:rPr lang="bn-IN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একক </a:t>
            </a:r>
            <a:r>
              <a:rPr lang="en-US" sz="4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কাজ</a:t>
            </a:r>
            <a:r>
              <a:rPr lang="bn-IN" sz="32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                       </a:t>
            </a:r>
            <a:endParaRPr lang="bn-IN" sz="54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03FC6C1C-F4B9-4D76-A848-95D9704D9442}"/>
              </a:ext>
            </a:extLst>
          </p:cNvPr>
          <p:cNvSpPr/>
          <p:nvPr/>
        </p:nvSpPr>
        <p:spPr>
          <a:xfrm rot="10800000">
            <a:off x="771731" y="1765109"/>
            <a:ext cx="10648538" cy="45719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Graphic 2">
            <a:extLst>
              <a:ext uri="{FF2B5EF4-FFF2-40B4-BE49-F238E27FC236}">
                <a16:creationId xmlns:a16="http://schemas.microsoft.com/office/drawing/2014/main" id="{23C8203A-B144-71F9-629E-7AA1C5AF793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590450" y="490194"/>
            <a:ext cx="1226786" cy="1226786"/>
          </a:xfrm>
          <a:prstGeom prst="rect">
            <a:avLst/>
          </a:prstGeom>
        </p:spPr>
      </p:pic>
      <p:pic>
        <p:nvPicPr>
          <p:cNvPr id="7" name="Graphic 6">
            <a:extLst>
              <a:ext uri="{FF2B5EF4-FFF2-40B4-BE49-F238E27FC236}">
                <a16:creationId xmlns:a16="http://schemas.microsoft.com/office/drawing/2014/main" id="{765FB252-1BCA-872A-1B93-6B1E14E5C18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866858" y="395660"/>
            <a:ext cx="1420933" cy="1420933"/>
          </a:xfrm>
          <a:prstGeom prst="rect">
            <a:avLst/>
          </a:prstGeom>
        </p:spPr>
      </p:pic>
      <p:pic>
        <p:nvPicPr>
          <p:cNvPr id="10" name="Graphic 9">
            <a:extLst>
              <a:ext uri="{FF2B5EF4-FFF2-40B4-BE49-F238E27FC236}">
                <a16:creationId xmlns:a16="http://schemas.microsoft.com/office/drawing/2014/main" id="{0931C303-E426-6793-EDC3-8EDF7AA4C5E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7297381" y="466991"/>
            <a:ext cx="1226786" cy="12267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05311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Evalu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7F5E0898-8128-24A8-FADF-7A77D81201FE}"/>
              </a:ext>
            </a:extLst>
          </p:cNvPr>
          <p:cNvSpPr/>
          <p:nvPr/>
        </p:nvSpPr>
        <p:spPr>
          <a:xfrm>
            <a:off x="1804737" y="934613"/>
            <a:ext cx="1402949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bn-IN" sz="40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endParaRPr lang="en-US" sz="4000" b="1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1209D32A-EAA1-D7E4-909F-FFD664F2F4AB}"/>
              </a:ext>
            </a:extLst>
          </p:cNvPr>
          <p:cNvSpPr/>
          <p:nvPr/>
        </p:nvSpPr>
        <p:spPr>
          <a:xfrm rot="10800000">
            <a:off x="749835" y="1647920"/>
            <a:ext cx="10607040" cy="45719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Graphic 3">
            <a:extLst>
              <a:ext uri="{FF2B5EF4-FFF2-40B4-BE49-F238E27FC236}">
                <a16:creationId xmlns:a16="http://schemas.microsoft.com/office/drawing/2014/main" id="{9CE8DBAB-10C4-C698-FC7A-57D34C7D02B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82764" y="409487"/>
            <a:ext cx="1182230" cy="11822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80808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Home Wor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7F5E0898-8128-24A8-FADF-7A77D81201FE}"/>
              </a:ext>
            </a:extLst>
          </p:cNvPr>
          <p:cNvSpPr/>
          <p:nvPr/>
        </p:nvSpPr>
        <p:spPr>
          <a:xfrm>
            <a:off x="2007803" y="962894"/>
            <a:ext cx="1996059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0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বাড়ির</a:t>
            </a:r>
            <a:r>
              <a:rPr lang="en-US" sz="40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4000" b="1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1209D32A-EAA1-D7E4-909F-FFD664F2F4AB}"/>
              </a:ext>
            </a:extLst>
          </p:cNvPr>
          <p:cNvSpPr/>
          <p:nvPr/>
        </p:nvSpPr>
        <p:spPr>
          <a:xfrm rot="10800000">
            <a:off x="749835" y="1647920"/>
            <a:ext cx="10607040" cy="45719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FBFA1B8-A48D-255B-BB50-9E8F27EC005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9835" y="552034"/>
            <a:ext cx="1257968" cy="10958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52308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hank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kkk.png">
            <a:extLst>
              <a:ext uri="{FF2B5EF4-FFF2-40B4-BE49-F238E27FC236}">
                <a16:creationId xmlns:a16="http://schemas.microsoft.com/office/drawing/2014/main" id="{8D78984C-7611-ED3A-6893-97F0E59CECC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3994" y="5929248"/>
            <a:ext cx="7934895" cy="921633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18D09034-B0CE-AEAB-57EF-9D72EA7723F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994" y="5920556"/>
            <a:ext cx="879560" cy="802871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C6D7AEC8-C47D-F90F-5C86-83EA47844AD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194604" y="6126370"/>
            <a:ext cx="856521" cy="52738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26EC8AC-13C0-7804-74FD-0F9CC44E947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989738">
            <a:off x="4714154" y="-647607"/>
            <a:ext cx="2795673" cy="584739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D4097423-3D74-84E9-2AD3-A45B3104676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22" y="2713313"/>
            <a:ext cx="11957157" cy="29507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35192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hyperlink" Target="https://www.peakpx.com/19235/water-droplet/1440x900-wallpaper" TargetMode="External"/><Relationship Id="rId17" Type="http://schemas.openxmlformats.org/officeDocument/2006/relationships/image" Target="../media/image6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jpg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4.png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ame 7">
            <a:extLst>
              <a:ext uri="{FF2B5EF4-FFF2-40B4-BE49-F238E27FC236}">
                <a16:creationId xmlns:a16="http://schemas.microsoft.com/office/drawing/2014/main" id="{B8E7872C-1867-4538-1453-42919C14ACF4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5483"/>
            </a:avLst>
          </a:prstGeom>
          <a:blipFill dpi="0" rotWithShape="1">
            <a:blip r:embed="rId11">
              <a:alphaModFix amt="40000"/>
              <a:extLst>
                <a:ext uri="{837473B0-CC2E-450A-ABE3-18F120FF3D39}">
                  <a1611:picAttrSrcUrl xmlns:a1611="http://schemas.microsoft.com/office/drawing/2016/11/main" r:id="rId12"/>
                </a:ext>
              </a:extLst>
            </a:blip>
            <a:srcRect/>
            <a:stretch>
              <a:fillRect/>
            </a:stretch>
          </a:blipFill>
          <a:ln>
            <a:solidFill>
              <a:schemeClr val="bg1">
                <a:lumMod val="85000"/>
              </a:schemeClr>
            </a:solidFill>
          </a:ln>
          <a:effectLst>
            <a:outerShdw blurRad="469900" dir="10800000" algn="ctr" rotWithShape="0">
              <a:schemeClr val="accent5">
                <a:lumMod val="20000"/>
                <a:lumOff val="80000"/>
                <a:alpha val="43000"/>
              </a:scheme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grpSp>
        <p:nvGrpSpPr>
          <p:cNvPr id="27" name="Group 26">
            <a:extLst>
              <a:ext uri="{FF2B5EF4-FFF2-40B4-BE49-F238E27FC236}">
                <a16:creationId xmlns:a16="http://schemas.microsoft.com/office/drawing/2014/main" id="{5C652502-BDE4-BA65-26DC-BEC12F4AA654}"/>
              </a:ext>
            </a:extLst>
          </p:cNvPr>
          <p:cNvGrpSpPr/>
          <p:nvPr/>
        </p:nvGrpSpPr>
        <p:grpSpPr>
          <a:xfrm>
            <a:off x="8354750" y="6206748"/>
            <a:ext cx="1842586" cy="595015"/>
            <a:chOff x="8269280" y="6224725"/>
            <a:chExt cx="1842586" cy="595015"/>
          </a:xfrm>
        </p:grpSpPr>
        <p:pic>
          <p:nvPicPr>
            <p:cNvPr id="28" name="Picture 27">
              <a:extLst>
                <a:ext uri="{FF2B5EF4-FFF2-40B4-BE49-F238E27FC236}">
                  <a16:creationId xmlns:a16="http://schemas.microsoft.com/office/drawing/2014/main" id="{3B16A78A-EA18-E617-0A76-DA7172081A5E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589114" y="6238903"/>
              <a:ext cx="522752" cy="580837"/>
            </a:xfrm>
            <a:prstGeom prst="rect">
              <a:avLst/>
            </a:prstGeom>
          </p:spPr>
        </p:pic>
        <p:pic>
          <p:nvPicPr>
            <p:cNvPr id="29" name="Picture 28">
              <a:extLst>
                <a:ext uri="{FF2B5EF4-FFF2-40B4-BE49-F238E27FC236}">
                  <a16:creationId xmlns:a16="http://schemas.microsoft.com/office/drawing/2014/main" id="{2D30957F-B3D2-4D4A-1714-C38C6CF4AFE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920459" y="6224725"/>
              <a:ext cx="595015" cy="59501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30" name="Group 29">
              <a:extLst>
                <a:ext uri="{FF2B5EF4-FFF2-40B4-BE49-F238E27FC236}">
                  <a16:creationId xmlns:a16="http://schemas.microsoft.com/office/drawing/2014/main" id="{FC80D3FD-A2E2-F0DB-A320-58291830F329}"/>
                </a:ext>
              </a:extLst>
            </p:cNvPr>
            <p:cNvGrpSpPr/>
            <p:nvPr/>
          </p:nvGrpSpPr>
          <p:grpSpPr>
            <a:xfrm>
              <a:off x="8269280" y="6242202"/>
              <a:ext cx="577540" cy="577538"/>
              <a:chOff x="8269280" y="6239279"/>
              <a:chExt cx="577540" cy="577538"/>
            </a:xfrm>
          </p:grpSpPr>
          <p:sp>
            <p:nvSpPr>
              <p:cNvPr id="31" name="Oval 30">
                <a:extLst>
                  <a:ext uri="{FF2B5EF4-FFF2-40B4-BE49-F238E27FC236}">
                    <a16:creationId xmlns:a16="http://schemas.microsoft.com/office/drawing/2014/main" id="{517114CF-B802-7A34-EF8F-1CEAA95A6ABC}"/>
                  </a:ext>
                </a:extLst>
              </p:cNvPr>
              <p:cNvSpPr/>
              <p:nvPr/>
            </p:nvSpPr>
            <p:spPr>
              <a:xfrm>
                <a:off x="8269280" y="6239279"/>
                <a:ext cx="577540" cy="577538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GB"/>
              </a:p>
            </p:txBody>
          </p:sp>
          <p:pic>
            <p:nvPicPr>
              <p:cNvPr id="32" name="Picture 31">
                <a:extLst>
                  <a:ext uri="{FF2B5EF4-FFF2-40B4-BE49-F238E27FC236}">
                    <a16:creationId xmlns:a16="http://schemas.microsoft.com/office/drawing/2014/main" id="{28EF164A-EA98-57D6-95AF-1273357ABE9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281241" y="6251239"/>
                <a:ext cx="553618" cy="553618"/>
              </a:xfrm>
              <a:prstGeom prst="rect">
                <a:avLst/>
              </a:prstGeom>
            </p:spPr>
          </p:pic>
        </p:grpSp>
      </p:grpSp>
      <p:pic>
        <p:nvPicPr>
          <p:cNvPr id="33" name="Picture 32">
            <a:extLst>
              <a:ext uri="{FF2B5EF4-FFF2-40B4-BE49-F238E27FC236}">
                <a16:creationId xmlns:a16="http://schemas.microsoft.com/office/drawing/2014/main" id="{D7996533-BCB2-6BF4-533E-A55AE17DD2CE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44666" y="5730897"/>
            <a:ext cx="1125376" cy="773359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2C35AA6E-3D8E-018F-342C-8D2641CAD87E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62732" y="6466083"/>
            <a:ext cx="1381037" cy="4621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93951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tmp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tmp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tmp"/><Relationship Id="rId5" Type="http://schemas.openxmlformats.org/officeDocument/2006/relationships/image" Target="../media/image26.jpg"/><Relationship Id="rId4" Type="http://schemas.openxmlformats.org/officeDocument/2006/relationships/image" Target="../media/image25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tmp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tmp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tmp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g"/><Relationship Id="rId2" Type="http://schemas.openxmlformats.org/officeDocument/2006/relationships/image" Target="../media/image32.tmp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tm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614738" y="1629846"/>
            <a:ext cx="5715203" cy="2554545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8000" b="1" i="1" dirty="0">
                <a:ln/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  <a:latin typeface="MeghnaOMJ" panose="00000400000000000000" pitchFamily="2" charset="0"/>
                <a:cs typeface="MeghnaOMJ" panose="00000400000000000000" pitchFamily="2" charset="0"/>
              </a:rPr>
              <a:t>আজকের পাঠে </a:t>
            </a:r>
          </a:p>
          <a:p>
            <a:pPr algn="ctr"/>
            <a:r>
              <a:rPr lang="en-US" sz="8000" b="1" i="1" dirty="0">
                <a:ln/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  <a:latin typeface="MeghnaOMJ" panose="00000400000000000000" pitchFamily="2" charset="0"/>
                <a:cs typeface="MeghnaOMJ" panose="00000400000000000000" pitchFamily="2" charset="0"/>
              </a:rPr>
              <a:t>সবাইকে স্বাগতম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87733" y="6488668"/>
            <a:ext cx="51762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dirty="0" err="1">
                <a:latin typeface="Monotype Corsiva" panose="03010101010201010101" pitchFamily="66" charset="0"/>
                <a:cs typeface="Arial" panose="020B0604020202020204" pitchFamily="34" charset="0"/>
              </a:rPr>
              <a:t>Kuntala</a:t>
            </a:r>
            <a:r>
              <a:rPr lang="en-US" b="1" i="1" dirty="0">
                <a:latin typeface="Monotype Corsiva" panose="03010101010201010101" pitchFamily="66" charset="0"/>
                <a:cs typeface="Arial" panose="020B0604020202020204" pitchFamily="34" charset="0"/>
              </a:rPr>
              <a:t> </a:t>
            </a:r>
            <a:r>
              <a:rPr lang="en-US" b="1" i="1" dirty="0" err="1">
                <a:latin typeface="Monotype Corsiva" panose="03010101010201010101" pitchFamily="66" charset="0"/>
                <a:cs typeface="Arial" panose="020B0604020202020204" pitchFamily="34" charset="0"/>
              </a:rPr>
              <a:t>Mojumder,Assiatant</a:t>
            </a:r>
            <a:r>
              <a:rPr lang="en-US" b="1" i="1" dirty="0">
                <a:latin typeface="Monotype Corsiva" panose="03010101010201010101" pitchFamily="66" charset="0"/>
                <a:cs typeface="Arial" panose="020B0604020202020204" pitchFamily="34" charset="0"/>
              </a:rPr>
              <a:t> </a:t>
            </a:r>
            <a:r>
              <a:rPr lang="en-US" b="1" i="1" dirty="0" err="1">
                <a:latin typeface="Monotype Corsiva" panose="03010101010201010101" pitchFamily="66" charset="0"/>
                <a:cs typeface="Arial" panose="020B0604020202020204" pitchFamily="34" charset="0"/>
              </a:rPr>
              <a:t>Teacher,Nagarkanda,Faridpur</a:t>
            </a:r>
            <a:r>
              <a:rPr lang="en-US" b="1" i="1" dirty="0">
                <a:latin typeface="Monotype Corsiva" panose="03010101010201010101" pitchFamily="66" charset="0"/>
                <a:cs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3351585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3">
            <a:extLst>
              <a:ext uri="{FF2B5EF4-FFF2-40B4-BE49-F238E27FC236}">
                <a16:creationId xmlns:a16="http://schemas.microsoft.com/office/drawing/2014/main" id="{9B9B2DFD-3461-491E-B949-C64AF49015A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60345313"/>
              </p:ext>
            </p:extLst>
          </p:nvPr>
        </p:nvGraphicFramePr>
        <p:xfrm>
          <a:off x="752475" y="2306338"/>
          <a:ext cx="10687050" cy="359440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2533650">
                  <a:extLst>
                    <a:ext uri="{9D8B030D-6E8A-4147-A177-3AD203B41FA5}">
                      <a16:colId xmlns:a16="http://schemas.microsoft.com/office/drawing/2014/main" val="2061070841"/>
                    </a:ext>
                  </a:extLst>
                </a:gridCol>
                <a:gridCol w="2185988">
                  <a:extLst>
                    <a:ext uri="{9D8B030D-6E8A-4147-A177-3AD203B41FA5}">
                      <a16:colId xmlns:a16="http://schemas.microsoft.com/office/drawing/2014/main" val="84267940"/>
                    </a:ext>
                  </a:extLst>
                </a:gridCol>
                <a:gridCol w="5967412">
                  <a:extLst>
                    <a:ext uri="{9D8B030D-6E8A-4147-A177-3AD203B41FA5}">
                      <a16:colId xmlns:a16="http://schemas.microsoft.com/office/drawing/2014/main" val="4102366862"/>
                    </a:ext>
                  </a:extLst>
                </a:gridCol>
              </a:tblGrid>
              <a:tr h="718880">
                <a:tc gridSpan="3">
                  <a:txBody>
                    <a:bodyPr/>
                    <a:lstStyle/>
                    <a:p>
                      <a:pPr algn="ctr"/>
                      <a:r>
                        <a:rPr lang="en-US" sz="3600" dirty="0" err="1">
                          <a:solidFill>
                            <a:schemeClr val="bg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পানির</a:t>
                      </a:r>
                      <a:r>
                        <a:rPr lang="en-US" sz="3600" dirty="0">
                          <a:solidFill>
                            <a:schemeClr val="bg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3600" dirty="0" err="1">
                          <a:solidFill>
                            <a:schemeClr val="bg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তিন</a:t>
                      </a:r>
                      <a:r>
                        <a:rPr lang="en-US" sz="3600" dirty="0">
                          <a:solidFill>
                            <a:schemeClr val="bg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3600" dirty="0" err="1">
                          <a:solidFill>
                            <a:schemeClr val="bg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অব</a:t>
                      </a:r>
                      <a:r>
                        <a:rPr lang="as-IN" sz="3600" dirty="0">
                          <a:solidFill>
                            <a:schemeClr val="bg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স</a:t>
                      </a:r>
                      <a:r>
                        <a:rPr lang="en-US" sz="3600" dirty="0" err="1">
                          <a:solidFill>
                            <a:schemeClr val="bg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্থা</a:t>
                      </a:r>
                      <a:r>
                        <a:rPr lang="en-US" sz="3600" dirty="0">
                          <a:solidFill>
                            <a:schemeClr val="bg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/</a:t>
                      </a:r>
                      <a:r>
                        <a:rPr lang="en-US" sz="3600" dirty="0" err="1">
                          <a:solidFill>
                            <a:schemeClr val="bg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রূপের</a:t>
                      </a:r>
                      <a:r>
                        <a:rPr lang="en-US" sz="3600" dirty="0">
                          <a:solidFill>
                            <a:schemeClr val="bg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ব</a:t>
                      </a:r>
                      <a:r>
                        <a:rPr lang="as-IN" sz="3600" dirty="0">
                          <a:solidFill>
                            <a:schemeClr val="bg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ৈ</a:t>
                      </a:r>
                      <a:r>
                        <a:rPr lang="en-US" sz="3600" dirty="0">
                          <a:solidFill>
                            <a:schemeClr val="bg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শ</a:t>
                      </a:r>
                      <a:r>
                        <a:rPr lang="as-IN" sz="3600" dirty="0">
                          <a:solidFill>
                            <a:schemeClr val="bg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ি</a:t>
                      </a:r>
                      <a:r>
                        <a:rPr lang="en-US" sz="3600" dirty="0">
                          <a:solidFill>
                            <a:schemeClr val="bg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ষ</a:t>
                      </a:r>
                      <a:r>
                        <a:rPr lang="as-IN" sz="3600" dirty="0">
                          <a:solidFill>
                            <a:schemeClr val="bg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্</a:t>
                      </a:r>
                      <a:r>
                        <a:rPr lang="en-US" sz="3600" dirty="0">
                          <a:solidFill>
                            <a:schemeClr val="bg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ট</a:t>
                      </a:r>
                      <a:r>
                        <a:rPr lang="as-IN" sz="3600" dirty="0">
                          <a:solidFill>
                            <a:schemeClr val="bg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্</a:t>
                      </a:r>
                      <a:r>
                        <a:rPr lang="en-US" sz="3600" dirty="0">
                          <a:solidFill>
                            <a:schemeClr val="bg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য</a:t>
                      </a:r>
                      <a:r>
                        <a:rPr lang="as-IN" sz="3600" dirty="0">
                          <a:solidFill>
                            <a:schemeClr val="bg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গ</a:t>
                      </a:r>
                      <a:r>
                        <a:rPr lang="en-US" sz="3600" dirty="0">
                          <a:solidFill>
                            <a:schemeClr val="bg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ু</a:t>
                      </a:r>
                      <a:r>
                        <a:rPr lang="as-IN" sz="3600" dirty="0">
                          <a:solidFill>
                            <a:schemeClr val="bg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ল</a:t>
                      </a:r>
                      <a:r>
                        <a:rPr lang="en-US" sz="3600" dirty="0">
                          <a:solidFill>
                            <a:schemeClr val="bg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ো </a:t>
                      </a:r>
                      <a:r>
                        <a:rPr lang="as-IN" sz="3600" dirty="0">
                          <a:solidFill>
                            <a:schemeClr val="bg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দ</a:t>
                      </a:r>
                      <a:r>
                        <a:rPr lang="en-US" sz="3600" dirty="0">
                          <a:solidFill>
                            <a:schemeClr val="bg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ল</a:t>
                      </a:r>
                      <a:r>
                        <a:rPr lang="as-IN" sz="3600" dirty="0">
                          <a:solidFill>
                            <a:schemeClr val="bg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ে</a:t>
                      </a:r>
                      <a:r>
                        <a:rPr lang="en-US" sz="3600" dirty="0">
                          <a:solidFill>
                            <a:schemeClr val="bg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as-IN" sz="3600" dirty="0">
                          <a:solidFill>
                            <a:schemeClr val="bg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আ</a:t>
                      </a:r>
                      <a:r>
                        <a:rPr lang="en-US" sz="3600" dirty="0">
                          <a:solidFill>
                            <a:schemeClr val="bg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ল</a:t>
                      </a:r>
                      <a:r>
                        <a:rPr lang="as-IN" sz="3600" dirty="0">
                          <a:solidFill>
                            <a:schemeClr val="bg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ো</a:t>
                      </a:r>
                      <a:r>
                        <a:rPr lang="en-US" sz="3600" dirty="0">
                          <a:solidFill>
                            <a:schemeClr val="bg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চ</a:t>
                      </a:r>
                      <a:r>
                        <a:rPr lang="as-IN" sz="3600" dirty="0">
                          <a:solidFill>
                            <a:schemeClr val="bg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ন</a:t>
                      </a:r>
                      <a:r>
                        <a:rPr lang="en-US" sz="3600" dirty="0">
                          <a:solidFill>
                            <a:schemeClr val="bg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া </a:t>
                      </a:r>
                      <a:r>
                        <a:rPr lang="as-IN" sz="3600" dirty="0">
                          <a:solidFill>
                            <a:schemeClr val="bg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ক</a:t>
                      </a:r>
                      <a:r>
                        <a:rPr lang="en-US" sz="3600" dirty="0">
                          <a:solidFill>
                            <a:schemeClr val="bg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র</a:t>
                      </a:r>
                      <a:r>
                        <a:rPr lang="as-IN" sz="3600" dirty="0">
                          <a:solidFill>
                            <a:schemeClr val="bg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ে</a:t>
                      </a:r>
                      <a:r>
                        <a:rPr lang="en-US" sz="3600" dirty="0">
                          <a:solidFill>
                            <a:schemeClr val="bg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3600" dirty="0" err="1">
                          <a:solidFill>
                            <a:schemeClr val="bg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ছকে</a:t>
                      </a:r>
                      <a:r>
                        <a:rPr lang="en-US" sz="3600" dirty="0">
                          <a:solidFill>
                            <a:schemeClr val="bg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3600" dirty="0" err="1">
                          <a:solidFill>
                            <a:schemeClr val="bg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লি</a:t>
                      </a:r>
                      <a:r>
                        <a:rPr lang="as-IN" sz="3600" dirty="0">
                          <a:solidFill>
                            <a:schemeClr val="bg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খ</a:t>
                      </a:r>
                      <a:endParaRPr lang="en-US" sz="3600" dirty="0">
                        <a:solidFill>
                          <a:schemeClr val="bg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 anchor="ctr">
                    <a:solidFill>
                      <a:schemeClr val="tx1">
                        <a:lumMod val="95000"/>
                        <a:lumOff val="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tx1">
                        <a:lumMod val="95000"/>
                        <a:lumOff val="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tx1">
                        <a:lumMod val="95000"/>
                        <a:lumOff val="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76172946"/>
                  </a:ext>
                </a:extLst>
              </a:tr>
              <a:tr h="718880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err="1">
                          <a:solidFill>
                            <a:schemeClr val="bg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পানির</a:t>
                      </a:r>
                      <a:r>
                        <a:rPr lang="en-US" sz="3200" dirty="0">
                          <a:solidFill>
                            <a:schemeClr val="bg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3200" dirty="0" err="1">
                          <a:solidFill>
                            <a:schemeClr val="bg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অবস্</a:t>
                      </a:r>
                      <a:r>
                        <a:rPr lang="as-IN" sz="3200" dirty="0">
                          <a:solidFill>
                            <a:schemeClr val="bg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থ</a:t>
                      </a:r>
                      <a:r>
                        <a:rPr lang="en-US" sz="3200" dirty="0">
                          <a:solidFill>
                            <a:schemeClr val="bg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া</a:t>
                      </a:r>
                    </a:p>
                  </a:txBody>
                  <a:tcPr anchor="ctr">
                    <a:solidFill>
                      <a:schemeClr val="tx1">
                        <a:lumMod val="95000"/>
                        <a:lumOff val="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err="1">
                          <a:solidFill>
                            <a:schemeClr val="bg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অবস্</a:t>
                      </a:r>
                      <a:r>
                        <a:rPr lang="as-IN" sz="3200" dirty="0">
                          <a:solidFill>
                            <a:schemeClr val="bg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থ</a:t>
                      </a:r>
                      <a:r>
                        <a:rPr lang="en-US" sz="3200" dirty="0">
                          <a:solidFill>
                            <a:schemeClr val="bg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া</a:t>
                      </a:r>
                      <a:r>
                        <a:rPr lang="as-IN" sz="3200" dirty="0">
                          <a:solidFill>
                            <a:schemeClr val="bg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র</a:t>
                      </a:r>
                      <a:r>
                        <a:rPr lang="en-US" sz="3200" dirty="0">
                          <a:solidFill>
                            <a:schemeClr val="bg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as-IN" sz="3200" dirty="0">
                          <a:solidFill>
                            <a:schemeClr val="bg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ন</a:t>
                      </a:r>
                      <a:r>
                        <a:rPr lang="en-US" sz="3200" dirty="0">
                          <a:solidFill>
                            <a:schemeClr val="bg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া</a:t>
                      </a:r>
                      <a:r>
                        <a:rPr lang="as-IN" sz="3200" dirty="0">
                          <a:solidFill>
                            <a:schemeClr val="bg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ম</a:t>
                      </a:r>
                      <a:endParaRPr lang="en-US" sz="3200" dirty="0">
                        <a:solidFill>
                          <a:schemeClr val="bg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 anchor="ctr">
                    <a:solidFill>
                      <a:schemeClr val="tx1">
                        <a:lumMod val="95000"/>
                        <a:lumOff val="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err="1">
                          <a:solidFill>
                            <a:schemeClr val="bg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বৈশিষ্ট্য</a:t>
                      </a:r>
                      <a:r>
                        <a:rPr lang="en-US" sz="3200" dirty="0">
                          <a:solidFill>
                            <a:schemeClr val="bg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</a:p>
                  </a:txBody>
                  <a:tcPr anchor="ctr">
                    <a:solidFill>
                      <a:schemeClr val="tx1">
                        <a:lumMod val="95000"/>
                        <a:lumOff val="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78318741"/>
                  </a:ext>
                </a:extLst>
              </a:tr>
              <a:tr h="718880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err="1">
                          <a:solidFill>
                            <a:schemeClr val="bg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কঠিন</a:t>
                      </a:r>
                      <a:endParaRPr lang="en-US" sz="3200" dirty="0">
                        <a:solidFill>
                          <a:schemeClr val="bg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 anchor="ctr">
                    <a:solidFill>
                      <a:schemeClr val="tx1">
                        <a:lumMod val="95000"/>
                        <a:lumOff val="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solidFill>
                            <a:schemeClr val="bg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ব</a:t>
                      </a:r>
                      <a:r>
                        <a:rPr lang="as-IN" sz="3200" dirty="0">
                          <a:solidFill>
                            <a:schemeClr val="bg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র</a:t>
                      </a:r>
                      <a:r>
                        <a:rPr lang="en-US" sz="3200" dirty="0">
                          <a:solidFill>
                            <a:schemeClr val="bg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ফ</a:t>
                      </a:r>
                    </a:p>
                  </a:txBody>
                  <a:tcPr anchor="ctr">
                    <a:solidFill>
                      <a:schemeClr val="tx1">
                        <a:lumMod val="95000"/>
                        <a:lumOff val="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>
                        <a:solidFill>
                          <a:schemeClr val="bg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 anchor="ctr">
                    <a:solidFill>
                      <a:schemeClr val="tx1">
                        <a:lumMod val="95000"/>
                        <a:lumOff val="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81880913"/>
                  </a:ext>
                </a:extLst>
              </a:tr>
              <a:tr h="718880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err="1">
                          <a:solidFill>
                            <a:schemeClr val="bg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তরল</a:t>
                      </a:r>
                      <a:endParaRPr lang="en-US" sz="3200" dirty="0">
                        <a:solidFill>
                          <a:schemeClr val="bg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 anchor="ctr">
                    <a:solidFill>
                      <a:schemeClr val="tx1">
                        <a:lumMod val="95000"/>
                        <a:lumOff val="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 dirty="0">
                        <a:solidFill>
                          <a:schemeClr val="bg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 anchor="ctr">
                    <a:solidFill>
                      <a:schemeClr val="tx1">
                        <a:lumMod val="95000"/>
                        <a:lumOff val="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>
                        <a:solidFill>
                          <a:schemeClr val="bg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 anchor="ctr">
                    <a:solidFill>
                      <a:schemeClr val="tx1">
                        <a:lumMod val="95000"/>
                        <a:lumOff val="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51441682"/>
                  </a:ext>
                </a:extLst>
              </a:tr>
              <a:tr h="718880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err="1">
                          <a:solidFill>
                            <a:schemeClr val="bg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গ্যাসীয়</a:t>
                      </a:r>
                      <a:endParaRPr lang="en-US" sz="3200" dirty="0">
                        <a:solidFill>
                          <a:schemeClr val="bg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 anchor="ctr">
                    <a:solidFill>
                      <a:schemeClr val="tx1">
                        <a:lumMod val="95000"/>
                        <a:lumOff val="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 dirty="0">
                        <a:solidFill>
                          <a:schemeClr val="bg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 anchor="ctr">
                    <a:solidFill>
                      <a:schemeClr val="tx1">
                        <a:lumMod val="95000"/>
                        <a:lumOff val="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 dirty="0">
                        <a:solidFill>
                          <a:schemeClr val="bg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 anchor="ctr">
                    <a:solidFill>
                      <a:schemeClr val="tx1">
                        <a:lumMod val="95000"/>
                        <a:lumOff val="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40878803"/>
                  </a:ext>
                </a:extLst>
              </a:tr>
            </a:tbl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E4321807-5639-4D67-9A18-762A9A10BE2E}"/>
              </a:ext>
            </a:extLst>
          </p:cNvPr>
          <p:cNvSpPr txBox="1"/>
          <p:nvPr/>
        </p:nvSpPr>
        <p:spPr>
          <a:xfrm>
            <a:off x="287733" y="6488668"/>
            <a:ext cx="51762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dirty="0" err="1">
                <a:latin typeface="Monotype Corsiva" panose="03010101010201010101" pitchFamily="66" charset="0"/>
                <a:cs typeface="Arial" panose="020B0604020202020204" pitchFamily="34" charset="0"/>
              </a:rPr>
              <a:t>Kuntala</a:t>
            </a:r>
            <a:r>
              <a:rPr lang="en-US" b="1" i="1" dirty="0">
                <a:latin typeface="Monotype Corsiva" panose="03010101010201010101" pitchFamily="66" charset="0"/>
                <a:cs typeface="Arial" panose="020B0604020202020204" pitchFamily="34" charset="0"/>
              </a:rPr>
              <a:t> </a:t>
            </a:r>
            <a:r>
              <a:rPr lang="en-US" b="1" i="1" dirty="0" err="1">
                <a:latin typeface="Monotype Corsiva" panose="03010101010201010101" pitchFamily="66" charset="0"/>
                <a:cs typeface="Arial" panose="020B0604020202020204" pitchFamily="34" charset="0"/>
              </a:rPr>
              <a:t>Mojumder,Assiatant</a:t>
            </a:r>
            <a:r>
              <a:rPr lang="en-US" b="1" i="1" dirty="0">
                <a:latin typeface="Monotype Corsiva" panose="03010101010201010101" pitchFamily="66" charset="0"/>
                <a:cs typeface="Arial" panose="020B0604020202020204" pitchFamily="34" charset="0"/>
              </a:rPr>
              <a:t> </a:t>
            </a:r>
            <a:r>
              <a:rPr lang="en-US" b="1" i="1" dirty="0" err="1">
                <a:latin typeface="Monotype Corsiva" panose="03010101010201010101" pitchFamily="66" charset="0"/>
                <a:cs typeface="Arial" panose="020B0604020202020204" pitchFamily="34" charset="0"/>
              </a:rPr>
              <a:t>Teacher,Nagarkanda,Faridpur</a:t>
            </a:r>
            <a:r>
              <a:rPr lang="en-US" b="1" i="1" dirty="0">
                <a:latin typeface="Monotype Corsiva" panose="03010101010201010101" pitchFamily="66" charset="0"/>
                <a:cs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2800663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3">
            <a:extLst>
              <a:ext uri="{FF2B5EF4-FFF2-40B4-BE49-F238E27FC236}">
                <a16:creationId xmlns:a16="http://schemas.microsoft.com/office/drawing/2014/main" id="{9B9B2DFD-3461-491E-B949-C64AF49015A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32732546"/>
              </p:ext>
            </p:extLst>
          </p:nvPr>
        </p:nvGraphicFramePr>
        <p:xfrm>
          <a:off x="752475" y="1934863"/>
          <a:ext cx="10687050" cy="443000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2533650">
                  <a:extLst>
                    <a:ext uri="{9D8B030D-6E8A-4147-A177-3AD203B41FA5}">
                      <a16:colId xmlns:a16="http://schemas.microsoft.com/office/drawing/2014/main" val="2061070841"/>
                    </a:ext>
                  </a:extLst>
                </a:gridCol>
                <a:gridCol w="2185988">
                  <a:extLst>
                    <a:ext uri="{9D8B030D-6E8A-4147-A177-3AD203B41FA5}">
                      <a16:colId xmlns:a16="http://schemas.microsoft.com/office/drawing/2014/main" val="84267940"/>
                    </a:ext>
                  </a:extLst>
                </a:gridCol>
                <a:gridCol w="5967412">
                  <a:extLst>
                    <a:ext uri="{9D8B030D-6E8A-4147-A177-3AD203B41FA5}">
                      <a16:colId xmlns:a16="http://schemas.microsoft.com/office/drawing/2014/main" val="4102366862"/>
                    </a:ext>
                  </a:extLst>
                </a:gridCol>
              </a:tblGrid>
              <a:tr h="718880">
                <a:tc gridSpan="3"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solidFill>
                            <a:schemeClr val="accent4">
                              <a:lumMod val="60000"/>
                              <a:lumOff val="40000"/>
                            </a:schemeClr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ফ</a:t>
                      </a:r>
                      <a:r>
                        <a:rPr lang="as-IN" sz="3600" dirty="0">
                          <a:solidFill>
                            <a:schemeClr val="accent4">
                              <a:lumMod val="60000"/>
                              <a:lumOff val="40000"/>
                            </a:schemeClr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ল</a:t>
                      </a:r>
                      <a:r>
                        <a:rPr lang="en-US" sz="3600" dirty="0">
                          <a:solidFill>
                            <a:schemeClr val="accent4">
                              <a:lumMod val="60000"/>
                              <a:lumOff val="40000"/>
                            </a:schemeClr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া</a:t>
                      </a:r>
                      <a:r>
                        <a:rPr lang="as-IN" sz="3600" dirty="0">
                          <a:solidFill>
                            <a:schemeClr val="accent4">
                              <a:lumMod val="60000"/>
                              <a:lumOff val="40000"/>
                            </a:schemeClr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ব</a:t>
                      </a:r>
                      <a:r>
                        <a:rPr lang="en-US" sz="3600" dirty="0" err="1">
                          <a:solidFill>
                            <a:schemeClr val="accent4">
                              <a:lumMod val="60000"/>
                              <a:lumOff val="40000"/>
                            </a:schemeClr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র্তন</a:t>
                      </a:r>
                      <a:endParaRPr lang="en-US" sz="3600" dirty="0">
                        <a:solidFill>
                          <a:schemeClr val="accent4">
                            <a:lumMod val="60000"/>
                            <a:lumOff val="40000"/>
                          </a:schemeClr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 anchor="ctr">
                    <a:solidFill>
                      <a:schemeClr val="tx1">
                        <a:lumMod val="95000"/>
                        <a:lumOff val="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tx1">
                        <a:lumMod val="95000"/>
                        <a:lumOff val="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tx1">
                        <a:lumMod val="95000"/>
                        <a:lumOff val="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76172946"/>
                  </a:ext>
                </a:extLst>
              </a:tr>
              <a:tr h="718880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err="1">
                          <a:solidFill>
                            <a:schemeClr val="bg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পানির</a:t>
                      </a:r>
                      <a:r>
                        <a:rPr lang="en-US" sz="3200" dirty="0">
                          <a:solidFill>
                            <a:schemeClr val="bg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3200" dirty="0" err="1">
                          <a:solidFill>
                            <a:schemeClr val="bg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অবস্</a:t>
                      </a:r>
                      <a:r>
                        <a:rPr lang="as-IN" sz="3200" dirty="0">
                          <a:solidFill>
                            <a:schemeClr val="bg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থ</a:t>
                      </a:r>
                      <a:r>
                        <a:rPr lang="en-US" sz="3200" dirty="0">
                          <a:solidFill>
                            <a:schemeClr val="bg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া</a:t>
                      </a:r>
                    </a:p>
                  </a:txBody>
                  <a:tcPr anchor="ctr">
                    <a:solidFill>
                      <a:schemeClr val="tx1">
                        <a:lumMod val="95000"/>
                        <a:lumOff val="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err="1">
                          <a:solidFill>
                            <a:schemeClr val="bg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অবস্</a:t>
                      </a:r>
                      <a:r>
                        <a:rPr lang="as-IN" sz="3200" dirty="0">
                          <a:solidFill>
                            <a:schemeClr val="bg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থ</a:t>
                      </a:r>
                      <a:r>
                        <a:rPr lang="en-US" sz="3200" dirty="0">
                          <a:solidFill>
                            <a:schemeClr val="bg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া</a:t>
                      </a:r>
                      <a:r>
                        <a:rPr lang="as-IN" sz="3200" dirty="0">
                          <a:solidFill>
                            <a:schemeClr val="bg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র</a:t>
                      </a:r>
                      <a:r>
                        <a:rPr lang="en-US" sz="3200" dirty="0">
                          <a:solidFill>
                            <a:schemeClr val="bg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as-IN" sz="3200" dirty="0">
                          <a:solidFill>
                            <a:schemeClr val="bg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ন</a:t>
                      </a:r>
                      <a:r>
                        <a:rPr lang="en-US" sz="3200" dirty="0">
                          <a:solidFill>
                            <a:schemeClr val="bg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া</a:t>
                      </a:r>
                      <a:r>
                        <a:rPr lang="as-IN" sz="3200" dirty="0">
                          <a:solidFill>
                            <a:schemeClr val="bg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ম</a:t>
                      </a:r>
                      <a:endParaRPr lang="en-US" sz="3200" dirty="0">
                        <a:solidFill>
                          <a:schemeClr val="bg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 anchor="ctr">
                    <a:solidFill>
                      <a:schemeClr val="tx1">
                        <a:lumMod val="95000"/>
                        <a:lumOff val="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err="1">
                          <a:solidFill>
                            <a:schemeClr val="bg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বৈশিষ্ট্য</a:t>
                      </a:r>
                      <a:r>
                        <a:rPr lang="en-US" sz="3200" dirty="0">
                          <a:solidFill>
                            <a:schemeClr val="bg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</a:p>
                  </a:txBody>
                  <a:tcPr anchor="ctr">
                    <a:solidFill>
                      <a:schemeClr val="tx1">
                        <a:lumMod val="95000"/>
                        <a:lumOff val="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78318741"/>
                  </a:ext>
                </a:extLst>
              </a:tr>
              <a:tr h="718880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err="1">
                          <a:solidFill>
                            <a:schemeClr val="bg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কঠিন</a:t>
                      </a:r>
                      <a:endParaRPr lang="en-US" sz="3200" dirty="0">
                        <a:solidFill>
                          <a:schemeClr val="bg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 anchor="ctr">
                    <a:solidFill>
                      <a:schemeClr val="tx1">
                        <a:lumMod val="95000"/>
                        <a:lumOff val="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solidFill>
                            <a:schemeClr val="bg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ব</a:t>
                      </a:r>
                      <a:r>
                        <a:rPr lang="as-IN" sz="3200" dirty="0">
                          <a:solidFill>
                            <a:schemeClr val="bg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র</a:t>
                      </a:r>
                      <a:r>
                        <a:rPr lang="en-US" sz="3200" dirty="0">
                          <a:solidFill>
                            <a:schemeClr val="bg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ফ</a:t>
                      </a:r>
                    </a:p>
                  </a:txBody>
                  <a:tcPr anchor="ctr">
                    <a:solidFill>
                      <a:schemeClr val="tx1">
                        <a:lumMod val="95000"/>
                        <a:lumOff val="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solidFill>
                            <a:schemeClr val="accent6">
                              <a:lumMod val="40000"/>
                              <a:lumOff val="60000"/>
                            </a:schemeClr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ন</a:t>
                      </a:r>
                      <a:r>
                        <a:rPr lang="as-IN" sz="3200" dirty="0">
                          <a:solidFill>
                            <a:schemeClr val="accent6">
                              <a:lumMod val="40000"/>
                              <a:lumOff val="60000"/>
                            </a:schemeClr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ি</a:t>
                      </a:r>
                      <a:r>
                        <a:rPr lang="en-US" sz="3200" dirty="0" err="1">
                          <a:solidFill>
                            <a:schemeClr val="accent6">
                              <a:lumMod val="40000"/>
                              <a:lumOff val="60000"/>
                            </a:schemeClr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র্দি</a:t>
                      </a:r>
                      <a:r>
                        <a:rPr lang="as-IN" sz="3200" dirty="0">
                          <a:solidFill>
                            <a:schemeClr val="accent6">
                              <a:lumMod val="40000"/>
                              <a:lumOff val="60000"/>
                            </a:schemeClr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ষ</a:t>
                      </a:r>
                      <a:r>
                        <a:rPr lang="en-US" sz="3200" dirty="0">
                          <a:solidFill>
                            <a:schemeClr val="accent6">
                              <a:lumMod val="40000"/>
                              <a:lumOff val="60000"/>
                            </a:schemeClr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্</a:t>
                      </a:r>
                      <a:r>
                        <a:rPr lang="as-IN" sz="3200" dirty="0">
                          <a:solidFill>
                            <a:schemeClr val="accent6">
                              <a:lumMod val="40000"/>
                              <a:lumOff val="60000"/>
                            </a:schemeClr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ট</a:t>
                      </a:r>
                      <a:r>
                        <a:rPr lang="en-US" sz="3200" dirty="0">
                          <a:solidFill>
                            <a:schemeClr val="accent6">
                              <a:lumMod val="40000"/>
                              <a:lumOff val="60000"/>
                            </a:schemeClr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as-IN" sz="3200" dirty="0">
                          <a:solidFill>
                            <a:schemeClr val="accent6">
                              <a:lumMod val="40000"/>
                              <a:lumOff val="60000"/>
                            </a:schemeClr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আ</a:t>
                      </a:r>
                      <a:r>
                        <a:rPr lang="en-US" sz="3200" dirty="0" err="1">
                          <a:solidFill>
                            <a:schemeClr val="accent6">
                              <a:lumMod val="40000"/>
                              <a:lumOff val="60000"/>
                            </a:schemeClr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কৃতি</a:t>
                      </a:r>
                      <a:r>
                        <a:rPr lang="en-US" sz="3200" dirty="0">
                          <a:solidFill>
                            <a:schemeClr val="accent6">
                              <a:lumMod val="40000"/>
                              <a:lumOff val="60000"/>
                            </a:schemeClr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3200" dirty="0" err="1">
                          <a:solidFill>
                            <a:schemeClr val="accent6">
                              <a:lumMod val="40000"/>
                              <a:lumOff val="60000"/>
                            </a:schemeClr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এব</a:t>
                      </a:r>
                      <a:r>
                        <a:rPr lang="as-IN" sz="3200" dirty="0">
                          <a:solidFill>
                            <a:schemeClr val="accent6">
                              <a:lumMod val="40000"/>
                              <a:lumOff val="60000"/>
                            </a:schemeClr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ং</a:t>
                      </a:r>
                      <a:r>
                        <a:rPr lang="en-US" sz="3200" dirty="0">
                          <a:solidFill>
                            <a:schemeClr val="accent6">
                              <a:lumMod val="40000"/>
                              <a:lumOff val="60000"/>
                            </a:schemeClr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as-IN" sz="3200" dirty="0">
                          <a:solidFill>
                            <a:schemeClr val="accent6">
                              <a:lumMod val="40000"/>
                              <a:lumOff val="60000"/>
                            </a:schemeClr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আ</a:t>
                      </a:r>
                      <a:r>
                        <a:rPr lang="en-US" sz="3200" dirty="0">
                          <a:solidFill>
                            <a:schemeClr val="accent6">
                              <a:lumMod val="40000"/>
                              <a:lumOff val="60000"/>
                            </a:schemeClr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য়</a:t>
                      </a:r>
                      <a:r>
                        <a:rPr lang="as-IN" sz="3200" dirty="0">
                          <a:solidFill>
                            <a:schemeClr val="accent6">
                              <a:lumMod val="40000"/>
                              <a:lumOff val="60000"/>
                            </a:schemeClr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ত</a:t>
                      </a:r>
                      <a:r>
                        <a:rPr lang="en-US" sz="3200" dirty="0">
                          <a:solidFill>
                            <a:schemeClr val="accent6">
                              <a:lumMod val="40000"/>
                              <a:lumOff val="60000"/>
                            </a:schemeClr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ন </a:t>
                      </a:r>
                      <a:r>
                        <a:rPr lang="as-IN" sz="3200" dirty="0">
                          <a:solidFill>
                            <a:schemeClr val="accent6">
                              <a:lumMod val="40000"/>
                              <a:lumOff val="60000"/>
                            </a:schemeClr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আ</a:t>
                      </a:r>
                      <a:r>
                        <a:rPr lang="en-US" sz="3200" dirty="0" err="1">
                          <a:solidFill>
                            <a:schemeClr val="accent6">
                              <a:lumMod val="40000"/>
                              <a:lumOff val="60000"/>
                            </a:schemeClr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ছে</a:t>
                      </a:r>
                      <a:r>
                        <a:rPr lang="en-US" sz="3200" dirty="0">
                          <a:solidFill>
                            <a:schemeClr val="accent6">
                              <a:lumMod val="40000"/>
                              <a:lumOff val="60000"/>
                            </a:schemeClr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।</a:t>
                      </a:r>
                    </a:p>
                  </a:txBody>
                  <a:tcPr anchor="ctr">
                    <a:solidFill>
                      <a:schemeClr val="tx1">
                        <a:lumMod val="95000"/>
                        <a:lumOff val="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81880913"/>
                  </a:ext>
                </a:extLst>
              </a:tr>
              <a:tr h="718880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err="1">
                          <a:solidFill>
                            <a:schemeClr val="bg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তরল</a:t>
                      </a:r>
                      <a:endParaRPr lang="en-US" sz="3200" dirty="0">
                        <a:solidFill>
                          <a:schemeClr val="bg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 anchor="ctr">
                    <a:solidFill>
                      <a:schemeClr val="tx1">
                        <a:lumMod val="95000"/>
                        <a:lumOff val="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err="1">
                          <a:solidFill>
                            <a:srgbClr val="FFC00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পানি</a:t>
                      </a:r>
                      <a:r>
                        <a:rPr lang="en-US" sz="3200" dirty="0">
                          <a:solidFill>
                            <a:srgbClr val="FFC00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</a:p>
                  </a:txBody>
                  <a:tcPr anchor="ctr">
                    <a:solidFill>
                      <a:schemeClr val="tx1">
                        <a:lumMod val="95000"/>
                        <a:lumOff val="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solidFill>
                            <a:srgbClr val="FFFF0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ক</a:t>
                      </a:r>
                      <a:r>
                        <a:rPr lang="as-IN" sz="3200" dirty="0">
                          <a:solidFill>
                            <a:srgbClr val="FFFF0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ো</a:t>
                      </a:r>
                      <a:r>
                        <a:rPr lang="en-US" sz="3200" dirty="0">
                          <a:solidFill>
                            <a:srgbClr val="FFFF0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ন</a:t>
                      </a:r>
                      <a:r>
                        <a:rPr lang="as-IN" sz="3200" dirty="0">
                          <a:solidFill>
                            <a:srgbClr val="FFFF0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ো</a:t>
                      </a:r>
                      <a:r>
                        <a:rPr lang="en-US" sz="3200" dirty="0">
                          <a:solidFill>
                            <a:srgbClr val="FFFF0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as-IN" sz="3200" dirty="0">
                          <a:solidFill>
                            <a:srgbClr val="FFFF0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ন</a:t>
                      </a:r>
                      <a:r>
                        <a:rPr lang="en-US" sz="3200" dirty="0">
                          <a:solidFill>
                            <a:srgbClr val="FFFF0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ি</a:t>
                      </a:r>
                      <a:r>
                        <a:rPr lang="as-IN" sz="3200" dirty="0">
                          <a:solidFill>
                            <a:srgbClr val="FFFF0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র</a:t>
                      </a:r>
                      <a:r>
                        <a:rPr lang="en-US" sz="3200" dirty="0" err="1">
                          <a:solidFill>
                            <a:srgbClr val="FFFF0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্দি</a:t>
                      </a:r>
                      <a:r>
                        <a:rPr lang="as-IN" sz="3200" dirty="0">
                          <a:solidFill>
                            <a:srgbClr val="FFFF0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ষ</a:t>
                      </a:r>
                      <a:r>
                        <a:rPr lang="en-US" sz="3200" dirty="0" err="1">
                          <a:solidFill>
                            <a:srgbClr val="FFFF0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্ট</a:t>
                      </a:r>
                      <a:r>
                        <a:rPr lang="en-US" sz="3200" dirty="0">
                          <a:solidFill>
                            <a:srgbClr val="FFFF0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3200" dirty="0" err="1">
                          <a:solidFill>
                            <a:srgbClr val="FFFF0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আক</a:t>
                      </a:r>
                      <a:r>
                        <a:rPr lang="as-IN" sz="3200" dirty="0">
                          <a:solidFill>
                            <a:srgbClr val="FFFF0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ৃ</a:t>
                      </a:r>
                      <a:r>
                        <a:rPr lang="en-US" sz="3200" dirty="0">
                          <a:solidFill>
                            <a:srgbClr val="FFFF0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ত</a:t>
                      </a:r>
                      <a:r>
                        <a:rPr lang="as-IN" sz="3200" dirty="0">
                          <a:solidFill>
                            <a:srgbClr val="FFFF0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ি</a:t>
                      </a:r>
                      <a:r>
                        <a:rPr lang="en-US" sz="3200" dirty="0">
                          <a:solidFill>
                            <a:srgbClr val="FFFF0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as-IN" sz="3200" dirty="0">
                          <a:solidFill>
                            <a:srgbClr val="FFFF0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ন</a:t>
                      </a:r>
                      <a:r>
                        <a:rPr lang="en-US" sz="3200" dirty="0">
                          <a:solidFill>
                            <a:srgbClr val="FFFF0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ে</a:t>
                      </a:r>
                      <a:r>
                        <a:rPr lang="as-IN" sz="3200" dirty="0">
                          <a:solidFill>
                            <a:srgbClr val="FFFF0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ই</a:t>
                      </a:r>
                      <a:r>
                        <a:rPr lang="en-US" sz="3200" dirty="0">
                          <a:solidFill>
                            <a:srgbClr val="FFFF0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,</a:t>
                      </a:r>
                      <a:r>
                        <a:rPr lang="as-IN" sz="3200" dirty="0">
                          <a:solidFill>
                            <a:srgbClr val="FFFF0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ধ</a:t>
                      </a:r>
                      <a:r>
                        <a:rPr lang="en-US" sz="3200" dirty="0">
                          <a:solidFill>
                            <a:srgbClr val="FFFF0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া</a:t>
                      </a:r>
                      <a:r>
                        <a:rPr lang="as-IN" sz="3200" dirty="0">
                          <a:solidFill>
                            <a:srgbClr val="FFFF0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র</a:t>
                      </a:r>
                      <a:r>
                        <a:rPr lang="en-US" sz="3200" dirty="0">
                          <a:solidFill>
                            <a:srgbClr val="FFFF0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ণ</a:t>
                      </a:r>
                      <a:r>
                        <a:rPr lang="as-IN" sz="3200" dirty="0">
                          <a:solidFill>
                            <a:srgbClr val="FFFF0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ক</a:t>
                      </a:r>
                      <a:r>
                        <a:rPr lang="en-US" sz="3200" dirty="0" err="1">
                          <a:solidFill>
                            <a:srgbClr val="FFFF0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ৃত</a:t>
                      </a:r>
                      <a:r>
                        <a:rPr lang="en-US" sz="3200" dirty="0">
                          <a:solidFill>
                            <a:srgbClr val="FFFF0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3200" dirty="0" err="1">
                          <a:solidFill>
                            <a:srgbClr val="FFFF0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পা</a:t>
                      </a:r>
                      <a:r>
                        <a:rPr lang="as-IN" sz="3200" dirty="0">
                          <a:solidFill>
                            <a:srgbClr val="FFFF0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ত</a:t>
                      </a:r>
                      <a:r>
                        <a:rPr lang="en-US" sz="3200" dirty="0">
                          <a:solidFill>
                            <a:srgbClr val="FFFF0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্</a:t>
                      </a:r>
                      <a:r>
                        <a:rPr lang="as-IN" sz="3200" dirty="0">
                          <a:solidFill>
                            <a:srgbClr val="FFFF0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র</a:t>
                      </a:r>
                      <a:r>
                        <a:rPr lang="en-US" sz="3200" dirty="0">
                          <a:solidFill>
                            <a:srgbClr val="FFFF0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ে</a:t>
                      </a:r>
                      <a:r>
                        <a:rPr lang="as-IN" sz="3200" dirty="0">
                          <a:solidFill>
                            <a:srgbClr val="FFFF0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র</a:t>
                      </a:r>
                      <a:r>
                        <a:rPr lang="en-US" sz="3200" dirty="0">
                          <a:solidFill>
                            <a:srgbClr val="FFFF0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as-IN" sz="3200" dirty="0">
                          <a:solidFill>
                            <a:srgbClr val="FFFF0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আ</a:t>
                      </a:r>
                      <a:r>
                        <a:rPr lang="en-US" sz="3200" dirty="0">
                          <a:solidFill>
                            <a:srgbClr val="FFFF0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ক</a:t>
                      </a:r>
                      <a:r>
                        <a:rPr lang="as-IN" sz="3200" dirty="0">
                          <a:solidFill>
                            <a:srgbClr val="FFFF0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া</a:t>
                      </a:r>
                      <a:r>
                        <a:rPr lang="en-US" sz="3200" dirty="0">
                          <a:solidFill>
                            <a:srgbClr val="FFFF0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র </a:t>
                      </a:r>
                      <a:r>
                        <a:rPr lang="as-IN" sz="3200" dirty="0">
                          <a:solidFill>
                            <a:srgbClr val="FFFF0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অ</a:t>
                      </a:r>
                      <a:r>
                        <a:rPr lang="en-US" sz="3200" dirty="0">
                          <a:solidFill>
                            <a:srgbClr val="FFFF0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ন</a:t>
                      </a:r>
                      <a:r>
                        <a:rPr lang="as-IN" sz="3200" dirty="0">
                          <a:solidFill>
                            <a:srgbClr val="FFFF0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ু</a:t>
                      </a:r>
                      <a:r>
                        <a:rPr lang="en-US" sz="3200" dirty="0">
                          <a:solidFill>
                            <a:srgbClr val="FFFF0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য</a:t>
                      </a:r>
                      <a:r>
                        <a:rPr lang="as-IN" sz="3200" dirty="0">
                          <a:solidFill>
                            <a:srgbClr val="FFFF0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া</a:t>
                      </a:r>
                      <a:r>
                        <a:rPr lang="en-US" sz="3200" dirty="0">
                          <a:solidFill>
                            <a:srgbClr val="FFFF0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য়</a:t>
                      </a:r>
                      <a:r>
                        <a:rPr lang="as-IN" sz="3200" dirty="0">
                          <a:solidFill>
                            <a:srgbClr val="FFFF0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ী</a:t>
                      </a:r>
                      <a:r>
                        <a:rPr lang="en-US" sz="3200" dirty="0">
                          <a:solidFill>
                            <a:srgbClr val="FFFF0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as-IN" sz="3200" dirty="0">
                          <a:solidFill>
                            <a:srgbClr val="FFFF0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ন</a:t>
                      </a:r>
                      <a:r>
                        <a:rPr lang="en-US" sz="3200" dirty="0">
                          <a:solidFill>
                            <a:srgbClr val="FFFF0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ি</a:t>
                      </a:r>
                      <a:r>
                        <a:rPr lang="as-IN" sz="3200" dirty="0">
                          <a:solidFill>
                            <a:srgbClr val="FFFF0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জ</a:t>
                      </a:r>
                      <a:r>
                        <a:rPr lang="en-US" sz="3200" dirty="0">
                          <a:solidFill>
                            <a:srgbClr val="FFFF0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ে</a:t>
                      </a:r>
                      <a:r>
                        <a:rPr lang="as-IN" sz="3200" dirty="0">
                          <a:solidFill>
                            <a:srgbClr val="FFFF0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র</a:t>
                      </a:r>
                      <a:r>
                        <a:rPr lang="en-US" sz="3200" dirty="0">
                          <a:solidFill>
                            <a:srgbClr val="FFFF0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as-IN" sz="3200" dirty="0">
                          <a:solidFill>
                            <a:srgbClr val="FFFF0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আ</a:t>
                      </a:r>
                      <a:r>
                        <a:rPr lang="en-US" sz="3200" dirty="0" err="1">
                          <a:solidFill>
                            <a:srgbClr val="FFFF0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কৃতি</a:t>
                      </a:r>
                      <a:r>
                        <a:rPr lang="en-US" sz="3200" dirty="0">
                          <a:solidFill>
                            <a:srgbClr val="FFFF0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3200" dirty="0" err="1">
                          <a:solidFill>
                            <a:srgbClr val="FFFF0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পরিবর</a:t>
                      </a:r>
                      <a:r>
                        <a:rPr lang="as-IN" sz="3200" dirty="0">
                          <a:solidFill>
                            <a:srgbClr val="FFFF0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্</a:t>
                      </a:r>
                      <a:r>
                        <a:rPr lang="en-US" sz="3200" dirty="0">
                          <a:solidFill>
                            <a:srgbClr val="FFFF0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ত</a:t>
                      </a:r>
                      <a:r>
                        <a:rPr lang="as-IN" sz="3200" dirty="0">
                          <a:solidFill>
                            <a:srgbClr val="FFFF0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ন</a:t>
                      </a:r>
                      <a:r>
                        <a:rPr lang="en-US" sz="3200" dirty="0">
                          <a:solidFill>
                            <a:srgbClr val="FFFF0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as-IN" sz="3200" dirty="0">
                          <a:solidFill>
                            <a:srgbClr val="FFFF0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ক</a:t>
                      </a:r>
                      <a:r>
                        <a:rPr lang="en-US" sz="3200" dirty="0">
                          <a:solidFill>
                            <a:srgbClr val="FFFF0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র</a:t>
                      </a:r>
                      <a:r>
                        <a:rPr lang="as-IN" sz="3200" dirty="0">
                          <a:solidFill>
                            <a:srgbClr val="FFFF0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ে</a:t>
                      </a:r>
                      <a:r>
                        <a:rPr lang="en-US" sz="3200" dirty="0">
                          <a:solidFill>
                            <a:srgbClr val="FFFF0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,</a:t>
                      </a:r>
                      <a:r>
                        <a:rPr lang="as-IN" sz="3200" dirty="0">
                          <a:solidFill>
                            <a:srgbClr val="FFFF0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স</a:t>
                      </a:r>
                      <a:r>
                        <a:rPr lang="en-US" sz="3200" dirty="0">
                          <a:solidFill>
                            <a:srgbClr val="FFFF0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হ</a:t>
                      </a:r>
                      <a:r>
                        <a:rPr lang="as-IN" sz="3200" dirty="0">
                          <a:solidFill>
                            <a:srgbClr val="FFFF0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জ</a:t>
                      </a:r>
                      <a:r>
                        <a:rPr lang="en-US" sz="3200" dirty="0">
                          <a:solidFill>
                            <a:srgbClr val="FFFF0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ে </a:t>
                      </a:r>
                      <a:r>
                        <a:rPr lang="as-IN" sz="3200" dirty="0">
                          <a:solidFill>
                            <a:srgbClr val="FFFF0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প</a:t>
                      </a:r>
                      <a:r>
                        <a:rPr lang="en-US" sz="3200" dirty="0">
                          <a:solidFill>
                            <a:srgbClr val="FFFF0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্</a:t>
                      </a:r>
                      <a:r>
                        <a:rPr lang="as-IN" sz="3200" dirty="0">
                          <a:solidFill>
                            <a:srgbClr val="FFFF0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র</a:t>
                      </a:r>
                      <a:r>
                        <a:rPr lang="en-US" sz="3200" dirty="0">
                          <a:solidFill>
                            <a:srgbClr val="FFFF0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ব</a:t>
                      </a:r>
                      <a:r>
                        <a:rPr lang="as-IN" sz="3200" dirty="0">
                          <a:solidFill>
                            <a:srgbClr val="FFFF0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া</a:t>
                      </a:r>
                      <a:r>
                        <a:rPr lang="en-US" sz="3200" dirty="0">
                          <a:solidFill>
                            <a:srgbClr val="FFFF0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হ</a:t>
                      </a:r>
                      <a:r>
                        <a:rPr lang="as-IN" sz="3200" dirty="0">
                          <a:solidFill>
                            <a:srgbClr val="FFFF0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ি</a:t>
                      </a:r>
                      <a:r>
                        <a:rPr lang="en-US" sz="3200" dirty="0">
                          <a:solidFill>
                            <a:srgbClr val="FFFF0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ত </a:t>
                      </a:r>
                      <a:r>
                        <a:rPr lang="as-IN" sz="3200" dirty="0">
                          <a:solidFill>
                            <a:srgbClr val="FFFF0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হ</a:t>
                      </a:r>
                      <a:r>
                        <a:rPr lang="en-US" sz="3200" dirty="0">
                          <a:solidFill>
                            <a:srgbClr val="FFFF0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য়।</a:t>
                      </a:r>
                    </a:p>
                  </a:txBody>
                  <a:tcPr anchor="ctr">
                    <a:solidFill>
                      <a:schemeClr val="tx1">
                        <a:lumMod val="95000"/>
                        <a:lumOff val="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51441682"/>
                  </a:ext>
                </a:extLst>
              </a:tr>
              <a:tr h="718880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err="1">
                          <a:solidFill>
                            <a:schemeClr val="bg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গ্যাসীয়</a:t>
                      </a:r>
                      <a:endParaRPr lang="en-US" sz="3200" dirty="0">
                        <a:solidFill>
                          <a:schemeClr val="bg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 anchor="ctr">
                    <a:solidFill>
                      <a:schemeClr val="tx1">
                        <a:lumMod val="95000"/>
                        <a:lumOff val="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solidFill>
                            <a:srgbClr val="FFC00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জ</a:t>
                      </a:r>
                      <a:r>
                        <a:rPr lang="as-IN" sz="3200" dirty="0">
                          <a:solidFill>
                            <a:srgbClr val="FFC00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ল</a:t>
                      </a:r>
                      <a:r>
                        <a:rPr lang="en-US" sz="3200" dirty="0" err="1">
                          <a:solidFill>
                            <a:srgbClr val="FFC00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ীয়</a:t>
                      </a:r>
                      <a:r>
                        <a:rPr lang="en-US" sz="3200" dirty="0">
                          <a:solidFill>
                            <a:srgbClr val="FFC00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3200" dirty="0" err="1">
                          <a:solidFill>
                            <a:srgbClr val="FFC00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বা</a:t>
                      </a:r>
                      <a:r>
                        <a:rPr lang="as-IN" sz="3200" dirty="0">
                          <a:solidFill>
                            <a:srgbClr val="FFC00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ষ</a:t>
                      </a:r>
                      <a:r>
                        <a:rPr lang="en-US" sz="3200" dirty="0">
                          <a:solidFill>
                            <a:srgbClr val="FFC00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্</a:t>
                      </a:r>
                      <a:r>
                        <a:rPr lang="as-IN" sz="3200" dirty="0">
                          <a:solidFill>
                            <a:srgbClr val="FFC00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প</a:t>
                      </a:r>
                      <a:endParaRPr lang="en-US" sz="3200" dirty="0">
                        <a:solidFill>
                          <a:srgbClr val="FFC000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 anchor="ctr">
                    <a:solidFill>
                      <a:schemeClr val="tx1">
                        <a:lumMod val="95000"/>
                        <a:lumOff val="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solidFill>
                            <a:schemeClr val="accent6">
                              <a:lumMod val="40000"/>
                              <a:lumOff val="60000"/>
                            </a:schemeClr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as-IN" sz="3200" dirty="0">
                          <a:solidFill>
                            <a:schemeClr val="accent6">
                              <a:lumMod val="40000"/>
                              <a:lumOff val="60000"/>
                            </a:schemeClr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ক</a:t>
                      </a:r>
                      <a:r>
                        <a:rPr lang="en-US" sz="3200" dirty="0">
                          <a:solidFill>
                            <a:schemeClr val="accent6">
                              <a:lumMod val="40000"/>
                              <a:lumOff val="60000"/>
                            </a:schemeClr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ো</a:t>
                      </a:r>
                      <a:r>
                        <a:rPr lang="as-IN" sz="3200" dirty="0">
                          <a:solidFill>
                            <a:schemeClr val="accent6">
                              <a:lumMod val="40000"/>
                              <a:lumOff val="60000"/>
                            </a:schemeClr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ন</a:t>
                      </a:r>
                      <a:r>
                        <a:rPr lang="en-US" sz="3200" dirty="0">
                          <a:solidFill>
                            <a:schemeClr val="accent6">
                              <a:lumMod val="40000"/>
                              <a:lumOff val="60000"/>
                            </a:schemeClr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ো </a:t>
                      </a:r>
                      <a:r>
                        <a:rPr lang="as-IN" sz="3200" dirty="0">
                          <a:solidFill>
                            <a:schemeClr val="accent6">
                              <a:lumMod val="40000"/>
                              <a:lumOff val="60000"/>
                            </a:schemeClr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ন</a:t>
                      </a:r>
                      <a:r>
                        <a:rPr lang="en-US" sz="3200" dirty="0">
                          <a:solidFill>
                            <a:schemeClr val="accent6">
                              <a:lumMod val="40000"/>
                              <a:lumOff val="60000"/>
                            </a:schemeClr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ি</a:t>
                      </a:r>
                      <a:r>
                        <a:rPr lang="as-IN" sz="3200" dirty="0">
                          <a:solidFill>
                            <a:schemeClr val="accent6">
                              <a:lumMod val="40000"/>
                              <a:lumOff val="60000"/>
                            </a:schemeClr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র</a:t>
                      </a:r>
                      <a:r>
                        <a:rPr lang="en-US" sz="3200" dirty="0" err="1">
                          <a:solidFill>
                            <a:schemeClr val="accent6">
                              <a:lumMod val="40000"/>
                              <a:lumOff val="60000"/>
                            </a:schemeClr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্দি</a:t>
                      </a:r>
                      <a:r>
                        <a:rPr lang="as-IN" sz="3200" dirty="0">
                          <a:solidFill>
                            <a:schemeClr val="accent6">
                              <a:lumMod val="40000"/>
                              <a:lumOff val="60000"/>
                            </a:schemeClr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ষ</a:t>
                      </a:r>
                      <a:r>
                        <a:rPr lang="en-US" sz="3200" dirty="0">
                          <a:solidFill>
                            <a:schemeClr val="accent6">
                              <a:lumMod val="40000"/>
                              <a:lumOff val="60000"/>
                            </a:schemeClr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্</a:t>
                      </a:r>
                      <a:r>
                        <a:rPr lang="as-IN" sz="3200" dirty="0">
                          <a:solidFill>
                            <a:schemeClr val="accent6">
                              <a:lumMod val="40000"/>
                              <a:lumOff val="60000"/>
                            </a:schemeClr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ট</a:t>
                      </a:r>
                      <a:r>
                        <a:rPr lang="en-US" sz="3200" dirty="0">
                          <a:solidFill>
                            <a:schemeClr val="accent6">
                              <a:lumMod val="40000"/>
                              <a:lumOff val="60000"/>
                            </a:schemeClr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as-IN" sz="3200" dirty="0">
                          <a:solidFill>
                            <a:schemeClr val="accent6">
                              <a:lumMod val="40000"/>
                              <a:lumOff val="60000"/>
                            </a:schemeClr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আ</a:t>
                      </a:r>
                      <a:r>
                        <a:rPr lang="en-US" sz="3200" dirty="0" err="1">
                          <a:solidFill>
                            <a:schemeClr val="accent6">
                              <a:lumMod val="40000"/>
                              <a:lumOff val="60000"/>
                            </a:schemeClr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কৃতি</a:t>
                      </a:r>
                      <a:r>
                        <a:rPr lang="en-US" sz="3200" dirty="0">
                          <a:solidFill>
                            <a:schemeClr val="accent6">
                              <a:lumMod val="40000"/>
                              <a:lumOff val="60000"/>
                            </a:schemeClr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3200" dirty="0" err="1">
                          <a:solidFill>
                            <a:schemeClr val="accent6">
                              <a:lumMod val="40000"/>
                              <a:lumOff val="60000"/>
                            </a:schemeClr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বা</a:t>
                      </a:r>
                      <a:r>
                        <a:rPr lang="en-US" sz="3200" dirty="0">
                          <a:solidFill>
                            <a:schemeClr val="accent6">
                              <a:lumMod val="40000"/>
                              <a:lumOff val="60000"/>
                            </a:schemeClr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3200" dirty="0" err="1">
                          <a:solidFill>
                            <a:schemeClr val="accent6">
                              <a:lumMod val="40000"/>
                              <a:lumOff val="60000"/>
                            </a:schemeClr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আয়তন</a:t>
                      </a:r>
                      <a:r>
                        <a:rPr lang="en-US" sz="3200" dirty="0">
                          <a:solidFill>
                            <a:schemeClr val="accent6">
                              <a:lumMod val="40000"/>
                              <a:lumOff val="60000"/>
                            </a:schemeClr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3200" dirty="0" err="1">
                          <a:solidFill>
                            <a:schemeClr val="accent6">
                              <a:lumMod val="40000"/>
                              <a:lumOff val="60000"/>
                            </a:schemeClr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নেই</a:t>
                      </a:r>
                      <a:endParaRPr lang="en-US" sz="3200" dirty="0"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 anchor="ctr">
                    <a:solidFill>
                      <a:schemeClr val="tx1">
                        <a:lumMod val="95000"/>
                        <a:lumOff val="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40878803"/>
                  </a:ext>
                </a:extLst>
              </a:tr>
            </a:tbl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60C947DA-CE3E-4D99-8419-53B50AFD8A90}"/>
              </a:ext>
            </a:extLst>
          </p:cNvPr>
          <p:cNvSpPr txBox="1"/>
          <p:nvPr/>
        </p:nvSpPr>
        <p:spPr>
          <a:xfrm>
            <a:off x="287733" y="6488668"/>
            <a:ext cx="51762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dirty="0" err="1">
                <a:latin typeface="Monotype Corsiva" panose="03010101010201010101" pitchFamily="66" charset="0"/>
                <a:cs typeface="Arial" panose="020B0604020202020204" pitchFamily="34" charset="0"/>
              </a:rPr>
              <a:t>Kuntala</a:t>
            </a:r>
            <a:r>
              <a:rPr lang="en-US" b="1" i="1" dirty="0">
                <a:latin typeface="Monotype Corsiva" panose="03010101010201010101" pitchFamily="66" charset="0"/>
                <a:cs typeface="Arial" panose="020B0604020202020204" pitchFamily="34" charset="0"/>
              </a:rPr>
              <a:t> </a:t>
            </a:r>
            <a:r>
              <a:rPr lang="en-US" b="1" i="1" dirty="0" err="1">
                <a:latin typeface="Monotype Corsiva" panose="03010101010201010101" pitchFamily="66" charset="0"/>
                <a:cs typeface="Arial" panose="020B0604020202020204" pitchFamily="34" charset="0"/>
              </a:rPr>
              <a:t>Mojumder,Assiatant</a:t>
            </a:r>
            <a:r>
              <a:rPr lang="en-US" b="1" i="1" dirty="0">
                <a:latin typeface="Monotype Corsiva" panose="03010101010201010101" pitchFamily="66" charset="0"/>
                <a:cs typeface="Arial" panose="020B0604020202020204" pitchFamily="34" charset="0"/>
              </a:rPr>
              <a:t> </a:t>
            </a:r>
            <a:r>
              <a:rPr lang="en-US" b="1" i="1" dirty="0" err="1">
                <a:latin typeface="Monotype Corsiva" panose="03010101010201010101" pitchFamily="66" charset="0"/>
                <a:cs typeface="Arial" panose="020B0604020202020204" pitchFamily="34" charset="0"/>
              </a:rPr>
              <a:t>Teacher,Nagarkanda,Faridpur</a:t>
            </a:r>
            <a:r>
              <a:rPr lang="en-US" b="1" i="1" dirty="0">
                <a:latin typeface="Monotype Corsiva" panose="03010101010201010101" pitchFamily="66" charset="0"/>
                <a:cs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6042942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87733" y="6488668"/>
            <a:ext cx="51762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dirty="0" err="1">
                <a:latin typeface="Monotype Corsiva" panose="03010101010201010101" pitchFamily="66" charset="0"/>
                <a:cs typeface="Arial" panose="020B0604020202020204" pitchFamily="34" charset="0"/>
              </a:rPr>
              <a:t>Kuntala</a:t>
            </a:r>
            <a:r>
              <a:rPr lang="en-US" b="1" i="1" dirty="0">
                <a:latin typeface="Monotype Corsiva" panose="03010101010201010101" pitchFamily="66" charset="0"/>
                <a:cs typeface="Arial" panose="020B0604020202020204" pitchFamily="34" charset="0"/>
              </a:rPr>
              <a:t> </a:t>
            </a:r>
            <a:r>
              <a:rPr lang="en-US" b="1" i="1" dirty="0" err="1">
                <a:latin typeface="Monotype Corsiva" panose="03010101010201010101" pitchFamily="66" charset="0"/>
                <a:cs typeface="Arial" panose="020B0604020202020204" pitchFamily="34" charset="0"/>
              </a:rPr>
              <a:t>Mojumder,Assiatant</a:t>
            </a:r>
            <a:r>
              <a:rPr lang="en-US" b="1" i="1" dirty="0">
                <a:latin typeface="Monotype Corsiva" panose="03010101010201010101" pitchFamily="66" charset="0"/>
                <a:cs typeface="Arial" panose="020B0604020202020204" pitchFamily="34" charset="0"/>
              </a:rPr>
              <a:t> </a:t>
            </a:r>
            <a:r>
              <a:rPr lang="en-US" b="1" i="1" dirty="0" err="1">
                <a:latin typeface="Monotype Corsiva" panose="03010101010201010101" pitchFamily="66" charset="0"/>
                <a:cs typeface="Arial" panose="020B0604020202020204" pitchFamily="34" charset="0"/>
              </a:rPr>
              <a:t>Teacher,Nagarkanda,Faridpur</a:t>
            </a:r>
            <a:r>
              <a:rPr lang="en-US" b="1" i="1" dirty="0">
                <a:latin typeface="Monotype Corsiva" panose="03010101010201010101" pitchFamily="66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9" name="Rectangle 8"/>
          <p:cNvSpPr/>
          <p:nvPr/>
        </p:nvSpPr>
        <p:spPr>
          <a:xfrm>
            <a:off x="3589779" y="5216992"/>
            <a:ext cx="532674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পাঠ্যবইয়ের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৪</a:t>
            </a:r>
            <a:r>
              <a:rPr lang="as-IN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৩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পৃষ্ঠার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সারসংক্ষেপ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অংশটি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পড়</a:t>
            </a:r>
            <a:endParaRPr lang="en-US" sz="28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9B6CA5F-DC90-4AB8-B9A0-09E0A2D15B3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2569" y="1097385"/>
            <a:ext cx="9301161" cy="374537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7650769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87733" y="6488668"/>
            <a:ext cx="51762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dirty="0" err="1">
                <a:latin typeface="Monotype Corsiva" panose="03010101010201010101" pitchFamily="66" charset="0"/>
                <a:cs typeface="Arial" panose="020B0604020202020204" pitchFamily="34" charset="0"/>
              </a:rPr>
              <a:t>Kuntala</a:t>
            </a:r>
            <a:r>
              <a:rPr lang="en-US" b="1" i="1" dirty="0">
                <a:latin typeface="Monotype Corsiva" panose="03010101010201010101" pitchFamily="66" charset="0"/>
                <a:cs typeface="Arial" panose="020B0604020202020204" pitchFamily="34" charset="0"/>
              </a:rPr>
              <a:t> </a:t>
            </a:r>
            <a:r>
              <a:rPr lang="en-US" b="1" i="1" dirty="0" err="1">
                <a:latin typeface="Monotype Corsiva" panose="03010101010201010101" pitchFamily="66" charset="0"/>
                <a:cs typeface="Arial" panose="020B0604020202020204" pitchFamily="34" charset="0"/>
              </a:rPr>
              <a:t>Mojumder,Assiatant</a:t>
            </a:r>
            <a:r>
              <a:rPr lang="en-US" b="1" i="1" dirty="0">
                <a:latin typeface="Monotype Corsiva" panose="03010101010201010101" pitchFamily="66" charset="0"/>
                <a:cs typeface="Arial" panose="020B0604020202020204" pitchFamily="34" charset="0"/>
              </a:rPr>
              <a:t> </a:t>
            </a:r>
            <a:r>
              <a:rPr lang="en-US" b="1" i="1" dirty="0" err="1">
                <a:latin typeface="Monotype Corsiva" panose="03010101010201010101" pitchFamily="66" charset="0"/>
                <a:cs typeface="Arial" panose="020B0604020202020204" pitchFamily="34" charset="0"/>
              </a:rPr>
              <a:t>Teacher,Nagarkanda,Faridpur</a:t>
            </a:r>
            <a:r>
              <a:rPr lang="en-US" b="1" i="1" dirty="0">
                <a:latin typeface="Monotype Corsiva" panose="03010101010201010101" pitchFamily="66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9" name="Rectangle 8"/>
          <p:cNvSpPr/>
          <p:nvPr/>
        </p:nvSpPr>
        <p:spPr>
          <a:xfrm>
            <a:off x="4347017" y="5965448"/>
            <a:ext cx="318249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পাঠ্যব</a:t>
            </a:r>
            <a:r>
              <a:rPr lang="as-IN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ই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ংযোগ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, ৪</a:t>
            </a:r>
            <a:r>
              <a:rPr lang="as-IN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৩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পৃষ্ঠা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28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E2AA88A-D397-4D97-B0E9-E4630BEE6F9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4659" y="618877"/>
            <a:ext cx="10382682" cy="523899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3900241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87733" y="6488668"/>
            <a:ext cx="51762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dirty="0" err="1">
                <a:latin typeface="Monotype Corsiva" panose="03010101010201010101" pitchFamily="66" charset="0"/>
                <a:cs typeface="Arial" panose="020B0604020202020204" pitchFamily="34" charset="0"/>
              </a:rPr>
              <a:t>Kuntala</a:t>
            </a:r>
            <a:r>
              <a:rPr lang="en-US" b="1" i="1" dirty="0">
                <a:latin typeface="Monotype Corsiva" panose="03010101010201010101" pitchFamily="66" charset="0"/>
                <a:cs typeface="Arial" panose="020B0604020202020204" pitchFamily="34" charset="0"/>
              </a:rPr>
              <a:t> </a:t>
            </a:r>
            <a:r>
              <a:rPr lang="en-US" b="1" i="1" dirty="0" err="1">
                <a:latin typeface="Monotype Corsiva" panose="03010101010201010101" pitchFamily="66" charset="0"/>
                <a:cs typeface="Arial" panose="020B0604020202020204" pitchFamily="34" charset="0"/>
              </a:rPr>
              <a:t>Mojumder,Assiatant</a:t>
            </a:r>
            <a:r>
              <a:rPr lang="en-US" b="1" i="1" dirty="0">
                <a:latin typeface="Monotype Corsiva" panose="03010101010201010101" pitchFamily="66" charset="0"/>
                <a:cs typeface="Arial" panose="020B0604020202020204" pitchFamily="34" charset="0"/>
              </a:rPr>
              <a:t> </a:t>
            </a:r>
            <a:r>
              <a:rPr lang="en-US" b="1" i="1" dirty="0" err="1">
                <a:latin typeface="Monotype Corsiva" panose="03010101010201010101" pitchFamily="66" charset="0"/>
                <a:cs typeface="Arial" panose="020B0604020202020204" pitchFamily="34" charset="0"/>
              </a:rPr>
              <a:t>Teacher,Nagarkanda,Faridpur</a:t>
            </a:r>
            <a:r>
              <a:rPr lang="en-US" b="1" i="1" dirty="0">
                <a:latin typeface="Monotype Corsiva" panose="03010101010201010101" pitchFamily="66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39F8EE8-EE77-4BFF-A88C-A5C1FB6D7308}"/>
              </a:ext>
            </a:extLst>
          </p:cNvPr>
          <p:cNvSpPr/>
          <p:nvPr/>
        </p:nvSpPr>
        <p:spPr>
          <a:xfrm>
            <a:off x="2213849" y="2999487"/>
            <a:ext cx="3046027" cy="255454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বরফের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নিজস্ব</a:t>
            </a:r>
            <a:endParaRPr lang="en-US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পা</a:t>
            </a:r>
            <a:r>
              <a:rPr lang="as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ী</a:t>
            </a:r>
            <a:r>
              <a:rPr lang="as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অ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as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্থা</a:t>
            </a:r>
            <a:endParaRPr lang="en-US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বাষ্পকে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ঠ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াণ্ডা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করলে</a:t>
            </a:r>
            <a:endParaRPr lang="en-US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as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ি </a:t>
            </a:r>
            <a:r>
              <a:rPr lang="as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াষ্পে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পরি</a:t>
            </a:r>
            <a:r>
              <a:rPr lang="as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ণ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ত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endParaRPr lang="en-US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পানিকে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ঠাণ্ডা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করলে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CD05179B-BB8F-4C3B-950D-477811F2A4DD}"/>
              </a:ext>
            </a:extLst>
          </p:cNvPr>
          <p:cNvSpPr/>
          <p:nvPr/>
        </p:nvSpPr>
        <p:spPr>
          <a:xfrm>
            <a:off x="6843577" y="2999487"/>
            <a:ext cx="2589170" cy="255454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পা</a:t>
            </a:r>
            <a:r>
              <a:rPr lang="as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ে </a:t>
            </a:r>
            <a:r>
              <a:rPr lang="as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ণ</a:t>
            </a:r>
            <a:r>
              <a:rPr lang="as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</a:p>
          <a:p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বরফে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পরিণত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endParaRPr lang="en-US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আক</a:t>
            </a:r>
            <a:r>
              <a:rPr lang="as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ৃ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as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আ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ছে</a:t>
            </a:r>
            <a:endParaRPr lang="en-US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জলীয়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বাষ্প</a:t>
            </a:r>
            <a:endParaRPr lang="en-US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অধিক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তাপে</a:t>
            </a:r>
            <a:endParaRPr lang="en-US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62ABB864-EEE0-4844-8A81-C7F860E27047}"/>
              </a:ext>
            </a:extLst>
          </p:cNvPr>
          <p:cNvSpPr/>
          <p:nvPr/>
        </p:nvSpPr>
        <p:spPr>
          <a:xfrm>
            <a:off x="4737665" y="1885838"/>
            <a:ext cx="145264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মিল</a:t>
            </a:r>
            <a:r>
              <a:rPr lang="as-IN" sz="36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6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36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ণ</a:t>
            </a:r>
            <a:endParaRPr lang="en-US" sz="36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737393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87733" y="6488668"/>
            <a:ext cx="51762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dirty="0" err="1">
                <a:latin typeface="Monotype Corsiva" panose="03010101010201010101" pitchFamily="66" charset="0"/>
                <a:cs typeface="Arial" panose="020B0604020202020204" pitchFamily="34" charset="0"/>
              </a:rPr>
              <a:t>Kuntala</a:t>
            </a:r>
            <a:r>
              <a:rPr lang="en-US" b="1" i="1" dirty="0">
                <a:latin typeface="Monotype Corsiva" panose="03010101010201010101" pitchFamily="66" charset="0"/>
                <a:cs typeface="Arial" panose="020B0604020202020204" pitchFamily="34" charset="0"/>
              </a:rPr>
              <a:t> </a:t>
            </a:r>
            <a:r>
              <a:rPr lang="en-US" b="1" i="1" dirty="0" err="1">
                <a:latin typeface="Monotype Corsiva" panose="03010101010201010101" pitchFamily="66" charset="0"/>
                <a:cs typeface="Arial" panose="020B0604020202020204" pitchFamily="34" charset="0"/>
              </a:rPr>
              <a:t>Mojumder,Assiatant</a:t>
            </a:r>
            <a:r>
              <a:rPr lang="en-US" b="1" i="1" dirty="0">
                <a:latin typeface="Monotype Corsiva" panose="03010101010201010101" pitchFamily="66" charset="0"/>
                <a:cs typeface="Arial" panose="020B0604020202020204" pitchFamily="34" charset="0"/>
              </a:rPr>
              <a:t> </a:t>
            </a:r>
            <a:r>
              <a:rPr lang="en-US" b="1" i="1" dirty="0" err="1">
                <a:latin typeface="Monotype Corsiva" panose="03010101010201010101" pitchFamily="66" charset="0"/>
                <a:cs typeface="Arial" panose="020B0604020202020204" pitchFamily="34" charset="0"/>
              </a:rPr>
              <a:t>Teacher,Nagarkanda,Faridpur</a:t>
            </a:r>
            <a:r>
              <a:rPr lang="en-US" b="1" i="1" dirty="0">
                <a:latin typeface="Monotype Corsiva" panose="03010101010201010101" pitchFamily="66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39F8EE8-EE77-4BFF-A88C-A5C1FB6D7308}"/>
              </a:ext>
            </a:extLst>
          </p:cNvPr>
          <p:cNvSpPr/>
          <p:nvPr/>
        </p:nvSpPr>
        <p:spPr>
          <a:xfrm>
            <a:off x="2213849" y="2999487"/>
            <a:ext cx="3046027" cy="255454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বরফের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নিজস্ব</a:t>
            </a:r>
            <a:endParaRPr lang="en-US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পা</a:t>
            </a:r>
            <a:r>
              <a:rPr lang="as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ী</a:t>
            </a:r>
            <a:r>
              <a:rPr lang="as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অ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as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্থা</a:t>
            </a:r>
            <a:endParaRPr lang="en-US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বাষ্পকে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ঠ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াণ্ডা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করলে</a:t>
            </a:r>
            <a:endParaRPr lang="en-US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as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ি </a:t>
            </a:r>
            <a:r>
              <a:rPr lang="as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াষ্পে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পরি</a:t>
            </a:r>
            <a:r>
              <a:rPr lang="as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ণ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ত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endParaRPr lang="en-US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পানিকে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ঠাণ্ডা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করলে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CD05179B-BB8F-4C3B-950D-477811F2A4DD}"/>
              </a:ext>
            </a:extLst>
          </p:cNvPr>
          <p:cNvSpPr/>
          <p:nvPr/>
        </p:nvSpPr>
        <p:spPr>
          <a:xfrm>
            <a:off x="6843577" y="2999487"/>
            <a:ext cx="2589170" cy="255454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পা</a:t>
            </a:r>
            <a:r>
              <a:rPr lang="as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ে </a:t>
            </a:r>
            <a:r>
              <a:rPr lang="as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ণ</a:t>
            </a:r>
            <a:r>
              <a:rPr lang="as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</a:p>
          <a:p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বরফে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পরিণত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endParaRPr lang="en-US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আক</a:t>
            </a:r>
            <a:r>
              <a:rPr lang="as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ৃ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as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আ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ছে</a:t>
            </a:r>
            <a:endParaRPr lang="en-US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জলীয়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বাষ্প</a:t>
            </a:r>
            <a:endParaRPr lang="en-US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অধিক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তাপে</a:t>
            </a:r>
            <a:endParaRPr lang="en-US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62ABB864-EEE0-4844-8A81-C7F860E27047}"/>
              </a:ext>
            </a:extLst>
          </p:cNvPr>
          <p:cNvSpPr/>
          <p:nvPr/>
        </p:nvSpPr>
        <p:spPr>
          <a:xfrm>
            <a:off x="4737665" y="1885838"/>
            <a:ext cx="147348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</a:t>
            </a:r>
            <a:r>
              <a:rPr lang="as-IN" sz="36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36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6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36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র্তন</a:t>
            </a:r>
            <a:endParaRPr lang="en-US" sz="3600" dirty="0">
              <a:solidFill>
                <a:srgbClr val="002060"/>
              </a:solidFill>
            </a:endParaRPr>
          </a:p>
        </p:txBody>
      </p: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5ECCB518-03D8-4BCD-860E-E94A92FD72D3}"/>
              </a:ext>
            </a:extLst>
          </p:cNvPr>
          <p:cNvCxnSpPr>
            <a:endCxn id="8" idx="1"/>
          </p:cNvCxnSpPr>
          <p:nvPr/>
        </p:nvCxnSpPr>
        <p:spPr>
          <a:xfrm>
            <a:off x="4129088" y="3271838"/>
            <a:ext cx="2714489" cy="1004922"/>
          </a:xfrm>
          <a:prstGeom prst="straightConnector1">
            <a:avLst/>
          </a:prstGeom>
          <a:ln w="3810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FB72107E-8A5F-4855-B91A-9D72FB90460F}"/>
              </a:ext>
            </a:extLst>
          </p:cNvPr>
          <p:cNvCxnSpPr>
            <a:cxnSpLocks/>
          </p:cNvCxnSpPr>
          <p:nvPr/>
        </p:nvCxnSpPr>
        <p:spPr>
          <a:xfrm>
            <a:off x="4853900" y="3858680"/>
            <a:ext cx="2091272" cy="885397"/>
          </a:xfrm>
          <a:prstGeom prst="straightConnector1">
            <a:avLst/>
          </a:prstGeom>
          <a:ln w="3810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59DB1953-71E1-40CB-89F8-F15A9F8F7F82}"/>
              </a:ext>
            </a:extLst>
          </p:cNvPr>
          <p:cNvCxnSpPr>
            <a:cxnSpLocks/>
          </p:cNvCxnSpPr>
          <p:nvPr/>
        </p:nvCxnSpPr>
        <p:spPr>
          <a:xfrm flipV="1">
            <a:off x="4725709" y="3271839"/>
            <a:ext cx="2219463" cy="971994"/>
          </a:xfrm>
          <a:prstGeom prst="straightConnector1">
            <a:avLst/>
          </a:prstGeom>
          <a:ln w="3810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A7DD2449-42CF-4C5C-A038-17B7170582F7}"/>
              </a:ext>
            </a:extLst>
          </p:cNvPr>
          <p:cNvCxnSpPr>
            <a:cxnSpLocks/>
          </p:cNvCxnSpPr>
          <p:nvPr/>
        </p:nvCxnSpPr>
        <p:spPr>
          <a:xfrm>
            <a:off x="5146419" y="4744077"/>
            <a:ext cx="1785707" cy="462888"/>
          </a:xfrm>
          <a:prstGeom prst="straightConnector1">
            <a:avLst/>
          </a:prstGeom>
          <a:ln w="3810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DDF8B0DA-1F27-41FD-B6CD-A5DED5B84B49}"/>
              </a:ext>
            </a:extLst>
          </p:cNvPr>
          <p:cNvCxnSpPr>
            <a:cxnSpLocks/>
          </p:cNvCxnSpPr>
          <p:nvPr/>
        </p:nvCxnSpPr>
        <p:spPr>
          <a:xfrm flipV="1">
            <a:off x="4738755" y="3772083"/>
            <a:ext cx="2193371" cy="1453022"/>
          </a:xfrm>
          <a:prstGeom prst="straightConnector1">
            <a:avLst/>
          </a:prstGeom>
          <a:ln w="3810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021074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7733" y="6488668"/>
            <a:ext cx="51762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dirty="0" err="1">
                <a:latin typeface="Monotype Corsiva" panose="03010101010201010101" pitchFamily="66" charset="0"/>
                <a:cs typeface="Arial" panose="020B0604020202020204" pitchFamily="34" charset="0"/>
              </a:rPr>
              <a:t>Kuntala</a:t>
            </a:r>
            <a:r>
              <a:rPr lang="en-US" b="1" i="1" dirty="0">
                <a:latin typeface="Monotype Corsiva" panose="03010101010201010101" pitchFamily="66" charset="0"/>
                <a:cs typeface="Arial" panose="020B0604020202020204" pitchFamily="34" charset="0"/>
              </a:rPr>
              <a:t> </a:t>
            </a:r>
            <a:r>
              <a:rPr lang="en-US" b="1" i="1" dirty="0" err="1">
                <a:latin typeface="Monotype Corsiva" panose="03010101010201010101" pitchFamily="66" charset="0"/>
                <a:cs typeface="Arial" panose="020B0604020202020204" pitchFamily="34" charset="0"/>
              </a:rPr>
              <a:t>Mojumder,Assiatant</a:t>
            </a:r>
            <a:r>
              <a:rPr lang="en-US" b="1" i="1" dirty="0">
                <a:latin typeface="Monotype Corsiva" panose="03010101010201010101" pitchFamily="66" charset="0"/>
                <a:cs typeface="Arial" panose="020B0604020202020204" pitchFamily="34" charset="0"/>
              </a:rPr>
              <a:t> </a:t>
            </a:r>
            <a:r>
              <a:rPr lang="en-US" b="1" i="1" dirty="0" err="1">
                <a:latin typeface="Monotype Corsiva" panose="03010101010201010101" pitchFamily="66" charset="0"/>
                <a:cs typeface="Arial" panose="020B0604020202020204" pitchFamily="34" charset="0"/>
              </a:rPr>
              <a:t>Teacher,Nagarkanda,Faridpur</a:t>
            </a:r>
            <a:r>
              <a:rPr lang="en-US" b="1" i="1" dirty="0">
                <a:latin typeface="Monotype Corsiva" panose="03010101010201010101" pitchFamily="66" charset="0"/>
                <a:cs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88219770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00050" y="1574857"/>
            <a:ext cx="6329363" cy="57150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5061554" y="676700"/>
            <a:ext cx="1839308" cy="585788"/>
          </a:xfrm>
          <a:prstGeom prst="rect">
            <a:avLst/>
          </a:prstGeom>
          <a:solidFill>
            <a:schemeClr val="bg1">
              <a:lumMod val="85000"/>
            </a:schemeClr>
          </a:solidFill>
          <a:ln w="19050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sz="44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900862" y="1715094"/>
            <a:ext cx="2466976" cy="585788"/>
          </a:xfrm>
          <a:prstGeom prst="rect">
            <a:avLst/>
          </a:prstGeom>
          <a:solidFill>
            <a:schemeClr val="bg1"/>
          </a:solidFill>
          <a:ln w="19050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3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sz="36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058674" y="1726235"/>
            <a:ext cx="2634645" cy="585788"/>
          </a:xfrm>
          <a:prstGeom prst="rect">
            <a:avLst/>
          </a:prstGeom>
          <a:solidFill>
            <a:schemeClr val="bg1"/>
          </a:solidFill>
          <a:ln w="19050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r>
              <a:rPr lang="en-US" sz="3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sz="36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463986" y="1478757"/>
            <a:ext cx="6329363" cy="57150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7" name="Frame 6"/>
          <p:cNvSpPr/>
          <p:nvPr/>
        </p:nvSpPr>
        <p:spPr>
          <a:xfrm>
            <a:off x="4222172" y="1677376"/>
            <a:ext cx="154652" cy="4751999"/>
          </a:xfrm>
          <a:prstGeom prst="frame">
            <a:avLst/>
          </a:prstGeom>
          <a:solidFill>
            <a:schemeClr val="bg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Frame 7"/>
          <p:cNvSpPr/>
          <p:nvPr/>
        </p:nvSpPr>
        <p:spPr>
          <a:xfrm>
            <a:off x="4387445" y="2300882"/>
            <a:ext cx="45719" cy="3393877"/>
          </a:xfrm>
          <a:prstGeom prst="frame">
            <a:avLst/>
          </a:prstGeom>
          <a:solidFill>
            <a:schemeClr val="bg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9" name="Frame 8"/>
          <p:cNvSpPr/>
          <p:nvPr/>
        </p:nvSpPr>
        <p:spPr>
          <a:xfrm flipH="1">
            <a:off x="4176453" y="2288041"/>
            <a:ext cx="45719" cy="3406718"/>
          </a:xfrm>
          <a:prstGeom prst="frame">
            <a:avLst/>
          </a:prstGeom>
          <a:solidFill>
            <a:schemeClr val="bg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15" name="Picture Placeholder 3" descr="Screen Clipping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5556" b="86852" l="15726" r="7217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4518" b="21148"/>
          <a:stretch/>
        </p:blipFill>
        <p:spPr>
          <a:xfrm>
            <a:off x="1523121" y="2705536"/>
            <a:ext cx="1851243" cy="132040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6" name="Rectangle 15"/>
          <p:cNvSpPr/>
          <p:nvPr/>
        </p:nvSpPr>
        <p:spPr>
          <a:xfrm>
            <a:off x="703597" y="3968056"/>
            <a:ext cx="3071812" cy="14157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i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ghnaOMJ" panose="00000400000000000000" pitchFamily="2" charset="0"/>
                <a:cs typeface="MeghnaOMJ" panose="00000400000000000000" pitchFamily="2" charset="0"/>
              </a:rPr>
              <a:t>কুন্তলা মজুমদার</a:t>
            </a:r>
          </a:p>
          <a:p>
            <a:pPr algn="ctr"/>
            <a:r>
              <a:rPr lang="en-US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সহকারি</a:t>
            </a:r>
            <a:r>
              <a:rPr lang="en-US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endParaRPr lang="en-US" b="1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গোপীনাথপুর</a:t>
            </a:r>
            <a:r>
              <a:rPr lang="en-US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সরকারি</a:t>
            </a:r>
            <a:r>
              <a:rPr lang="en-US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প্রাথমিক</a:t>
            </a:r>
            <a:r>
              <a:rPr lang="en-US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বিদ্যালয়</a:t>
            </a:r>
            <a:r>
              <a:rPr lang="en-US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algn="ctr"/>
            <a:r>
              <a:rPr lang="en-US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নগরকান্দা,ফরিদপুর</a:t>
            </a:r>
            <a:r>
              <a:rPr lang="en-US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287733" y="6488668"/>
            <a:ext cx="51762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dirty="0" err="1">
                <a:latin typeface="Monotype Corsiva" panose="03010101010201010101" pitchFamily="66" charset="0"/>
                <a:cs typeface="Arial" panose="020B0604020202020204" pitchFamily="34" charset="0"/>
              </a:rPr>
              <a:t>Kuntala</a:t>
            </a:r>
            <a:r>
              <a:rPr lang="en-US" b="1" i="1" dirty="0">
                <a:latin typeface="Monotype Corsiva" panose="03010101010201010101" pitchFamily="66" charset="0"/>
                <a:cs typeface="Arial" panose="020B0604020202020204" pitchFamily="34" charset="0"/>
              </a:rPr>
              <a:t> </a:t>
            </a:r>
            <a:r>
              <a:rPr lang="en-US" b="1" i="1" dirty="0" err="1">
                <a:latin typeface="Monotype Corsiva" panose="03010101010201010101" pitchFamily="66" charset="0"/>
                <a:cs typeface="Arial" panose="020B0604020202020204" pitchFamily="34" charset="0"/>
              </a:rPr>
              <a:t>Mojumder,Assiatant</a:t>
            </a:r>
            <a:r>
              <a:rPr lang="en-US" b="1" i="1" dirty="0">
                <a:latin typeface="Monotype Corsiva" panose="03010101010201010101" pitchFamily="66" charset="0"/>
                <a:cs typeface="Arial" panose="020B0604020202020204" pitchFamily="34" charset="0"/>
              </a:rPr>
              <a:t> </a:t>
            </a:r>
            <a:r>
              <a:rPr lang="en-US" b="1" i="1" dirty="0" err="1">
                <a:latin typeface="Monotype Corsiva" panose="03010101010201010101" pitchFamily="66" charset="0"/>
                <a:cs typeface="Arial" panose="020B0604020202020204" pitchFamily="34" charset="0"/>
              </a:rPr>
              <a:t>Teacher,Nagarkanda,Faridpur</a:t>
            </a:r>
            <a:r>
              <a:rPr lang="en-US" b="1" i="1" dirty="0">
                <a:latin typeface="Monotype Corsiva" panose="03010101010201010101" pitchFamily="66" charset="0"/>
                <a:cs typeface="Arial" panose="020B0604020202020204" pitchFamily="34" charset="0"/>
              </a:rPr>
              <a:t>.</a:t>
            </a:r>
          </a:p>
        </p:txBody>
      </p:sp>
      <p:grpSp>
        <p:nvGrpSpPr>
          <p:cNvPr id="20" name="Group 19"/>
          <p:cNvGrpSpPr/>
          <p:nvPr/>
        </p:nvGrpSpPr>
        <p:grpSpPr>
          <a:xfrm>
            <a:off x="4673931" y="2476860"/>
            <a:ext cx="6920837" cy="3373449"/>
            <a:chOff x="232900" y="1873153"/>
            <a:chExt cx="6920837" cy="3373449"/>
          </a:xfrm>
        </p:grpSpPr>
        <p:grpSp>
          <p:nvGrpSpPr>
            <p:cNvPr id="18" name="Group 17"/>
            <p:cNvGrpSpPr/>
            <p:nvPr/>
          </p:nvGrpSpPr>
          <p:grpSpPr>
            <a:xfrm>
              <a:off x="232900" y="1873153"/>
              <a:ext cx="6920837" cy="3373449"/>
              <a:chOff x="4673931" y="2536437"/>
              <a:chExt cx="6920837" cy="3373449"/>
            </a:xfrm>
          </p:grpSpPr>
          <p:grpSp>
            <p:nvGrpSpPr>
              <p:cNvPr id="10" name="Group 9">
                <a:extLst>
                  <a:ext uri="{FF2B5EF4-FFF2-40B4-BE49-F238E27FC236}">
                    <a16:creationId xmlns:a16="http://schemas.microsoft.com/office/drawing/2014/main" id="{3AA48864-F08B-34B6-ABD0-BD7A547EC38E}"/>
                  </a:ext>
                </a:extLst>
              </p:cNvPr>
              <p:cNvGrpSpPr/>
              <p:nvPr/>
            </p:nvGrpSpPr>
            <p:grpSpPr>
              <a:xfrm>
                <a:off x="4673931" y="2536437"/>
                <a:ext cx="6920837" cy="3373449"/>
                <a:chOff x="1924049" y="0"/>
                <a:chExt cx="8382002" cy="5791200"/>
              </a:xfrm>
            </p:grpSpPr>
            <p:pic>
              <p:nvPicPr>
                <p:cNvPr id="11" name="Picture 10">
                  <a:extLst>
                    <a:ext uri="{FF2B5EF4-FFF2-40B4-BE49-F238E27FC236}">
                      <a16:creationId xmlns:a16="http://schemas.microsoft.com/office/drawing/2014/main" id="{CB411425-801F-BA24-B162-06DA00B3DFAD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7234" r="45899" b="15556"/>
                <a:stretch/>
              </p:blipFill>
              <p:spPr>
                <a:xfrm>
                  <a:off x="1924049" y="0"/>
                  <a:ext cx="4572001" cy="5791200"/>
                </a:xfrm>
                <a:prstGeom prst="roundRect">
                  <a:avLst>
                    <a:gd name="adj" fmla="val 16667"/>
                  </a:avLst>
                </a:prstGeom>
                <a:ln>
                  <a:noFill/>
                </a:ln>
                <a:effectLst>
                  <a:outerShdw blurRad="76200" dist="38100" dir="7800000" algn="tl" rotWithShape="0">
                    <a:srgbClr val="000000">
                      <a:alpha val="40000"/>
                    </a:srgbClr>
                  </a:outerShdw>
                </a:effectLst>
                <a:scene3d>
                  <a:camera prst="orthographicFront"/>
                  <a:lightRig rig="contrasting" dir="t">
                    <a:rot lat="0" lon="0" rev="4200000"/>
                  </a:lightRig>
                </a:scene3d>
                <a:sp3d prstMaterial="plastic">
                  <a:bevelT w="381000" h="114300" prst="relaxedInset"/>
                  <a:contourClr>
                    <a:srgbClr val="969696"/>
                  </a:contourClr>
                </a:sp3d>
              </p:spPr>
            </p:pic>
            <p:pic>
              <p:nvPicPr>
                <p:cNvPr id="12" name="Picture 11">
                  <a:extLst>
                    <a:ext uri="{FF2B5EF4-FFF2-40B4-BE49-F238E27FC236}">
                      <a16:creationId xmlns:a16="http://schemas.microsoft.com/office/drawing/2014/main" id="{2A6873B1-CE09-7C51-0505-716E1B07F87D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5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46580" r="7431" b="15556"/>
                <a:stretch/>
              </p:blipFill>
              <p:spPr>
                <a:xfrm>
                  <a:off x="5819649" y="0"/>
                  <a:ext cx="4486402" cy="5791200"/>
                </a:xfrm>
                <a:prstGeom prst="roundRect">
                  <a:avLst>
                    <a:gd name="adj" fmla="val 16667"/>
                  </a:avLst>
                </a:prstGeom>
                <a:ln>
                  <a:noFill/>
                </a:ln>
                <a:effectLst>
                  <a:outerShdw blurRad="76200" dist="38100" dir="7800000" algn="tl" rotWithShape="0">
                    <a:srgbClr val="000000">
                      <a:alpha val="40000"/>
                    </a:srgbClr>
                  </a:outerShdw>
                </a:effectLst>
                <a:scene3d>
                  <a:camera prst="orthographicFront"/>
                  <a:lightRig rig="contrasting" dir="t">
                    <a:rot lat="0" lon="0" rev="4200000"/>
                  </a:lightRig>
                </a:scene3d>
                <a:sp3d prstMaterial="plastic">
                  <a:bevelT w="381000" h="114300" prst="relaxedInset"/>
                  <a:contourClr>
                    <a:srgbClr val="969696"/>
                  </a:contourClr>
                </a:sp3d>
              </p:spPr>
            </p:pic>
          </p:grpSp>
          <p:pic>
            <p:nvPicPr>
              <p:cNvPr id="14" name="Picture 13" descr="Screen Clipping"/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159971" y="2905777"/>
                <a:ext cx="2339115" cy="2698551"/>
              </a:xfrm>
              <a:prstGeom prst="rect">
                <a:avLst/>
              </a:prstGeom>
              <a:ln w="38100" cap="sq">
                <a:solidFill>
                  <a:srgbClr val="000000"/>
                </a:solidFill>
                <a:prstDash val="solid"/>
                <a:miter lim="800000"/>
              </a:ln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</p:spPr>
          </p:pic>
        </p:grpSp>
        <p:sp>
          <p:nvSpPr>
            <p:cNvPr id="19" name="TextBox 18"/>
            <p:cNvSpPr txBox="1"/>
            <p:nvPr/>
          </p:nvSpPr>
          <p:spPr>
            <a:xfrm>
              <a:off x="4213058" y="2312478"/>
              <a:ext cx="2526680" cy="2862322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bg1">
                  <a:lumMod val="50000"/>
                </a:schemeClr>
              </a:solidFill>
            </a:ln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2800" b="1" dirty="0" err="1">
                  <a:solidFill>
                    <a:srgbClr val="C0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প্রাথমিক</a:t>
              </a:r>
              <a:r>
                <a:rPr lang="en-US" sz="2800" b="1" dirty="0">
                  <a:solidFill>
                    <a:srgbClr val="C0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800" b="1" dirty="0" err="1">
                  <a:solidFill>
                    <a:srgbClr val="C0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বিজ্ঞান</a:t>
              </a:r>
              <a:endParaRPr lang="en-US" sz="2800" b="1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  <a:p>
              <a:pPr algn="ctr"/>
              <a:r>
                <a:rPr lang="en-US" sz="2400" b="1" dirty="0" err="1">
                  <a:solidFill>
                    <a:schemeClr val="accent1">
                      <a:lumMod val="50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চতুর্থ</a:t>
              </a:r>
              <a:r>
                <a:rPr lang="en-US" sz="2400" b="1" dirty="0">
                  <a:solidFill>
                    <a:schemeClr val="accent1">
                      <a:lumMod val="50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400" b="1" dirty="0" err="1">
                  <a:solidFill>
                    <a:schemeClr val="accent1">
                      <a:lumMod val="50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শ্রেণি</a:t>
              </a:r>
              <a:r>
                <a:rPr lang="en-US" sz="2400" b="1" dirty="0">
                  <a:solidFill>
                    <a:schemeClr val="accent1">
                      <a:lumMod val="50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,</a:t>
              </a:r>
            </a:p>
            <a:p>
              <a:pPr algn="ctr"/>
              <a:r>
                <a:rPr lang="en-US" sz="2000" b="1" dirty="0"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অধ্যায়:০৪</a:t>
              </a:r>
              <a:r>
                <a:rPr lang="en-US" b="1" dirty="0"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(</a:t>
              </a:r>
              <a:r>
                <a:rPr lang="en-US" b="1" dirty="0" err="1"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পদার্থ</a:t>
              </a:r>
              <a:r>
                <a:rPr lang="en-US" b="1" dirty="0"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),</a:t>
              </a:r>
            </a:p>
            <a:p>
              <a:pPr algn="ctr"/>
              <a:r>
                <a:rPr lang="en-US" b="1" dirty="0" err="1"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পাঠ্যাংশ:পানির</a:t>
              </a:r>
              <a:r>
                <a:rPr lang="en-US" b="1" dirty="0"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b="1" dirty="0" err="1"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তিন</a:t>
              </a:r>
              <a:r>
                <a:rPr lang="en-US" b="1" dirty="0"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b="1" dirty="0" err="1"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অবস্থার</a:t>
              </a:r>
              <a:r>
                <a:rPr lang="en-US" b="1" dirty="0"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ব</a:t>
              </a:r>
              <a:r>
                <a:rPr lang="as-IN" b="1" dirty="0"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ৈ</a:t>
              </a:r>
              <a:r>
                <a:rPr lang="en-US" b="1" dirty="0"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শ</a:t>
              </a:r>
              <a:r>
                <a:rPr lang="as-IN" b="1" dirty="0"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ি</a:t>
              </a:r>
              <a:r>
                <a:rPr lang="en-US" b="1" dirty="0"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ষ</a:t>
              </a:r>
              <a:r>
                <a:rPr lang="as-IN" b="1" dirty="0"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্</a:t>
              </a:r>
              <a:r>
                <a:rPr lang="en-US" b="1" dirty="0"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ট</a:t>
              </a:r>
              <a:r>
                <a:rPr lang="as-IN" b="1" dirty="0"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্</a:t>
              </a:r>
              <a:r>
                <a:rPr lang="en-US" b="1" dirty="0"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য(</a:t>
              </a:r>
              <a:r>
                <a:rPr lang="as-IN" b="1" dirty="0"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প</a:t>
              </a:r>
              <a:r>
                <a:rPr lang="en-US" b="1" dirty="0"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া</a:t>
              </a:r>
              <a:r>
                <a:rPr lang="as-IN" b="1" dirty="0"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ন</a:t>
              </a:r>
              <a:r>
                <a:rPr lang="en-US" b="1" dirty="0"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ি</a:t>
              </a:r>
              <a:r>
                <a:rPr lang="as-IN" b="1" dirty="0"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র</a:t>
              </a:r>
              <a:r>
                <a:rPr lang="en-US" b="1" dirty="0"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as-IN" b="1" dirty="0"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ত</a:t>
              </a:r>
              <a:r>
                <a:rPr lang="en-US" b="1" dirty="0"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ি</a:t>
              </a:r>
              <a:r>
                <a:rPr lang="as-IN" b="1" dirty="0"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ন</a:t>
              </a:r>
              <a:r>
                <a:rPr lang="en-US" b="1" dirty="0"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as-IN" b="1" dirty="0"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অ</a:t>
              </a:r>
              <a:r>
                <a:rPr lang="en-US" b="1" dirty="0"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ব</a:t>
              </a:r>
              <a:r>
                <a:rPr lang="as-IN" b="1" dirty="0"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স</a:t>
              </a:r>
              <a:r>
                <a:rPr lang="en-US" b="1" dirty="0" err="1"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্থার</a:t>
              </a:r>
              <a:r>
                <a:rPr lang="en-US" b="1" dirty="0"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……</a:t>
              </a:r>
              <a:r>
                <a:rPr lang="en-US" b="1" dirty="0" err="1"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বরফ</a:t>
              </a:r>
              <a:r>
                <a:rPr lang="en-US" b="1" dirty="0"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),</a:t>
              </a:r>
            </a:p>
            <a:p>
              <a:pPr algn="ctr"/>
              <a:r>
                <a:rPr lang="en-US" b="1" dirty="0" err="1"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পিরিয়ড</a:t>
              </a:r>
              <a:r>
                <a:rPr lang="en-US" b="1" dirty="0"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: ৩</a:t>
              </a:r>
              <a:r>
                <a:rPr lang="as-IN" b="1" dirty="0"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৩</a:t>
              </a:r>
              <a:endParaRPr lang="en-US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  <a:p>
              <a:pPr algn="ctr"/>
              <a:r>
                <a:rPr lang="en-US" b="1" dirty="0" err="1"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পৃষ্ঠা</a:t>
              </a:r>
              <a:r>
                <a:rPr lang="en-US" b="1" dirty="0"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: ৪২-</a:t>
              </a:r>
              <a:r>
                <a:rPr lang="as-IN" b="1" dirty="0"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৪</a:t>
              </a:r>
              <a:r>
                <a:rPr lang="en-US" b="1" dirty="0"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৩,</a:t>
              </a:r>
            </a:p>
            <a:p>
              <a:pPr algn="ctr"/>
              <a:r>
                <a:rPr lang="en-US" b="1" dirty="0"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সময়:৪০ </a:t>
              </a:r>
              <a:r>
                <a:rPr lang="en-US" b="1" dirty="0" err="1"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মিনিট</a:t>
              </a:r>
              <a:r>
                <a:rPr lang="en-US" b="1" dirty="0"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।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9281818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p Ribbon 2"/>
          <p:cNvSpPr/>
          <p:nvPr/>
        </p:nvSpPr>
        <p:spPr>
          <a:xfrm>
            <a:off x="3773877" y="1150901"/>
            <a:ext cx="4486275" cy="571500"/>
          </a:xfrm>
          <a:prstGeom prst="ribbon2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শিখনফল</a:t>
            </a:r>
            <a:endParaRPr lang="en-US" sz="40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1014190" y="2113462"/>
            <a:ext cx="10287000" cy="3457389"/>
            <a:chOff x="1000123" y="2211262"/>
            <a:chExt cx="10287000" cy="3486150"/>
          </a:xfrm>
        </p:grpSpPr>
        <p:sp>
          <p:nvSpPr>
            <p:cNvPr id="5" name="Horizontal Scroll 4"/>
            <p:cNvSpPr/>
            <p:nvPr/>
          </p:nvSpPr>
          <p:spPr>
            <a:xfrm>
              <a:off x="1000123" y="2211262"/>
              <a:ext cx="10287000" cy="3486150"/>
            </a:xfrm>
            <a:prstGeom prst="horizontalScroll">
              <a:avLst/>
            </a:prstGeom>
            <a:solidFill>
              <a:schemeClr val="bg1">
                <a:lumMod val="95000"/>
              </a:schemeClr>
            </a:solidFill>
            <a:ln w="19050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5"/>
            <p:cNvSpPr/>
            <p:nvPr/>
          </p:nvSpPr>
          <p:spPr>
            <a:xfrm>
              <a:off x="2000690" y="3118051"/>
              <a:ext cx="8662622" cy="139651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2800" b="1" dirty="0"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৩.৩.৩ </a:t>
              </a:r>
              <a:r>
                <a:rPr lang="en-US" sz="2800" b="1" dirty="0" err="1"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ভৌত</a:t>
              </a:r>
              <a:r>
                <a:rPr lang="en-US" sz="2800" b="1" dirty="0"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ধর্মের</a:t>
              </a:r>
              <a:r>
                <a:rPr lang="en-US" sz="2800" b="1" dirty="0"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ভিত্তিতে</a:t>
              </a:r>
              <a:r>
                <a:rPr lang="en-US" sz="2800" b="1" dirty="0"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পানির </a:t>
              </a:r>
              <a:r>
                <a:rPr lang="en-US" sz="2800" b="1" dirty="0" err="1"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তিন</a:t>
              </a:r>
              <a:r>
                <a:rPr lang="en-US" sz="2800" b="1" dirty="0"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অবস্থার</a:t>
              </a:r>
              <a:r>
                <a:rPr lang="en-US" sz="2800" b="1" dirty="0"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মধ্যে</a:t>
              </a:r>
              <a:r>
                <a:rPr lang="en-US" sz="2800" b="1" dirty="0"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পারস্পরিক</a:t>
              </a:r>
              <a:r>
                <a:rPr lang="en-US" sz="2800" b="1" dirty="0"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পরিবর্তন</a:t>
              </a:r>
              <a:r>
                <a:rPr lang="en-US" sz="2800" b="1" dirty="0"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শনাক্ত</a:t>
              </a:r>
              <a:r>
                <a:rPr lang="en-US" sz="2800" b="1" dirty="0"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করতে</a:t>
              </a:r>
              <a:r>
                <a:rPr lang="en-US" sz="2800" b="1" dirty="0"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পারবে</a:t>
              </a:r>
              <a:r>
                <a:rPr lang="en-US" sz="2800" b="1" dirty="0"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।</a:t>
              </a:r>
            </a:p>
            <a:p>
              <a:r>
                <a:rPr lang="en-US" sz="2800" b="1" dirty="0"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৩.৩.৪ </a:t>
              </a:r>
              <a:r>
                <a:rPr lang="en-US" sz="2800" b="1" dirty="0" err="1"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অনুসন্ধানের</a:t>
              </a:r>
              <a:r>
                <a:rPr lang="en-US" sz="2800" b="1" dirty="0"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মাধ্যমে</a:t>
              </a:r>
              <a:r>
                <a:rPr lang="en-US" sz="2800" b="1" dirty="0"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পদার্থের</a:t>
              </a:r>
              <a:r>
                <a:rPr lang="en-US" sz="2800" b="1" dirty="0"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তিন</a:t>
              </a:r>
              <a:r>
                <a:rPr lang="en-US" sz="2800" b="1" dirty="0"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অবস্থার</a:t>
              </a:r>
              <a:r>
                <a:rPr lang="en-US" sz="2800" b="1" dirty="0"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পার্থক্য</a:t>
              </a:r>
              <a:r>
                <a:rPr lang="en-US" sz="2800" b="1" dirty="0"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করতে</a:t>
              </a:r>
              <a:r>
                <a:rPr lang="en-US" sz="2800" b="1" dirty="0"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পারবে</a:t>
              </a:r>
              <a:r>
                <a:rPr lang="en-US" sz="2800" b="1" dirty="0"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। </a:t>
              </a:r>
            </a:p>
          </p:txBody>
        </p:sp>
      </p:grpSp>
      <p:sp>
        <p:nvSpPr>
          <p:cNvPr id="7" name="TextBox 6"/>
          <p:cNvSpPr txBox="1"/>
          <p:nvPr/>
        </p:nvSpPr>
        <p:spPr>
          <a:xfrm>
            <a:off x="287733" y="6488668"/>
            <a:ext cx="51762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dirty="0" err="1">
                <a:latin typeface="Monotype Corsiva" panose="03010101010201010101" pitchFamily="66" charset="0"/>
                <a:cs typeface="Arial" panose="020B0604020202020204" pitchFamily="34" charset="0"/>
              </a:rPr>
              <a:t>Kuntala</a:t>
            </a:r>
            <a:r>
              <a:rPr lang="en-US" b="1" i="1" dirty="0">
                <a:latin typeface="Monotype Corsiva" panose="03010101010201010101" pitchFamily="66" charset="0"/>
                <a:cs typeface="Arial" panose="020B0604020202020204" pitchFamily="34" charset="0"/>
              </a:rPr>
              <a:t> </a:t>
            </a:r>
            <a:r>
              <a:rPr lang="en-US" b="1" i="1" dirty="0" err="1">
                <a:latin typeface="Monotype Corsiva" panose="03010101010201010101" pitchFamily="66" charset="0"/>
                <a:cs typeface="Arial" panose="020B0604020202020204" pitchFamily="34" charset="0"/>
              </a:rPr>
              <a:t>Mojumder,Assiatant</a:t>
            </a:r>
            <a:r>
              <a:rPr lang="en-US" b="1" i="1" dirty="0">
                <a:latin typeface="Monotype Corsiva" panose="03010101010201010101" pitchFamily="66" charset="0"/>
                <a:cs typeface="Arial" panose="020B0604020202020204" pitchFamily="34" charset="0"/>
              </a:rPr>
              <a:t> </a:t>
            </a:r>
            <a:r>
              <a:rPr lang="en-US" b="1" i="1" dirty="0" err="1">
                <a:latin typeface="Monotype Corsiva" panose="03010101010201010101" pitchFamily="66" charset="0"/>
                <a:cs typeface="Arial" panose="020B0604020202020204" pitchFamily="34" charset="0"/>
              </a:rPr>
              <a:t>Teacher,Nagarkanda,Faridpur</a:t>
            </a:r>
            <a:r>
              <a:rPr lang="en-US" b="1" i="1" dirty="0">
                <a:latin typeface="Monotype Corsiva" panose="03010101010201010101" pitchFamily="66" charset="0"/>
                <a:cs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0317407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87733" y="6488668"/>
            <a:ext cx="51762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dirty="0" err="1">
                <a:latin typeface="Monotype Corsiva" panose="03010101010201010101" pitchFamily="66" charset="0"/>
                <a:cs typeface="Arial" panose="020B0604020202020204" pitchFamily="34" charset="0"/>
              </a:rPr>
              <a:t>Kuntala</a:t>
            </a:r>
            <a:r>
              <a:rPr lang="en-US" b="1" i="1" dirty="0">
                <a:latin typeface="Monotype Corsiva" panose="03010101010201010101" pitchFamily="66" charset="0"/>
                <a:cs typeface="Arial" panose="020B0604020202020204" pitchFamily="34" charset="0"/>
              </a:rPr>
              <a:t> </a:t>
            </a:r>
            <a:r>
              <a:rPr lang="en-US" b="1" i="1" dirty="0" err="1">
                <a:latin typeface="Monotype Corsiva" panose="03010101010201010101" pitchFamily="66" charset="0"/>
                <a:cs typeface="Arial" panose="020B0604020202020204" pitchFamily="34" charset="0"/>
              </a:rPr>
              <a:t>Mojumder,Assiatant</a:t>
            </a:r>
            <a:r>
              <a:rPr lang="en-US" b="1" i="1" dirty="0">
                <a:latin typeface="Monotype Corsiva" panose="03010101010201010101" pitchFamily="66" charset="0"/>
                <a:cs typeface="Arial" panose="020B0604020202020204" pitchFamily="34" charset="0"/>
              </a:rPr>
              <a:t> </a:t>
            </a:r>
            <a:r>
              <a:rPr lang="en-US" b="1" i="1" dirty="0" err="1">
                <a:latin typeface="Monotype Corsiva" panose="03010101010201010101" pitchFamily="66" charset="0"/>
                <a:cs typeface="Arial" panose="020B0604020202020204" pitchFamily="34" charset="0"/>
              </a:rPr>
              <a:t>Teacher,Nagarkanda,Faridpur</a:t>
            </a:r>
            <a:r>
              <a:rPr lang="en-US" b="1" i="1" dirty="0">
                <a:latin typeface="Monotype Corsiva" panose="03010101010201010101" pitchFamily="66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6" name="Cloud Callout 3">
            <a:extLst>
              <a:ext uri="{FF2B5EF4-FFF2-40B4-BE49-F238E27FC236}">
                <a16:creationId xmlns:a16="http://schemas.microsoft.com/office/drawing/2014/main" id="{627C36A1-430B-4BD9-AED5-6BFBFABBF75C}"/>
              </a:ext>
            </a:extLst>
          </p:cNvPr>
          <p:cNvSpPr/>
          <p:nvPr/>
        </p:nvSpPr>
        <p:spPr>
          <a:xfrm>
            <a:off x="2480254" y="1248067"/>
            <a:ext cx="7517241" cy="3809708"/>
          </a:xfrm>
          <a:prstGeom prst="cloudCallou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381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indent="-457200" algn="ctr">
              <a:buFont typeface="Wingdings" panose="05000000000000000000" pitchFamily="2" charset="2"/>
              <a:buChar char="Ø"/>
            </a:pPr>
            <a:r>
              <a:rPr lang="en-US" sz="28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বাষ্প</a:t>
            </a:r>
            <a:r>
              <a:rPr 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কীভাবে</a:t>
            </a:r>
            <a:r>
              <a:rPr 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ত</a:t>
            </a:r>
            <a:r>
              <a:rPr lang="as-IN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ৈ</a:t>
            </a:r>
            <a:r>
              <a:rPr 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  <a:r>
              <a:rPr 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য়?</a:t>
            </a:r>
          </a:p>
          <a:p>
            <a:pPr marL="457200" indent="-457200" algn="ctr">
              <a:buFont typeface="Wingdings" panose="05000000000000000000" pitchFamily="2" charset="2"/>
              <a:buChar char="Ø"/>
            </a:pPr>
            <a:r>
              <a:rPr lang="en-US" sz="28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পানির</a:t>
            </a:r>
            <a:r>
              <a:rPr 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বিভিন্ন</a:t>
            </a:r>
            <a:r>
              <a:rPr 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রূপের</a:t>
            </a:r>
            <a:r>
              <a:rPr 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নাম</a:t>
            </a:r>
            <a:r>
              <a:rPr 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 </a:t>
            </a:r>
            <a:endParaRPr lang="en-US" sz="28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11280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824854" y="3187004"/>
            <a:ext cx="7560083" cy="1200329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7200" b="1" dirty="0" err="1">
                <a:ln/>
                <a:solidFill>
                  <a:schemeClr val="accent6">
                    <a:lumMod val="50000"/>
                  </a:schemeClr>
                </a:solidFill>
                <a:latin typeface="KumarkhaliOMJ" panose="00000400000000000000" pitchFamily="2" charset="0"/>
                <a:ea typeface="MS Gothic" panose="020B0609070205080204" pitchFamily="49" charset="-128"/>
                <a:cs typeface="KumarkhaliOMJ" panose="00000400000000000000" pitchFamily="2" charset="0"/>
              </a:rPr>
              <a:t>পানির</a:t>
            </a:r>
            <a:r>
              <a:rPr lang="en-US" sz="7200" b="1" dirty="0">
                <a:ln/>
                <a:solidFill>
                  <a:schemeClr val="accent6">
                    <a:lumMod val="50000"/>
                  </a:schemeClr>
                </a:solidFill>
                <a:latin typeface="KumarkhaliOMJ" panose="00000400000000000000" pitchFamily="2" charset="0"/>
                <a:ea typeface="MS Gothic" panose="020B0609070205080204" pitchFamily="49" charset="-128"/>
                <a:cs typeface="KumarkhaliOMJ" panose="00000400000000000000" pitchFamily="2" charset="0"/>
              </a:rPr>
              <a:t> </a:t>
            </a:r>
            <a:r>
              <a:rPr lang="en-US" sz="7200" b="1" dirty="0" err="1">
                <a:ln/>
                <a:solidFill>
                  <a:schemeClr val="accent6">
                    <a:lumMod val="50000"/>
                  </a:schemeClr>
                </a:solidFill>
                <a:latin typeface="KumarkhaliOMJ" panose="00000400000000000000" pitchFamily="2" charset="0"/>
                <a:ea typeface="MS Gothic" panose="020B0609070205080204" pitchFamily="49" charset="-128"/>
                <a:cs typeface="KumarkhaliOMJ" panose="00000400000000000000" pitchFamily="2" charset="0"/>
              </a:rPr>
              <a:t>তিন</a:t>
            </a:r>
            <a:r>
              <a:rPr lang="en-US" sz="7200" b="1" dirty="0">
                <a:ln/>
                <a:solidFill>
                  <a:schemeClr val="accent6">
                    <a:lumMod val="50000"/>
                  </a:schemeClr>
                </a:solidFill>
                <a:latin typeface="KumarkhaliOMJ" panose="00000400000000000000" pitchFamily="2" charset="0"/>
                <a:ea typeface="MS Gothic" panose="020B0609070205080204" pitchFamily="49" charset="-128"/>
                <a:cs typeface="KumarkhaliOMJ" panose="00000400000000000000" pitchFamily="2" charset="0"/>
              </a:rPr>
              <a:t> </a:t>
            </a:r>
            <a:r>
              <a:rPr lang="en-US" sz="7200" b="1" dirty="0" err="1">
                <a:ln/>
                <a:solidFill>
                  <a:schemeClr val="accent6">
                    <a:lumMod val="50000"/>
                  </a:schemeClr>
                </a:solidFill>
                <a:latin typeface="KumarkhaliOMJ" panose="00000400000000000000" pitchFamily="2" charset="0"/>
                <a:ea typeface="MS Gothic" panose="020B0609070205080204" pitchFamily="49" charset="-128"/>
                <a:cs typeface="KumarkhaliOMJ" panose="00000400000000000000" pitchFamily="2" charset="0"/>
              </a:rPr>
              <a:t>অবস্থার</a:t>
            </a:r>
            <a:r>
              <a:rPr lang="en-US" sz="7200" b="1" dirty="0">
                <a:ln/>
                <a:solidFill>
                  <a:schemeClr val="accent6">
                    <a:lumMod val="50000"/>
                  </a:schemeClr>
                </a:solidFill>
                <a:latin typeface="KumarkhaliOMJ" panose="00000400000000000000" pitchFamily="2" charset="0"/>
                <a:ea typeface="MS Gothic" panose="020B0609070205080204" pitchFamily="49" charset="-128"/>
                <a:cs typeface="KumarkhaliOMJ" panose="00000400000000000000" pitchFamily="2" charset="0"/>
              </a:rPr>
              <a:t> </a:t>
            </a:r>
            <a:r>
              <a:rPr lang="en-US" sz="7200" b="1" dirty="0" err="1">
                <a:ln/>
                <a:solidFill>
                  <a:schemeClr val="accent6">
                    <a:lumMod val="50000"/>
                  </a:schemeClr>
                </a:solidFill>
                <a:latin typeface="KumarkhaliOMJ" panose="00000400000000000000" pitchFamily="2" charset="0"/>
                <a:ea typeface="MS Gothic" panose="020B0609070205080204" pitchFamily="49" charset="-128"/>
                <a:cs typeface="KumarkhaliOMJ" panose="00000400000000000000" pitchFamily="2" charset="0"/>
              </a:rPr>
              <a:t>বৈশিষ্ট্য</a:t>
            </a:r>
            <a:endParaRPr lang="en-US" sz="7200" b="1" dirty="0">
              <a:ln/>
              <a:solidFill>
                <a:schemeClr val="accent6">
                  <a:lumMod val="50000"/>
                </a:schemeClr>
              </a:solidFill>
              <a:latin typeface="KumarkhaliOMJ" panose="00000400000000000000" pitchFamily="2" charset="0"/>
              <a:ea typeface="MS Gothic" panose="020B0609070205080204" pitchFamily="49" charset="-128"/>
              <a:cs typeface="KumarkhaliOMJ" panose="000004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87733" y="6488668"/>
            <a:ext cx="51762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dirty="0" err="1">
                <a:latin typeface="Monotype Corsiva" panose="03010101010201010101" pitchFamily="66" charset="0"/>
                <a:cs typeface="Arial" panose="020B0604020202020204" pitchFamily="34" charset="0"/>
              </a:rPr>
              <a:t>Kuntala</a:t>
            </a:r>
            <a:r>
              <a:rPr lang="en-US" b="1" i="1" dirty="0">
                <a:latin typeface="Monotype Corsiva" panose="03010101010201010101" pitchFamily="66" charset="0"/>
                <a:cs typeface="Arial" panose="020B0604020202020204" pitchFamily="34" charset="0"/>
              </a:rPr>
              <a:t> </a:t>
            </a:r>
            <a:r>
              <a:rPr lang="en-US" b="1" i="1" dirty="0" err="1">
                <a:latin typeface="Monotype Corsiva" panose="03010101010201010101" pitchFamily="66" charset="0"/>
                <a:cs typeface="Arial" panose="020B0604020202020204" pitchFamily="34" charset="0"/>
              </a:rPr>
              <a:t>Mojumder,Assiatant</a:t>
            </a:r>
            <a:r>
              <a:rPr lang="en-US" b="1" i="1" dirty="0">
                <a:latin typeface="Monotype Corsiva" panose="03010101010201010101" pitchFamily="66" charset="0"/>
                <a:cs typeface="Arial" panose="020B0604020202020204" pitchFamily="34" charset="0"/>
              </a:rPr>
              <a:t> </a:t>
            </a:r>
            <a:r>
              <a:rPr lang="en-US" b="1" i="1" dirty="0" err="1">
                <a:latin typeface="Monotype Corsiva" panose="03010101010201010101" pitchFamily="66" charset="0"/>
                <a:cs typeface="Arial" panose="020B0604020202020204" pitchFamily="34" charset="0"/>
              </a:rPr>
              <a:t>Teacher,Nagarkanda,Faridpur</a:t>
            </a:r>
            <a:r>
              <a:rPr lang="en-US" b="1" i="1" dirty="0">
                <a:latin typeface="Monotype Corsiva" panose="03010101010201010101" pitchFamily="66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4" name="Rectangle 3"/>
          <p:cNvSpPr/>
          <p:nvPr/>
        </p:nvSpPr>
        <p:spPr>
          <a:xfrm>
            <a:off x="5206418" y="541006"/>
            <a:ext cx="2640389" cy="58578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9050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chemeClr val="accent5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 শিরোনাম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A971F4F-311E-40CE-88B6-9EED257D19A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5859" y="1393541"/>
            <a:ext cx="7458075" cy="179346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583962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87733" y="6488668"/>
            <a:ext cx="51762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dirty="0" err="1">
                <a:latin typeface="Monotype Corsiva" panose="03010101010201010101" pitchFamily="66" charset="0"/>
                <a:cs typeface="Arial" panose="020B0604020202020204" pitchFamily="34" charset="0"/>
              </a:rPr>
              <a:t>Kuntala</a:t>
            </a:r>
            <a:r>
              <a:rPr lang="en-US" b="1" i="1" dirty="0">
                <a:latin typeface="Monotype Corsiva" panose="03010101010201010101" pitchFamily="66" charset="0"/>
                <a:cs typeface="Arial" panose="020B0604020202020204" pitchFamily="34" charset="0"/>
              </a:rPr>
              <a:t> </a:t>
            </a:r>
            <a:r>
              <a:rPr lang="en-US" b="1" i="1" dirty="0" err="1">
                <a:latin typeface="Monotype Corsiva" panose="03010101010201010101" pitchFamily="66" charset="0"/>
                <a:cs typeface="Arial" panose="020B0604020202020204" pitchFamily="34" charset="0"/>
              </a:rPr>
              <a:t>Mojumder,Assiatant</a:t>
            </a:r>
            <a:r>
              <a:rPr lang="en-US" b="1" i="1" dirty="0">
                <a:latin typeface="Monotype Corsiva" panose="03010101010201010101" pitchFamily="66" charset="0"/>
                <a:cs typeface="Arial" panose="020B0604020202020204" pitchFamily="34" charset="0"/>
              </a:rPr>
              <a:t> </a:t>
            </a:r>
            <a:r>
              <a:rPr lang="en-US" b="1" i="1" dirty="0" err="1">
                <a:latin typeface="Monotype Corsiva" panose="03010101010201010101" pitchFamily="66" charset="0"/>
                <a:cs typeface="Arial" panose="020B0604020202020204" pitchFamily="34" charset="0"/>
              </a:rPr>
              <a:t>Teacher,Nagarkanda,Faridpur</a:t>
            </a:r>
            <a:r>
              <a:rPr lang="en-US" b="1" i="1" dirty="0">
                <a:latin typeface="Monotype Corsiva" panose="03010101010201010101" pitchFamily="66" charset="0"/>
                <a:cs typeface="Arial" panose="020B0604020202020204" pitchFamily="34" charset="0"/>
              </a:rPr>
              <a:t>.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414428" y="5103877"/>
            <a:ext cx="10915560" cy="1323439"/>
            <a:chOff x="701037" y="2227042"/>
            <a:chExt cx="7320342" cy="1280306"/>
          </a:xfrm>
        </p:grpSpPr>
        <p:grpSp>
          <p:nvGrpSpPr>
            <p:cNvPr id="18" name="Group 17"/>
            <p:cNvGrpSpPr/>
            <p:nvPr/>
          </p:nvGrpSpPr>
          <p:grpSpPr>
            <a:xfrm>
              <a:off x="701037" y="2227042"/>
              <a:ext cx="1639397" cy="1280306"/>
              <a:chOff x="1619789" y="2261381"/>
              <a:chExt cx="1639397" cy="1280306"/>
            </a:xfrm>
          </p:grpSpPr>
          <p:grpSp>
            <p:nvGrpSpPr>
              <p:cNvPr id="15" name="Group 14"/>
              <p:cNvGrpSpPr/>
              <p:nvPr/>
            </p:nvGrpSpPr>
            <p:grpSpPr>
              <a:xfrm>
                <a:off x="1619789" y="2436033"/>
                <a:ext cx="1639397" cy="874149"/>
                <a:chOff x="1618757" y="2463797"/>
                <a:chExt cx="2043341" cy="874149"/>
              </a:xfrm>
            </p:grpSpPr>
            <p:sp>
              <p:nvSpPr>
                <p:cNvPr id="13" name="Right Arrow 12"/>
                <p:cNvSpPr/>
                <p:nvPr/>
              </p:nvSpPr>
              <p:spPr>
                <a:xfrm>
                  <a:off x="2490165" y="2519092"/>
                  <a:ext cx="1171933" cy="763558"/>
                </a:xfrm>
                <a:prstGeom prst="rightArrow">
                  <a:avLst/>
                </a:prstGeom>
                <a:noFill/>
                <a:ln w="285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4" name="Flowchart: Connector 13"/>
                <p:cNvSpPr/>
                <p:nvPr/>
              </p:nvSpPr>
              <p:spPr>
                <a:xfrm>
                  <a:off x="1618757" y="2463797"/>
                  <a:ext cx="1110375" cy="874149"/>
                </a:xfrm>
                <a:prstGeom prst="flowChartConnector">
                  <a:avLst/>
                </a:prstGeom>
                <a:solidFill>
                  <a:schemeClr val="tx1"/>
                </a:solidFill>
                <a:ln w="28575">
                  <a:solidFill>
                    <a:srgbClr val="FFC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6" name="Rectangle 15"/>
              <p:cNvSpPr/>
              <p:nvPr/>
            </p:nvSpPr>
            <p:spPr>
              <a:xfrm>
                <a:off x="1803494" y="2261381"/>
                <a:ext cx="360368" cy="128030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8000" b="1" dirty="0">
                    <a:solidFill>
                      <a:schemeClr val="bg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?</a:t>
                </a:r>
                <a:endParaRPr lang="en-US" sz="8000" dirty="0"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17" name="Rectangle 16"/>
            <p:cNvSpPr/>
            <p:nvPr/>
          </p:nvSpPr>
          <p:spPr>
            <a:xfrm>
              <a:off x="2594142" y="2395636"/>
              <a:ext cx="5427237" cy="886264"/>
            </a:xfrm>
            <a:prstGeom prst="rect">
              <a:avLst/>
            </a:prstGeom>
            <a:solidFill>
              <a:schemeClr val="accent3">
                <a:lumMod val="60000"/>
                <a:lumOff val="40000"/>
              </a:schemeClr>
            </a:solidFill>
            <a:ln w="19050"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400" b="1" dirty="0" err="1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পানির</a:t>
              </a:r>
              <a:r>
                <a:rPr lang="en-US" sz="4400" b="1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4400" b="1" dirty="0" err="1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তিন</a:t>
              </a:r>
              <a:r>
                <a:rPr lang="en-US" sz="4400" b="1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4400" b="1" dirty="0" err="1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অবস্থার</a:t>
              </a:r>
              <a:r>
                <a:rPr lang="en-US" sz="4400" b="1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4400" b="1" dirty="0" err="1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কী</a:t>
              </a:r>
              <a:r>
                <a:rPr lang="en-US" sz="4400" b="1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4400" b="1" dirty="0" err="1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কী</a:t>
              </a:r>
              <a:r>
                <a:rPr lang="en-US" sz="4400" b="1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ব</a:t>
              </a:r>
              <a:r>
                <a:rPr lang="as-IN" sz="4400" b="1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ৈ</a:t>
              </a:r>
              <a:r>
                <a:rPr lang="en-US" sz="4400" b="1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শ</a:t>
              </a:r>
              <a:r>
                <a:rPr lang="as-IN" sz="4400" b="1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ি</a:t>
              </a:r>
              <a:r>
                <a:rPr lang="en-US" sz="4400" b="1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ষ</a:t>
              </a:r>
              <a:r>
                <a:rPr lang="as-IN" sz="4400" b="1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্</a:t>
              </a:r>
              <a:r>
                <a:rPr lang="en-US" sz="4400" b="1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ট</a:t>
              </a:r>
              <a:r>
                <a:rPr lang="as-IN" sz="4400" b="1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্</a:t>
              </a:r>
              <a:r>
                <a:rPr lang="en-US" sz="4400" b="1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য </a:t>
              </a:r>
              <a:r>
                <a:rPr lang="as-IN" sz="4400" b="1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র</a:t>
              </a:r>
              <a:r>
                <a:rPr lang="en-US" sz="4400" b="1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য়</a:t>
              </a:r>
              <a:r>
                <a:rPr lang="as-IN" sz="4400" b="1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ে</a:t>
              </a:r>
              <a:r>
                <a:rPr lang="en-US" sz="4400" b="1" dirty="0" err="1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ছে</a:t>
              </a:r>
              <a:r>
                <a:rPr lang="en-US" sz="4400" b="1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?  </a:t>
              </a:r>
            </a:p>
          </p:txBody>
        </p:sp>
      </p:grpSp>
      <p:pic>
        <p:nvPicPr>
          <p:cNvPr id="5" name="Picture 4">
            <a:extLst>
              <a:ext uri="{FF2B5EF4-FFF2-40B4-BE49-F238E27FC236}">
                <a16:creationId xmlns:a16="http://schemas.microsoft.com/office/drawing/2014/main" id="{C1404EBD-094C-40EF-A3AF-0E25F392CB0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1106" y="589362"/>
            <a:ext cx="9729788" cy="451451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4613922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87733" y="6488668"/>
            <a:ext cx="51762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dirty="0" err="1">
                <a:latin typeface="Monotype Corsiva" panose="03010101010201010101" pitchFamily="66" charset="0"/>
                <a:cs typeface="Arial" panose="020B0604020202020204" pitchFamily="34" charset="0"/>
              </a:rPr>
              <a:t>Kuntala</a:t>
            </a:r>
            <a:r>
              <a:rPr lang="en-US" b="1" i="1" dirty="0">
                <a:latin typeface="Monotype Corsiva" panose="03010101010201010101" pitchFamily="66" charset="0"/>
                <a:cs typeface="Arial" panose="020B0604020202020204" pitchFamily="34" charset="0"/>
              </a:rPr>
              <a:t> </a:t>
            </a:r>
            <a:r>
              <a:rPr lang="en-US" b="1" i="1" dirty="0" err="1">
                <a:latin typeface="Monotype Corsiva" panose="03010101010201010101" pitchFamily="66" charset="0"/>
                <a:cs typeface="Arial" panose="020B0604020202020204" pitchFamily="34" charset="0"/>
              </a:rPr>
              <a:t>Mojumder,Assiatant</a:t>
            </a:r>
            <a:r>
              <a:rPr lang="en-US" b="1" i="1" dirty="0">
                <a:latin typeface="Monotype Corsiva" panose="03010101010201010101" pitchFamily="66" charset="0"/>
                <a:cs typeface="Arial" panose="020B0604020202020204" pitchFamily="34" charset="0"/>
              </a:rPr>
              <a:t> </a:t>
            </a:r>
            <a:r>
              <a:rPr lang="en-US" b="1" i="1" dirty="0" err="1">
                <a:latin typeface="Monotype Corsiva" panose="03010101010201010101" pitchFamily="66" charset="0"/>
                <a:cs typeface="Arial" panose="020B0604020202020204" pitchFamily="34" charset="0"/>
              </a:rPr>
              <a:t>Teacher,Nagarkanda,Faridpur</a:t>
            </a:r>
            <a:r>
              <a:rPr lang="en-US" b="1" i="1" dirty="0">
                <a:latin typeface="Monotype Corsiva" panose="03010101010201010101" pitchFamily="66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6" name="Rectangle 5"/>
          <p:cNvSpPr/>
          <p:nvPr/>
        </p:nvSpPr>
        <p:spPr>
          <a:xfrm>
            <a:off x="1200531" y="487918"/>
            <a:ext cx="9992132" cy="694240"/>
          </a:xfrm>
          <a:prstGeom prst="rect">
            <a:avLst/>
          </a:prstGeom>
          <a:solidFill>
            <a:schemeClr val="bg1">
              <a:lumMod val="85000"/>
            </a:schemeClr>
          </a:solidFill>
          <a:ln w="19050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৪২ প</a:t>
            </a:r>
            <a:r>
              <a:rPr lang="as-IN" sz="32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ৃ</a:t>
            </a:r>
            <a:r>
              <a:rPr lang="en-US" sz="32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ষ্ঠার</a:t>
            </a:r>
            <a:r>
              <a:rPr lang="en-US" sz="32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‘</a:t>
            </a:r>
            <a:r>
              <a:rPr lang="en-US" sz="32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পানির</a:t>
            </a:r>
            <a:r>
              <a:rPr lang="en-US" sz="32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তিন</a:t>
            </a:r>
            <a:r>
              <a:rPr lang="en-US" sz="32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অবস্থার</a:t>
            </a:r>
            <a:r>
              <a:rPr lang="en-US" sz="32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নাম</a:t>
            </a:r>
            <a:r>
              <a:rPr lang="en-US" sz="32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2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তার</a:t>
            </a:r>
            <a:r>
              <a:rPr lang="en-US" sz="32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ব</a:t>
            </a:r>
            <a:r>
              <a:rPr lang="as-IN" sz="32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ৈ</a:t>
            </a:r>
            <a:r>
              <a:rPr lang="en-US" sz="32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</a:t>
            </a:r>
            <a:r>
              <a:rPr lang="as-IN" sz="32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32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ষ</a:t>
            </a:r>
            <a:r>
              <a:rPr lang="as-IN" sz="32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32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</a:t>
            </a:r>
            <a:r>
              <a:rPr lang="as-IN" sz="32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32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 </a:t>
            </a:r>
            <a:r>
              <a:rPr lang="as-IN" sz="32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32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as-IN" sz="32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32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as-IN" sz="32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32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as-IN" sz="32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2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32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ণ</a:t>
            </a:r>
            <a:r>
              <a:rPr lang="en-US" sz="32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’</a:t>
            </a:r>
            <a:r>
              <a:rPr lang="as-IN" sz="32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</a:t>
            </a:r>
            <a:r>
              <a:rPr lang="en-US" sz="32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ংশটুকু</a:t>
            </a:r>
            <a:r>
              <a:rPr lang="en-US" sz="32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পড়</a:t>
            </a:r>
            <a:r>
              <a:rPr lang="en-US" sz="32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97D87E6-A1E4-4A53-908B-9D1044541D6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8846" y="1372857"/>
            <a:ext cx="8114308" cy="492511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8887336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87733" y="6488668"/>
            <a:ext cx="51762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dirty="0" err="1">
                <a:latin typeface="Monotype Corsiva" panose="03010101010201010101" pitchFamily="66" charset="0"/>
                <a:cs typeface="Arial" panose="020B0604020202020204" pitchFamily="34" charset="0"/>
              </a:rPr>
              <a:t>Kuntala</a:t>
            </a:r>
            <a:r>
              <a:rPr lang="en-US" b="1" i="1" dirty="0">
                <a:latin typeface="Monotype Corsiva" panose="03010101010201010101" pitchFamily="66" charset="0"/>
                <a:cs typeface="Arial" panose="020B0604020202020204" pitchFamily="34" charset="0"/>
              </a:rPr>
              <a:t> </a:t>
            </a:r>
            <a:r>
              <a:rPr lang="en-US" b="1" i="1" dirty="0" err="1">
                <a:latin typeface="Monotype Corsiva" panose="03010101010201010101" pitchFamily="66" charset="0"/>
                <a:cs typeface="Arial" panose="020B0604020202020204" pitchFamily="34" charset="0"/>
              </a:rPr>
              <a:t>Mojumder,Assiatant</a:t>
            </a:r>
            <a:r>
              <a:rPr lang="en-US" b="1" i="1" dirty="0">
                <a:latin typeface="Monotype Corsiva" panose="03010101010201010101" pitchFamily="66" charset="0"/>
                <a:cs typeface="Arial" panose="020B0604020202020204" pitchFamily="34" charset="0"/>
              </a:rPr>
              <a:t> </a:t>
            </a:r>
            <a:r>
              <a:rPr lang="en-US" b="1" i="1" dirty="0" err="1">
                <a:latin typeface="Monotype Corsiva" panose="03010101010201010101" pitchFamily="66" charset="0"/>
                <a:cs typeface="Arial" panose="020B0604020202020204" pitchFamily="34" charset="0"/>
              </a:rPr>
              <a:t>Teacher,Nagarkanda,Faridpur</a:t>
            </a:r>
            <a:r>
              <a:rPr lang="en-US" b="1" i="1" dirty="0">
                <a:latin typeface="Monotype Corsiva" panose="03010101010201010101" pitchFamily="66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6" name="Rectangle 5"/>
          <p:cNvSpPr/>
          <p:nvPr/>
        </p:nvSpPr>
        <p:spPr>
          <a:xfrm>
            <a:off x="3624160" y="914400"/>
            <a:ext cx="4943679" cy="645990"/>
          </a:xfrm>
          <a:prstGeom prst="rect">
            <a:avLst/>
          </a:prstGeom>
          <a:solidFill>
            <a:schemeClr val="bg1">
              <a:lumMod val="85000"/>
            </a:schemeClr>
          </a:solidFill>
          <a:ln w="19050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প্রশ্নগুলো</a:t>
            </a:r>
            <a:r>
              <a:rPr lang="en-US" sz="32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</a:t>
            </a:r>
            <a:r>
              <a:rPr lang="en-US" sz="32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32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32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32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32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 </a:t>
            </a:r>
            <a:r>
              <a:rPr lang="as-IN" sz="32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2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র;</a:t>
            </a:r>
            <a:r>
              <a:rPr lang="as-IN" sz="32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32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ৃষ্</a:t>
            </a:r>
            <a:r>
              <a:rPr lang="as-IN" sz="32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ঠ</a:t>
            </a:r>
            <a:r>
              <a:rPr lang="en-US" sz="32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 </a:t>
            </a:r>
            <a:r>
              <a:rPr lang="as-IN" sz="32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৪</a:t>
            </a:r>
            <a:r>
              <a:rPr lang="en-US" sz="32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  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DB81CCE6-21B2-4028-862B-3F3C8FE614CD}"/>
              </a:ext>
            </a:extLst>
          </p:cNvPr>
          <p:cNvSpPr/>
          <p:nvPr/>
        </p:nvSpPr>
        <p:spPr>
          <a:xfrm>
            <a:off x="1283310" y="2730103"/>
            <a:ext cx="9853980" cy="1077218"/>
          </a:xfrm>
          <a:prstGeom prst="rect">
            <a:avLst/>
          </a:prstGeom>
          <a:solidFill>
            <a:schemeClr val="accent6">
              <a:lumMod val="50000"/>
            </a:schemeClr>
          </a:solidFill>
        </p:spPr>
        <p:txBody>
          <a:bodyPr wrap="none">
            <a:spAutoFit/>
          </a:bodyPr>
          <a:lstStyle/>
          <a:p>
            <a:pPr marL="457200" indent="-457200">
              <a:buFont typeface="Wingdings" panose="05000000000000000000" pitchFamily="2" charset="2"/>
              <a:buChar char="v"/>
            </a:pPr>
            <a:r>
              <a:rPr lang="en-US" sz="32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আমরা</a:t>
            </a:r>
            <a:r>
              <a:rPr lang="en-US" sz="32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32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পানিকে</a:t>
            </a:r>
            <a:r>
              <a:rPr lang="en-US" sz="32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কঠিন,তরল</a:t>
            </a:r>
            <a:r>
              <a:rPr lang="en-US" sz="32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2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গ্যাসীয়</a:t>
            </a:r>
            <a:r>
              <a:rPr lang="en-US" sz="32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এই</a:t>
            </a:r>
            <a:r>
              <a:rPr lang="en-US" sz="32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তিন</a:t>
            </a:r>
            <a:r>
              <a:rPr lang="en-US" sz="32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অবস্থায়</a:t>
            </a:r>
            <a:r>
              <a:rPr lang="en-US" sz="32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দেখেছি</a:t>
            </a:r>
            <a:r>
              <a:rPr lang="en-US" sz="32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en-US" sz="32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কঠিন,তরল</a:t>
            </a:r>
            <a:r>
              <a:rPr lang="en-US" sz="32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2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গ্যাসীয়</a:t>
            </a:r>
            <a:r>
              <a:rPr lang="en-US" sz="32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  </a:t>
            </a:r>
            <a:r>
              <a:rPr lang="en-US" sz="32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অবস্থায়</a:t>
            </a:r>
            <a:r>
              <a:rPr lang="en-US" sz="32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পানিকে</a:t>
            </a:r>
            <a:r>
              <a:rPr lang="en-US" sz="32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আমরা</a:t>
            </a:r>
            <a:r>
              <a:rPr lang="en-US" sz="32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যে</a:t>
            </a:r>
            <a:r>
              <a:rPr lang="en-US" sz="32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নামে</a:t>
            </a:r>
            <a:r>
              <a:rPr lang="en-US" sz="32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চিনি</a:t>
            </a:r>
            <a:r>
              <a:rPr lang="en-US" sz="32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সেগুলো</a:t>
            </a:r>
            <a:r>
              <a:rPr lang="en-US" sz="32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endParaRPr lang="en-US" sz="3200" b="1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694293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87733" y="6488668"/>
            <a:ext cx="51762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dirty="0" err="1">
                <a:latin typeface="Monotype Corsiva" panose="03010101010201010101" pitchFamily="66" charset="0"/>
                <a:cs typeface="Arial" panose="020B0604020202020204" pitchFamily="34" charset="0"/>
              </a:rPr>
              <a:t>Kuntala</a:t>
            </a:r>
            <a:r>
              <a:rPr lang="en-US" b="1" i="1" dirty="0">
                <a:latin typeface="Monotype Corsiva" panose="03010101010201010101" pitchFamily="66" charset="0"/>
                <a:cs typeface="Arial" panose="020B0604020202020204" pitchFamily="34" charset="0"/>
              </a:rPr>
              <a:t> </a:t>
            </a:r>
            <a:r>
              <a:rPr lang="en-US" b="1" i="1" dirty="0" err="1">
                <a:latin typeface="Monotype Corsiva" panose="03010101010201010101" pitchFamily="66" charset="0"/>
                <a:cs typeface="Arial" panose="020B0604020202020204" pitchFamily="34" charset="0"/>
              </a:rPr>
              <a:t>Mojumder,Assiatant</a:t>
            </a:r>
            <a:r>
              <a:rPr lang="en-US" b="1" i="1" dirty="0">
                <a:latin typeface="Monotype Corsiva" panose="03010101010201010101" pitchFamily="66" charset="0"/>
                <a:cs typeface="Arial" panose="020B0604020202020204" pitchFamily="34" charset="0"/>
              </a:rPr>
              <a:t> </a:t>
            </a:r>
            <a:r>
              <a:rPr lang="en-US" b="1" i="1" dirty="0" err="1">
                <a:latin typeface="Monotype Corsiva" panose="03010101010201010101" pitchFamily="66" charset="0"/>
                <a:cs typeface="Arial" panose="020B0604020202020204" pitchFamily="34" charset="0"/>
              </a:rPr>
              <a:t>Teacher,Nagarkanda,Faridpur</a:t>
            </a:r>
            <a:r>
              <a:rPr lang="en-US" b="1" i="1" dirty="0">
                <a:latin typeface="Monotype Corsiva" panose="03010101010201010101" pitchFamily="66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6" name="Rectangle 5"/>
          <p:cNvSpPr/>
          <p:nvPr/>
        </p:nvSpPr>
        <p:spPr>
          <a:xfrm>
            <a:off x="3624160" y="914400"/>
            <a:ext cx="4943679" cy="645990"/>
          </a:xfrm>
          <a:prstGeom prst="rect">
            <a:avLst/>
          </a:prstGeom>
          <a:solidFill>
            <a:schemeClr val="bg1">
              <a:lumMod val="85000"/>
            </a:schemeClr>
          </a:solidFill>
          <a:ln w="19050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প্রশ্নগুলো</a:t>
            </a:r>
            <a:r>
              <a:rPr lang="en-US" sz="32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</a:t>
            </a:r>
            <a:r>
              <a:rPr lang="en-US" sz="32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32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32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32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32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 </a:t>
            </a:r>
            <a:r>
              <a:rPr lang="as-IN" sz="32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2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র;</a:t>
            </a:r>
            <a:r>
              <a:rPr lang="as-IN" sz="32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32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ৃষ্</a:t>
            </a:r>
            <a:r>
              <a:rPr lang="as-IN" sz="32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ঠ</a:t>
            </a:r>
            <a:r>
              <a:rPr lang="en-US" sz="32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 </a:t>
            </a:r>
            <a:r>
              <a:rPr lang="as-IN" sz="32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৪</a:t>
            </a:r>
            <a:r>
              <a:rPr lang="en-US" sz="32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  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DB81CCE6-21B2-4028-862B-3F3C8FE614CD}"/>
              </a:ext>
            </a:extLst>
          </p:cNvPr>
          <p:cNvSpPr/>
          <p:nvPr/>
        </p:nvSpPr>
        <p:spPr>
          <a:xfrm>
            <a:off x="1169009" y="4587478"/>
            <a:ext cx="9853980" cy="1077218"/>
          </a:xfrm>
          <a:prstGeom prst="rect">
            <a:avLst/>
          </a:prstGeom>
          <a:solidFill>
            <a:schemeClr val="accent6">
              <a:lumMod val="50000"/>
            </a:schemeClr>
          </a:solidFill>
        </p:spPr>
        <p:txBody>
          <a:bodyPr wrap="none">
            <a:spAutoFit/>
          </a:bodyPr>
          <a:lstStyle/>
          <a:p>
            <a:pPr marL="457200" indent="-457200">
              <a:buFont typeface="Wingdings" panose="05000000000000000000" pitchFamily="2" charset="2"/>
              <a:buChar char="v"/>
            </a:pPr>
            <a:r>
              <a:rPr lang="en-US" sz="32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আমরা</a:t>
            </a:r>
            <a:r>
              <a:rPr lang="en-US" sz="32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32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পানিকে</a:t>
            </a:r>
            <a:r>
              <a:rPr lang="en-US" sz="32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কঠিন,তরল</a:t>
            </a:r>
            <a:r>
              <a:rPr lang="en-US" sz="32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2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গ্যাসীয়</a:t>
            </a:r>
            <a:r>
              <a:rPr lang="en-US" sz="32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এই</a:t>
            </a:r>
            <a:r>
              <a:rPr lang="en-US" sz="32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তিন</a:t>
            </a:r>
            <a:r>
              <a:rPr lang="en-US" sz="32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অবস্থায়</a:t>
            </a:r>
            <a:r>
              <a:rPr lang="en-US" sz="32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দেখেছি</a:t>
            </a:r>
            <a:r>
              <a:rPr lang="en-US" sz="32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en-US" sz="32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কঠিন,তরল</a:t>
            </a:r>
            <a:r>
              <a:rPr lang="en-US" sz="32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2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গ্যাসীয়</a:t>
            </a:r>
            <a:r>
              <a:rPr lang="en-US" sz="32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  </a:t>
            </a:r>
            <a:r>
              <a:rPr lang="en-US" sz="32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অবস্থায়</a:t>
            </a:r>
            <a:r>
              <a:rPr lang="en-US" sz="32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পানিকে</a:t>
            </a:r>
            <a:r>
              <a:rPr lang="en-US" sz="32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আমরা</a:t>
            </a:r>
            <a:r>
              <a:rPr lang="en-US" sz="32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যে</a:t>
            </a:r>
            <a:r>
              <a:rPr lang="en-US" sz="32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নামে</a:t>
            </a:r>
            <a:r>
              <a:rPr lang="en-US" sz="32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চিনি</a:t>
            </a:r>
            <a:r>
              <a:rPr lang="en-US" sz="32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সেগুলো</a:t>
            </a:r>
            <a:r>
              <a:rPr lang="en-US" sz="32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endParaRPr lang="en-US" sz="3200" b="1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036E86E-43A4-4DF7-A766-DD3D34315C7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8351" y="2270522"/>
            <a:ext cx="2692088" cy="219894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D4B4531A-702C-495E-B463-62D18CB812A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90756" y="2262666"/>
            <a:ext cx="2492919" cy="220679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A5E40C1E-2893-4BB2-B94E-ECAF4E1ADD0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3502" y="2270522"/>
            <a:ext cx="2492920" cy="219894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80E340B8-A114-48F8-BD5F-A0727DF8A4B3}"/>
              </a:ext>
            </a:extLst>
          </p:cNvPr>
          <p:cNvSpPr/>
          <p:nvPr/>
        </p:nvSpPr>
        <p:spPr>
          <a:xfrm>
            <a:off x="1833634" y="1808854"/>
            <a:ext cx="79541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বরফ</a:t>
            </a:r>
            <a:endParaRPr lang="en-US" sz="3200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2147D25E-4A25-4718-AB59-2846F5D813EB}"/>
              </a:ext>
            </a:extLst>
          </p:cNvPr>
          <p:cNvSpPr/>
          <p:nvPr/>
        </p:nvSpPr>
        <p:spPr>
          <a:xfrm>
            <a:off x="5973130" y="1808855"/>
            <a:ext cx="76655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পা</a:t>
            </a:r>
            <a:r>
              <a:rPr lang="as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endParaRPr lang="en-US" sz="3200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0E6C6215-63F1-4A01-A868-D53D6125D0B9}"/>
              </a:ext>
            </a:extLst>
          </p:cNvPr>
          <p:cNvSpPr/>
          <p:nvPr/>
        </p:nvSpPr>
        <p:spPr>
          <a:xfrm>
            <a:off x="9532347" y="1808854"/>
            <a:ext cx="160973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জলীয়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as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ষ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7173660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/>
      <p:bldP spid="10" grpId="0"/>
      <p:bldP spid="11" grpId="0"/>
    </p:bldLst>
  </p:timing>
</p:sld>
</file>

<file path=ppt/theme/theme1.xml><?xml version="1.0" encoding="utf-8"?>
<a:theme xmlns:a="http://schemas.openxmlformats.org/drawingml/2006/main" name="Science Theme">
  <a:themeElements>
    <a:clrScheme name="Green">
      <a:dk1>
        <a:sysClr val="windowText" lastClr="000000"/>
      </a:dk1>
      <a:lt1>
        <a:sysClr val="window" lastClr="FFFFFF"/>
      </a:lt1>
      <a:dk2>
        <a:srgbClr val="455F51"/>
      </a:dk2>
      <a:lt2>
        <a:srgbClr val="E3DED1"/>
      </a:lt2>
      <a:accent1>
        <a:srgbClr val="549E39"/>
      </a:accent1>
      <a:accent2>
        <a:srgbClr val="8AB833"/>
      </a:accent2>
      <a:accent3>
        <a:srgbClr val="C0CF3A"/>
      </a:accent3>
      <a:accent4>
        <a:srgbClr val="029676"/>
      </a:accent4>
      <a:accent5>
        <a:srgbClr val="4AB5C4"/>
      </a:accent5>
      <a:accent6>
        <a:srgbClr val="0989B1"/>
      </a:accent6>
      <a:hlink>
        <a:srgbClr val="6B9F25"/>
      </a:hlink>
      <a:folHlink>
        <a:srgbClr val="BA6906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cience Theme" id="{DF5C3253-A009-49C8-A8FD-073C11F3770D}" vid="{4FF817A2-B11F-4B15-BE5C-F6E1CF50A17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Science Theme</Template>
  <TotalTime>91</TotalTime>
  <Words>766</Words>
  <Application>Microsoft Office PowerPoint</Application>
  <PresentationFormat>Widescreen</PresentationFormat>
  <Paragraphs>96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4" baseType="lpstr">
      <vt:lpstr>Arial</vt:lpstr>
      <vt:lpstr>Calibri</vt:lpstr>
      <vt:lpstr>KumarkhaliOMJ</vt:lpstr>
      <vt:lpstr>MeghnaOMJ</vt:lpstr>
      <vt:lpstr>Monotype Corsiva</vt:lpstr>
      <vt:lpstr>NikoshBAN</vt:lpstr>
      <vt:lpstr>Wingdings</vt:lpstr>
      <vt:lpstr>Science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WALTON</dc:creator>
  <cp:lastModifiedBy>WALTON</cp:lastModifiedBy>
  <cp:revision>13</cp:revision>
  <dcterms:created xsi:type="dcterms:W3CDTF">2026-05-05T18:39:29Z</dcterms:created>
  <dcterms:modified xsi:type="dcterms:W3CDTF">2026-05-13T07:02:03Z</dcterms:modified>
</cp:coreProperties>
</file>